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475" r:id="rId3"/>
    <p:sldId id="476" r:id="rId4"/>
    <p:sldId id="477" r:id="rId5"/>
    <p:sldId id="505" r:id="rId6"/>
    <p:sldId id="480" r:id="rId7"/>
    <p:sldId id="296" r:id="rId8"/>
    <p:sldId id="434" r:id="rId9"/>
    <p:sldId id="510" r:id="rId10"/>
    <p:sldId id="478" r:id="rId11"/>
    <p:sldId id="511" r:id="rId12"/>
    <p:sldId id="481" r:id="rId13"/>
    <p:sldId id="504" r:id="rId14"/>
    <p:sldId id="479" r:id="rId15"/>
    <p:sldId id="437" r:id="rId16"/>
    <p:sldId id="438" r:id="rId17"/>
    <p:sldId id="299" r:id="rId18"/>
    <p:sldId id="509" r:id="rId19"/>
    <p:sldId id="300" r:id="rId20"/>
    <p:sldId id="492" r:id="rId21"/>
    <p:sldId id="301" r:id="rId22"/>
    <p:sldId id="302" r:id="rId23"/>
    <p:sldId id="482" r:id="rId24"/>
    <p:sldId id="440" r:id="rId25"/>
    <p:sldId id="441" r:id="rId26"/>
    <p:sldId id="442" r:id="rId27"/>
    <p:sldId id="443" r:id="rId28"/>
    <p:sldId id="444" r:id="rId29"/>
    <p:sldId id="445" r:id="rId30"/>
    <p:sldId id="446" r:id="rId31"/>
    <p:sldId id="447" r:id="rId32"/>
    <p:sldId id="483" r:id="rId33"/>
    <p:sldId id="303" r:id="rId34"/>
    <p:sldId id="306" r:id="rId35"/>
    <p:sldId id="304" r:id="rId36"/>
    <p:sldId id="305" r:id="rId37"/>
    <p:sldId id="307" r:id="rId38"/>
    <p:sldId id="308" r:id="rId39"/>
    <p:sldId id="411" r:id="rId40"/>
    <p:sldId id="310" r:id="rId41"/>
    <p:sldId id="311" r:id="rId42"/>
    <p:sldId id="312" r:id="rId43"/>
    <p:sldId id="314" r:id="rId44"/>
    <p:sldId id="506" r:id="rId45"/>
    <p:sldId id="433" r:id="rId46"/>
    <p:sldId id="507" r:id="rId47"/>
    <p:sldId id="512" r:id="rId48"/>
    <p:sldId id="313" r:id="rId49"/>
    <p:sldId id="315" r:id="rId50"/>
    <p:sldId id="484" r:id="rId51"/>
    <p:sldId id="472" r:id="rId52"/>
    <p:sldId id="508" r:id="rId53"/>
    <p:sldId id="473" r:id="rId54"/>
    <p:sldId id="419" r:id="rId55"/>
    <p:sldId id="453" r:id="rId56"/>
    <p:sldId id="317" r:id="rId57"/>
    <p:sldId id="318" r:id="rId58"/>
    <p:sldId id="319" r:id="rId59"/>
    <p:sldId id="320" r:id="rId60"/>
    <p:sldId id="321" r:id="rId61"/>
    <p:sldId id="428" r:id="rId62"/>
    <p:sldId id="322" r:id="rId63"/>
    <p:sldId id="412" r:id="rId64"/>
    <p:sldId id="485" r:id="rId65"/>
    <p:sldId id="486" r:id="rId66"/>
    <p:sldId id="487" r:id="rId67"/>
    <p:sldId id="413" r:id="rId68"/>
    <p:sldId id="326" r:id="rId69"/>
    <p:sldId id="488" r:id="rId70"/>
    <p:sldId id="502" r:id="rId71"/>
    <p:sldId id="489" r:id="rId72"/>
    <p:sldId id="490" r:id="rId73"/>
    <p:sldId id="491" r:id="rId74"/>
    <p:sldId id="332" r:id="rId75"/>
    <p:sldId id="331" r:id="rId76"/>
    <p:sldId id="334" r:id="rId77"/>
    <p:sldId id="469" r:id="rId78"/>
    <p:sldId id="330" r:id="rId79"/>
    <p:sldId id="338" r:id="rId80"/>
    <p:sldId id="339" r:id="rId81"/>
    <p:sldId id="341" r:id="rId82"/>
    <p:sldId id="349" r:id="rId83"/>
    <p:sldId id="463" r:id="rId84"/>
    <p:sldId id="465" r:id="rId85"/>
    <p:sldId id="466" r:id="rId86"/>
    <p:sldId id="467" r:id="rId87"/>
    <p:sldId id="468" r:id="rId88"/>
    <p:sldId id="464" r:id="rId89"/>
    <p:sldId id="340" r:id="rId90"/>
    <p:sldId id="460" r:id="rId91"/>
    <p:sldId id="422" r:id="rId92"/>
    <p:sldId id="493" r:id="rId93"/>
    <p:sldId id="365" r:id="rId94"/>
    <p:sldId id="367" r:id="rId95"/>
    <p:sldId id="515" r:id="rId96"/>
    <p:sldId id="514" r:id="rId97"/>
    <p:sldId id="430" r:id="rId98"/>
    <p:sldId id="429" r:id="rId99"/>
    <p:sldId id="371" r:id="rId100"/>
    <p:sldId id="431" r:id="rId101"/>
    <p:sldId id="494" r:id="rId102"/>
    <p:sldId id="370" r:id="rId103"/>
    <p:sldId id="372" r:id="rId104"/>
    <p:sldId id="373" r:id="rId105"/>
    <p:sldId id="495" r:id="rId106"/>
    <p:sldId id="374" r:id="rId107"/>
    <p:sldId id="377" r:id="rId108"/>
    <p:sldId id="378" r:id="rId109"/>
    <p:sldId id="380" r:id="rId110"/>
    <p:sldId id="379" r:id="rId111"/>
    <p:sldId id="499" r:id="rId112"/>
    <p:sldId id="382" r:id="rId113"/>
    <p:sldId id="427" r:id="rId114"/>
    <p:sldId id="501" r:id="rId115"/>
    <p:sldId id="385" r:id="rId116"/>
    <p:sldId id="417" r:id="rId117"/>
    <p:sldId id="387" r:id="rId118"/>
    <p:sldId id="388" r:id="rId119"/>
    <p:sldId id="389" r:id="rId120"/>
    <p:sldId id="470" r:id="rId121"/>
    <p:sldId id="391" r:id="rId122"/>
    <p:sldId id="471" r:id="rId123"/>
    <p:sldId id="400" r:id="rId1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1485" autoAdjust="0"/>
  </p:normalViewPr>
  <p:slideViewPr>
    <p:cSldViewPr>
      <p:cViewPr varScale="1">
        <p:scale>
          <a:sx n="61" d="100"/>
          <a:sy n="61" d="100"/>
        </p:scale>
        <p:origin x="1466"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Documents\courses\imacro\data\US_capital_labor_incom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nhu\Documents\courses\imacro\data\China_Trade_annual.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imacro\data\China_Current_Account_update.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imacro\data\RMB_forex_month.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i\Documents\courses\imacro\data\USDX.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Documents\courses\imacro\data\US_capital_labor_inco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Documents\courses\imacro\data\China_income_distribu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Documents\courses\imacro\data\China_income_distribu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macro\data\China_GDP_Deflator_Infl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imacro\data\US_real_interest_ra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China_M2_Infl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美国_GDI_净经营盈余!$K$1</c:f>
              <c:strCache>
                <c:ptCount val="1"/>
                <c:pt idx="0">
                  <c:v>Labor share</c:v>
                </c:pt>
              </c:strCache>
            </c:strRef>
          </c:tx>
          <c:spPr>
            <a:ln w="28575" cap="rnd">
              <a:solidFill>
                <a:schemeClr val="accent1"/>
              </a:solidFill>
              <a:round/>
            </a:ln>
            <a:effectLst/>
          </c:spPr>
          <c:marker>
            <c:symbol val="none"/>
          </c:marker>
          <c:cat>
            <c:numRef>
              <c:f>美国_GDI_净经营盈余!$A$2:$A$97</c:f>
              <c:numCache>
                <c:formatCode>yyyy</c:formatCode>
                <c:ptCount val="96"/>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pt idx="92">
                  <c:v>44561</c:v>
                </c:pt>
                <c:pt idx="93">
                  <c:v>44926</c:v>
                </c:pt>
                <c:pt idx="94">
                  <c:v>45291</c:v>
                </c:pt>
                <c:pt idx="95">
                  <c:v>45657</c:v>
                </c:pt>
              </c:numCache>
            </c:numRef>
          </c:cat>
          <c:val>
            <c:numRef>
              <c:f>美国_GDI_净经营盈余!$K$2:$K$97</c:f>
              <c:numCache>
                <c:formatCode>General</c:formatCode>
                <c:ptCount val="96"/>
                <c:pt idx="0">
                  <c:v>0.49514553755466084</c:v>
                </c:pt>
                <c:pt idx="1">
                  <c:v>0.50931905060147287</c:v>
                </c:pt>
                <c:pt idx="2">
                  <c:v>0.52274535895529195</c:v>
                </c:pt>
                <c:pt idx="3">
                  <c:v>0.52892924655684581</c:v>
                </c:pt>
                <c:pt idx="4">
                  <c:v>0.5259199095981355</c:v>
                </c:pt>
                <c:pt idx="5">
                  <c:v>0.52014210874932254</c:v>
                </c:pt>
                <c:pt idx="6">
                  <c:v>0.50578077372399988</c:v>
                </c:pt>
                <c:pt idx="7">
                  <c:v>0.51750191277735269</c:v>
                </c:pt>
                <c:pt idx="8">
                  <c:v>0.5191836471498581</c:v>
                </c:pt>
                <c:pt idx="9">
                  <c:v>0.52394687957909791</c:v>
                </c:pt>
                <c:pt idx="10">
                  <c:v>0.52688067022615792</c:v>
                </c:pt>
                <c:pt idx="11">
                  <c:v>0.51796060254924681</c:v>
                </c:pt>
                <c:pt idx="12">
                  <c:v>0.5130668031102944</c:v>
                </c:pt>
                <c:pt idx="13">
                  <c:v>0.52754721051906095</c:v>
                </c:pt>
                <c:pt idx="14">
                  <c:v>0.55006856702243434</c:v>
                </c:pt>
                <c:pt idx="15">
                  <c:v>0.56044882049433342</c:v>
                </c:pt>
                <c:pt idx="16">
                  <c:v>0.56369995003925488</c:v>
                </c:pt>
                <c:pt idx="17">
                  <c:v>0.54142013141672896</c:v>
                </c:pt>
                <c:pt idx="18">
                  <c:v>0.53613127297337826</c:v>
                </c:pt>
                <c:pt idx="19">
                  <c:v>0.52499827096050877</c:v>
                </c:pt>
                <c:pt idx="20">
                  <c:v>0.53291274364590691</c:v>
                </c:pt>
                <c:pt idx="21">
                  <c:v>0.52983772377874161</c:v>
                </c:pt>
                <c:pt idx="22">
                  <c:v>0.54063551771926344</c:v>
                </c:pt>
                <c:pt idx="23">
                  <c:v>0.55131779885232368</c:v>
                </c:pt>
                <c:pt idx="24">
                  <c:v>0.55847815144800828</c:v>
                </c:pt>
                <c:pt idx="25">
                  <c:v>0.55256280940354607</c:v>
                </c:pt>
                <c:pt idx="26">
                  <c:v>0.54480238479926679</c:v>
                </c:pt>
                <c:pt idx="27">
                  <c:v>0.55242519705972271</c:v>
                </c:pt>
                <c:pt idx="28">
                  <c:v>0.55366097872026476</c:v>
                </c:pt>
                <c:pt idx="29">
                  <c:v>0.55087560135168878</c:v>
                </c:pt>
                <c:pt idx="30">
                  <c:v>0.54829380923341287</c:v>
                </c:pt>
                <c:pt idx="31">
                  <c:v>0.55442991410546438</c:v>
                </c:pt>
                <c:pt idx="32">
                  <c:v>0.5515055298655358</c:v>
                </c:pt>
                <c:pt idx="33">
                  <c:v>0.55020523188139436</c:v>
                </c:pt>
                <c:pt idx="34">
                  <c:v>0.54853831008047982</c:v>
                </c:pt>
                <c:pt idx="35">
                  <c:v>0.54934040408467366</c:v>
                </c:pt>
                <c:pt idx="36">
                  <c:v>0.54670843520370249</c:v>
                </c:pt>
                <c:pt idx="37">
                  <c:v>0.55574249721340097</c:v>
                </c:pt>
                <c:pt idx="38">
                  <c:v>0.56240952603315431</c:v>
                </c:pt>
                <c:pt idx="39">
                  <c:v>0.56611073067397111</c:v>
                </c:pt>
                <c:pt idx="40">
                  <c:v>0.57521416648294543</c:v>
                </c:pt>
                <c:pt idx="41">
                  <c:v>0.58365583141769628</c:v>
                </c:pt>
                <c:pt idx="42">
                  <c:v>0.57556912162986773</c:v>
                </c:pt>
                <c:pt idx="43">
                  <c:v>0.57497387854644422</c:v>
                </c:pt>
                <c:pt idx="44">
                  <c:v>0.5726308313228563</c:v>
                </c:pt>
                <c:pt idx="45">
                  <c:v>0.57727990698357978</c:v>
                </c:pt>
                <c:pt idx="46">
                  <c:v>0.56669962986693279</c:v>
                </c:pt>
                <c:pt idx="47">
                  <c:v>0.56585078345406337</c:v>
                </c:pt>
                <c:pt idx="48">
                  <c:v>0.56531198451496278</c:v>
                </c:pt>
                <c:pt idx="49">
                  <c:v>0.56559666087410676</c:v>
                </c:pt>
                <c:pt idx="50">
                  <c:v>0.57208080606242961</c:v>
                </c:pt>
                <c:pt idx="51">
                  <c:v>0.57672366200657865</c:v>
                </c:pt>
                <c:pt idx="52">
                  <c:v>0.56563209828163019</c:v>
                </c:pt>
                <c:pt idx="53">
                  <c:v>0.5676446662974669</c:v>
                </c:pt>
                <c:pt idx="54">
                  <c:v>0.56263818469652271</c:v>
                </c:pt>
                <c:pt idx="55">
                  <c:v>0.55454895788238301</c:v>
                </c:pt>
                <c:pt idx="56">
                  <c:v>0.55719739074850405</c:v>
                </c:pt>
                <c:pt idx="57">
                  <c:v>0.56532615017213039</c:v>
                </c:pt>
                <c:pt idx="58">
                  <c:v>0.56608099991478944</c:v>
                </c:pt>
                <c:pt idx="59">
                  <c:v>0.56344496108330477</c:v>
                </c:pt>
                <c:pt idx="60">
                  <c:v>0.56351387064115344</c:v>
                </c:pt>
                <c:pt idx="61">
                  <c:v>0.56966601900647751</c:v>
                </c:pt>
                <c:pt idx="62">
                  <c:v>0.56933701848743157</c:v>
                </c:pt>
                <c:pt idx="63">
                  <c:v>0.57319529972519123</c:v>
                </c:pt>
                <c:pt idx="64">
                  <c:v>0.56997411209004034</c:v>
                </c:pt>
                <c:pt idx="65">
                  <c:v>0.56102582684083213</c:v>
                </c:pt>
                <c:pt idx="66">
                  <c:v>0.55675736622258243</c:v>
                </c:pt>
                <c:pt idx="67">
                  <c:v>0.55152377809893716</c:v>
                </c:pt>
                <c:pt idx="68">
                  <c:v>0.55014077950831175</c:v>
                </c:pt>
                <c:pt idx="69">
                  <c:v>0.55659394880064805</c:v>
                </c:pt>
                <c:pt idx="70">
                  <c:v>0.56000607836788374</c:v>
                </c:pt>
                <c:pt idx="71">
                  <c:v>0.56584412234334813</c:v>
                </c:pt>
                <c:pt idx="72">
                  <c:v>0.56514961361045346</c:v>
                </c:pt>
                <c:pt idx="73">
                  <c:v>0.55794131895130394</c:v>
                </c:pt>
                <c:pt idx="74">
                  <c:v>0.55417592899631152</c:v>
                </c:pt>
                <c:pt idx="75">
                  <c:v>0.54954176277500877</c:v>
                </c:pt>
                <c:pt idx="76">
                  <c:v>0.5404411037619864</c:v>
                </c:pt>
                <c:pt idx="77">
                  <c:v>0.53412154755220453</c:v>
                </c:pt>
                <c:pt idx="78">
                  <c:v>0.54552659039424389</c:v>
                </c:pt>
                <c:pt idx="79">
                  <c:v>0.55345793960449197</c:v>
                </c:pt>
                <c:pt idx="80">
                  <c:v>0.54367929044422625</c:v>
                </c:pt>
                <c:pt idx="81">
                  <c:v>0.52958745156555687</c:v>
                </c:pt>
                <c:pt idx="82">
                  <c:v>0.52700968367564172</c:v>
                </c:pt>
                <c:pt idx="83">
                  <c:v>0.52264592328523629</c:v>
                </c:pt>
                <c:pt idx="84">
                  <c:v>0.52296816570041127</c:v>
                </c:pt>
                <c:pt idx="85">
                  <c:v>0.52169780311968883</c:v>
                </c:pt>
                <c:pt idx="86">
                  <c:v>0.52803672092091403</c:v>
                </c:pt>
                <c:pt idx="87">
                  <c:v>0.53205492063674897</c:v>
                </c:pt>
                <c:pt idx="88">
                  <c:v>0.53391686536159055</c:v>
                </c:pt>
                <c:pt idx="89">
                  <c:v>0.53259100291767969</c:v>
                </c:pt>
                <c:pt idx="90">
                  <c:v>0.53337533875130605</c:v>
                </c:pt>
                <c:pt idx="91">
                  <c:v>0.54603201786711131</c:v>
                </c:pt>
                <c:pt idx="92">
                  <c:v>0.53063382750719501</c:v>
                </c:pt>
                <c:pt idx="93">
                  <c:v>0.51668427556279772</c:v>
                </c:pt>
                <c:pt idx="94">
                  <c:v>0.51766544616369636</c:v>
                </c:pt>
                <c:pt idx="95">
                  <c:v>0.51890451995683695</c:v>
                </c:pt>
              </c:numCache>
            </c:numRef>
          </c:val>
          <c:smooth val="0"/>
          <c:extLst>
            <c:ext xmlns:c16="http://schemas.microsoft.com/office/drawing/2014/chart" uri="{C3380CC4-5D6E-409C-BE32-E72D297353CC}">
              <c16:uniqueId val="{00000000-D552-414E-AFA4-026803275FB2}"/>
            </c:ext>
          </c:extLst>
        </c:ser>
        <c:dLbls>
          <c:showLegendKey val="0"/>
          <c:showVal val="0"/>
          <c:showCatName val="0"/>
          <c:showSerName val="0"/>
          <c:showPercent val="0"/>
          <c:showBubbleSize val="0"/>
        </c:dLbls>
        <c:smooth val="0"/>
        <c:axId val="2013882656"/>
        <c:axId val="585311072"/>
      </c:lineChart>
      <c:dateAx>
        <c:axId val="2013882656"/>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85311072"/>
        <c:crosses val="autoZero"/>
        <c:auto val="1"/>
        <c:lblOffset val="100"/>
        <c:baseTimeUnit val="years"/>
      </c:dateAx>
      <c:valAx>
        <c:axId val="58531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1388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Sheet1!$I$1</c:f>
              <c:strCache>
                <c:ptCount val="1"/>
                <c:pt idx="0">
                  <c:v>Export/GDP</c:v>
                </c:pt>
              </c:strCache>
            </c:strRef>
          </c:tx>
          <c:marker>
            <c:symbol val="none"/>
          </c:marker>
          <c:cat>
            <c:numRef>
              <c:f>Sheet1!$A$2:$A$48</c:f>
              <c:numCache>
                <c:formatCode>yyyy</c:formatCode>
                <c:ptCount val="47"/>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pt idx="45">
                  <c:v>45291</c:v>
                </c:pt>
                <c:pt idx="46">
                  <c:v>45657</c:v>
                </c:pt>
              </c:numCache>
            </c:numRef>
          </c:cat>
          <c:val>
            <c:numRef>
              <c:f>Sheet1!$I$2:$I$48</c:f>
              <c:numCache>
                <c:formatCode>0.0_ </c:formatCode>
                <c:ptCount val="47"/>
                <c:pt idx="0">
                  <c:v>4.6418584046293994</c:v>
                </c:pt>
                <c:pt idx="1">
                  <c:v>5.2218741520929433</c:v>
                </c:pt>
                <c:pt idx="2">
                  <c:v>5.9619231868445937</c:v>
                </c:pt>
                <c:pt idx="3">
                  <c:v>7.4638974525393493</c:v>
                </c:pt>
                <c:pt idx="4">
                  <c:v>7.671639025294172</c:v>
                </c:pt>
                <c:pt idx="5">
                  <c:v>7.2446987991663629</c:v>
                </c:pt>
                <c:pt idx="6">
                  <c:v>7.9544365493353046</c:v>
                </c:pt>
                <c:pt idx="7">
                  <c:v>8.8657534246575338</c:v>
                </c:pt>
                <c:pt idx="8">
                  <c:v>10.394551026485932</c:v>
                </c:pt>
                <c:pt idx="9">
                  <c:v>12.029952125700724</c:v>
                </c:pt>
                <c:pt idx="10">
                  <c:v>11.597151576805697</c:v>
                </c:pt>
                <c:pt idx="11">
                  <c:v>11.31892042035091</c:v>
                </c:pt>
                <c:pt idx="12">
                  <c:v>15.710828159528569</c:v>
                </c:pt>
                <c:pt idx="13">
                  <c:v>17.28319235511157</c:v>
                </c:pt>
                <c:pt idx="14">
                  <c:v>17.111908072897606</c:v>
                </c:pt>
                <c:pt idx="15">
                  <c:v>14.748398187216752</c:v>
                </c:pt>
                <c:pt idx="16">
                  <c:v>21.353188124005026</c:v>
                </c:pt>
                <c:pt idx="17">
                  <c:v>20.212185746935383</c:v>
                </c:pt>
                <c:pt idx="18">
                  <c:v>17.410638265470702</c:v>
                </c:pt>
                <c:pt idx="19">
                  <c:v>18.895484700776834</c:v>
                </c:pt>
                <c:pt idx="20">
                  <c:v>17.758098399741513</c:v>
                </c:pt>
                <c:pt idx="21">
                  <c:v>17.728298467313998</c:v>
                </c:pt>
                <c:pt idx="22">
                  <c:v>20.424728234509217</c:v>
                </c:pt>
                <c:pt idx="23">
                  <c:v>19.689724134663265</c:v>
                </c:pt>
                <c:pt idx="24">
                  <c:v>21.90050338324906</c:v>
                </c:pt>
                <c:pt idx="25">
                  <c:v>26.081781565079392</c:v>
                </c:pt>
                <c:pt idx="26">
                  <c:v>29.978033732079908</c:v>
                </c:pt>
                <c:pt idx="27">
                  <c:v>32.874647825979721</c:v>
                </c:pt>
                <c:pt idx="28">
                  <c:v>34.791552429216871</c:v>
                </c:pt>
                <c:pt idx="29">
                  <c:v>34.070725129629743</c:v>
                </c:pt>
                <c:pt idx="30">
                  <c:v>31.048303546301074</c:v>
                </c:pt>
                <c:pt idx="31">
                  <c:v>23.198109536478974</c:v>
                </c:pt>
                <c:pt idx="32">
                  <c:v>25.749888541380201</c:v>
                </c:pt>
                <c:pt idx="33">
                  <c:v>25.014390667865012</c:v>
                </c:pt>
                <c:pt idx="34">
                  <c:v>23.601832403800259</c:v>
                </c:pt>
                <c:pt idx="35">
                  <c:v>22.624211177562383</c:v>
                </c:pt>
                <c:pt idx="36">
                  <c:v>21.885744924383872</c:v>
                </c:pt>
                <c:pt idx="37">
                  <c:v>20.04764559065266</c:v>
                </c:pt>
                <c:pt idx="38">
                  <c:v>18.196934000865813</c:v>
                </c:pt>
                <c:pt idx="39">
                  <c:v>18.141644913945846</c:v>
                </c:pt>
                <c:pt idx="40">
                  <c:v>17.580579216828784</c:v>
                </c:pt>
                <c:pt idx="41">
                  <c:v>17.122290266993058</c:v>
                </c:pt>
                <c:pt idx="42">
                  <c:v>17.201235525354932</c:v>
                </c:pt>
                <c:pt idx="43">
                  <c:v>18.263850345794602</c:v>
                </c:pt>
                <c:pt idx="44">
                  <c:v>19.161224855133657</c:v>
                </c:pt>
                <c:pt idx="45">
                  <c:v>18.362141426718981</c:v>
                </c:pt>
                <c:pt idx="46">
                  <c:v>18.858664043502195</c:v>
                </c:pt>
              </c:numCache>
            </c:numRef>
          </c:val>
          <c:smooth val="0"/>
          <c:extLst>
            <c:ext xmlns:c16="http://schemas.microsoft.com/office/drawing/2014/chart" uri="{C3380CC4-5D6E-409C-BE32-E72D297353CC}">
              <c16:uniqueId val="{00000000-B798-4191-B188-CD4AD6F9B899}"/>
            </c:ext>
          </c:extLst>
        </c:ser>
        <c:ser>
          <c:idx val="1"/>
          <c:order val="1"/>
          <c:tx>
            <c:strRef>
              <c:f>Sheet1!$J$1</c:f>
              <c:strCache>
                <c:ptCount val="1"/>
                <c:pt idx="0">
                  <c:v>Import/GDP</c:v>
                </c:pt>
              </c:strCache>
            </c:strRef>
          </c:tx>
          <c:marker>
            <c:symbol val="none"/>
          </c:marker>
          <c:cat>
            <c:numRef>
              <c:f>Sheet1!$A$2:$A$48</c:f>
              <c:numCache>
                <c:formatCode>yyyy</c:formatCode>
                <c:ptCount val="47"/>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pt idx="43">
                  <c:v>44561</c:v>
                </c:pt>
                <c:pt idx="44">
                  <c:v>44926</c:v>
                </c:pt>
                <c:pt idx="45">
                  <c:v>45291</c:v>
                </c:pt>
                <c:pt idx="46">
                  <c:v>45657</c:v>
                </c:pt>
              </c:numCache>
            </c:numRef>
          </c:cat>
          <c:val>
            <c:numRef>
              <c:f>Sheet1!$J$2:$J$48</c:f>
              <c:numCache>
                <c:formatCode>0.0_ </c:formatCode>
                <c:ptCount val="47"/>
                <c:pt idx="0">
                  <c:v>5.1884154276379544</c:v>
                </c:pt>
                <c:pt idx="1">
                  <c:v>5.9914654300584598</c:v>
                </c:pt>
                <c:pt idx="2">
                  <c:v>6.5697891705322391</c:v>
                </c:pt>
                <c:pt idx="3">
                  <c:v>7.4638974525393493</c:v>
                </c:pt>
                <c:pt idx="4">
                  <c:v>6.633929398684332</c:v>
                </c:pt>
                <c:pt idx="5">
                  <c:v>6.9800522676899668</c:v>
                </c:pt>
                <c:pt idx="6">
                  <c:v>8.4883832368122007</c:v>
                </c:pt>
                <c:pt idx="7">
                  <c:v>13.786301369863013</c:v>
                </c:pt>
                <c:pt idx="8">
                  <c:v>14.390977299145957</c:v>
                </c:pt>
                <c:pt idx="9">
                  <c:v>13.208396415565286</c:v>
                </c:pt>
                <c:pt idx="10">
                  <c:v>13.487349456896268</c:v>
                </c:pt>
                <c:pt idx="11">
                  <c:v>12.730892088329245</c:v>
                </c:pt>
                <c:pt idx="12">
                  <c:v>13.543091655266759</c:v>
                </c:pt>
                <c:pt idx="13">
                  <c:v>15.350292870400894</c:v>
                </c:pt>
                <c:pt idx="14">
                  <c:v>16.259240283978631</c:v>
                </c:pt>
                <c:pt idx="15">
                  <c:v>16.704619025294129</c:v>
                </c:pt>
                <c:pt idx="16">
                  <c:v>20.406616169170029</c:v>
                </c:pt>
                <c:pt idx="17">
                  <c:v>17.933201745273216</c:v>
                </c:pt>
                <c:pt idx="18">
                  <c:v>15.999900320773289</c:v>
                </c:pt>
                <c:pt idx="19">
                  <c:v>14.715321407695537</c:v>
                </c:pt>
                <c:pt idx="20">
                  <c:v>13.561196268746379</c:v>
                </c:pt>
                <c:pt idx="21">
                  <c:v>15.0690536972169</c:v>
                </c:pt>
                <c:pt idx="22">
                  <c:v>18.449961692498658</c:v>
                </c:pt>
                <c:pt idx="23">
                  <c:v>18.022391428926479</c:v>
                </c:pt>
                <c:pt idx="24">
                  <c:v>19.854137511235511</c:v>
                </c:pt>
                <c:pt idx="25">
                  <c:v>24.578169157833301</c:v>
                </c:pt>
                <c:pt idx="26">
                  <c:v>28.349794806485605</c:v>
                </c:pt>
                <c:pt idx="27">
                  <c:v>28.480376645818282</c:v>
                </c:pt>
                <c:pt idx="28">
                  <c:v>28.415477438934992</c:v>
                </c:pt>
                <c:pt idx="29">
                  <c:v>26.672668565974249</c:v>
                </c:pt>
                <c:pt idx="30">
                  <c:v>24.594635550841037</c:v>
                </c:pt>
                <c:pt idx="31">
                  <c:v>19.405191761235088</c:v>
                </c:pt>
                <c:pt idx="32">
                  <c:v>22.784956923920141</c:v>
                </c:pt>
                <c:pt idx="33">
                  <c:v>22.96843958070993</c:v>
                </c:pt>
                <c:pt idx="34">
                  <c:v>20.945693471568838</c:v>
                </c:pt>
                <c:pt idx="35">
                  <c:v>19.968983295524851</c:v>
                </c:pt>
                <c:pt idx="36">
                  <c:v>18.307278694010414</c:v>
                </c:pt>
                <c:pt idx="37">
                  <c:v>14.817139631403487</c:v>
                </c:pt>
                <c:pt idx="38">
                  <c:v>13.799244115828621</c:v>
                </c:pt>
                <c:pt idx="39">
                  <c:v>14.766881714780622</c:v>
                </c:pt>
                <c:pt idx="40">
                  <c:v>15.090383665568281</c:v>
                </c:pt>
                <c:pt idx="41">
                  <c:v>14.22973632861002</c:v>
                </c:pt>
                <c:pt idx="42">
                  <c:v>13.714243168760049</c:v>
                </c:pt>
                <c:pt idx="43">
                  <c:v>14.758807296538423</c:v>
                </c:pt>
                <c:pt idx="44">
                  <c:v>14.625354950102674</c:v>
                </c:pt>
                <c:pt idx="45">
                  <c:v>13.896154879999308</c:v>
                </c:pt>
                <c:pt idx="46">
                  <c:v>13.622118601098524</c:v>
                </c:pt>
              </c:numCache>
            </c:numRef>
          </c:val>
          <c:smooth val="0"/>
          <c:extLst>
            <c:ext xmlns:c16="http://schemas.microsoft.com/office/drawing/2014/chart" uri="{C3380CC4-5D6E-409C-BE32-E72D297353CC}">
              <c16:uniqueId val="{00000001-B798-4191-B188-CD4AD6F9B899}"/>
            </c:ext>
          </c:extLst>
        </c:ser>
        <c:dLbls>
          <c:showLegendKey val="0"/>
          <c:showVal val="0"/>
          <c:showCatName val="0"/>
          <c:showSerName val="0"/>
          <c:showPercent val="0"/>
          <c:showBubbleSize val="0"/>
        </c:dLbls>
        <c:smooth val="0"/>
        <c:axId val="-91454048"/>
        <c:axId val="-91459488"/>
      </c:lineChart>
      <c:dateAx>
        <c:axId val="-91454048"/>
        <c:scaling>
          <c:orientation val="minMax"/>
        </c:scaling>
        <c:delete val="0"/>
        <c:axPos val="b"/>
        <c:numFmt formatCode="yyyy" sourceLinked="0"/>
        <c:majorTickMark val="out"/>
        <c:minorTickMark val="none"/>
        <c:tickLblPos val="nextTo"/>
        <c:crossAx val="-91459488"/>
        <c:crosses val="autoZero"/>
        <c:auto val="0"/>
        <c:lblOffset val="100"/>
        <c:baseTimeUnit val="years"/>
      </c:dateAx>
      <c:valAx>
        <c:axId val="-91459488"/>
        <c:scaling>
          <c:orientation val="minMax"/>
        </c:scaling>
        <c:delete val="0"/>
        <c:axPos val="l"/>
        <c:majorGridlines/>
        <c:numFmt formatCode="0.0_ " sourceLinked="1"/>
        <c:majorTickMark val="out"/>
        <c:minorTickMark val="none"/>
        <c:tickLblPos val="nextTo"/>
        <c:crossAx val="-91454048"/>
        <c:crosses val="autoZero"/>
        <c:crossBetween val="between"/>
      </c:valAx>
    </c:plotArea>
    <c:legend>
      <c:legendPos val="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中国经常账户结构（亿美元）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货物贸易差额</c:v>
                </c:pt>
              </c:strCache>
            </c:strRef>
          </c:tx>
          <c:spPr>
            <a:solidFill>
              <a:schemeClr val="accent1"/>
            </a:solidFill>
            <a:ln>
              <a:noFill/>
            </a:ln>
            <a:effectLst/>
          </c:spPr>
          <c:invertIfNegative val="0"/>
          <c:cat>
            <c:numRef>
              <c:f>Sheet1!$A$30:$A$76</c:f>
              <c:numCache>
                <c:formatCode>General</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Sheet1!$B$30:$B$76</c:f>
              <c:numCache>
                <c:formatCode>General</c:formatCode>
                <c:ptCount val="47"/>
                <c:pt idx="0">
                  <c:v>-10.4697</c:v>
                </c:pt>
                <c:pt idx="1">
                  <c:v>-18.594999999999999</c:v>
                </c:pt>
                <c:pt idx="2">
                  <c:v>-32.788800000000002</c:v>
                </c:pt>
                <c:pt idx="3">
                  <c:v>7.7378</c:v>
                </c:pt>
                <c:pt idx="4">
                  <c:v>41.655431999999998</c:v>
                </c:pt>
                <c:pt idx="5">
                  <c:v>17.990528999999999</c:v>
                </c:pt>
                <c:pt idx="6">
                  <c:v>-1.79366</c:v>
                </c:pt>
                <c:pt idx="7">
                  <c:v>-130.76255800000001</c:v>
                </c:pt>
                <c:pt idx="8">
                  <c:v>-89.747029999999995</c:v>
                </c:pt>
                <c:pt idx="9">
                  <c:v>-13.049139</c:v>
                </c:pt>
                <c:pt idx="10">
                  <c:v>-55.559713000000002</c:v>
                </c:pt>
                <c:pt idx="11">
                  <c:v>-72.192835000000002</c:v>
                </c:pt>
                <c:pt idx="12">
                  <c:v>69.554210999999995</c:v>
                </c:pt>
                <c:pt idx="13">
                  <c:v>61.740808000000001</c:v>
                </c:pt>
                <c:pt idx="14">
                  <c:v>18.528479000000001</c:v>
                </c:pt>
                <c:pt idx="15">
                  <c:v>-143.388428</c:v>
                </c:pt>
                <c:pt idx="16">
                  <c:v>34.588887999999997</c:v>
                </c:pt>
                <c:pt idx="17">
                  <c:v>127.61174</c:v>
                </c:pt>
                <c:pt idx="18">
                  <c:v>121.54123</c:v>
                </c:pt>
                <c:pt idx="19">
                  <c:v>365.5403</c:v>
                </c:pt>
                <c:pt idx="20">
                  <c:v>456.26902899999999</c:v>
                </c:pt>
                <c:pt idx="21">
                  <c:v>329.23416400000002</c:v>
                </c:pt>
                <c:pt idx="22">
                  <c:v>299.19666799999999</c:v>
                </c:pt>
                <c:pt idx="23">
                  <c:v>281.82994500000001</c:v>
                </c:pt>
                <c:pt idx="24">
                  <c:v>376.85986700000001</c:v>
                </c:pt>
                <c:pt idx="25">
                  <c:v>398.009051</c:v>
                </c:pt>
                <c:pt idx="26">
                  <c:v>513.90242699999999</c:v>
                </c:pt>
                <c:pt idx="27">
                  <c:v>1242.875978</c:v>
                </c:pt>
                <c:pt idx="28">
                  <c:v>2067.7482</c:v>
                </c:pt>
                <c:pt idx="29">
                  <c:v>3028.4626440000002</c:v>
                </c:pt>
                <c:pt idx="30">
                  <c:v>3444.6761729999998</c:v>
                </c:pt>
                <c:pt idx="31">
                  <c:v>2354.767073</c:v>
                </c:pt>
                <c:pt idx="32">
                  <c:v>2380.8646950000002</c:v>
                </c:pt>
                <c:pt idx="33">
                  <c:v>2287.0075259999999</c:v>
                </c:pt>
                <c:pt idx="34">
                  <c:v>3115.6975320000001</c:v>
                </c:pt>
                <c:pt idx="35">
                  <c:v>3589.812977</c:v>
                </c:pt>
                <c:pt idx="36">
                  <c:v>4350.4162180000003</c:v>
                </c:pt>
                <c:pt idx="37">
                  <c:v>5761.9107240000003</c:v>
                </c:pt>
                <c:pt idx="38">
                  <c:v>4888.8299939999997</c:v>
                </c:pt>
                <c:pt idx="39">
                  <c:v>4759.4141310000005</c:v>
                </c:pt>
                <c:pt idx="40">
                  <c:v>3800.7351859999999</c:v>
                </c:pt>
                <c:pt idx="41">
                  <c:v>3929.933282</c:v>
                </c:pt>
                <c:pt idx="42">
                  <c:v>5111.0297959999998</c:v>
                </c:pt>
                <c:pt idx="43">
                  <c:v>5627.0594620000002</c:v>
                </c:pt>
                <c:pt idx="44">
                  <c:v>6650.4905060000001</c:v>
                </c:pt>
                <c:pt idx="45">
                  <c:v>5940.4102970000004</c:v>
                </c:pt>
                <c:pt idx="46">
                  <c:v>7679.7619850000001</c:v>
                </c:pt>
              </c:numCache>
            </c:numRef>
          </c:val>
          <c:extLst>
            <c:ext xmlns:c16="http://schemas.microsoft.com/office/drawing/2014/chart" uri="{C3380CC4-5D6E-409C-BE32-E72D297353CC}">
              <c16:uniqueId val="{00000000-A036-44EF-B81C-93598C8ED0E4}"/>
            </c:ext>
          </c:extLst>
        </c:ser>
        <c:ser>
          <c:idx val="1"/>
          <c:order val="1"/>
          <c:tx>
            <c:strRef>
              <c:f>Sheet1!$C$1</c:f>
              <c:strCache>
                <c:ptCount val="1"/>
                <c:pt idx="0">
                  <c:v>服务贸易差额</c:v>
                </c:pt>
              </c:strCache>
            </c:strRef>
          </c:tx>
          <c:spPr>
            <a:solidFill>
              <a:schemeClr val="accent2"/>
            </a:solidFill>
            <a:ln>
              <a:noFill/>
            </a:ln>
            <a:effectLst/>
          </c:spPr>
          <c:invertIfNegative val="0"/>
          <c:cat>
            <c:numRef>
              <c:f>Sheet1!$A$30:$A$76</c:f>
              <c:numCache>
                <c:formatCode>General</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Sheet1!$C$30:$C$76</c:f>
              <c:numCache>
                <c:formatCode>General</c:formatCode>
                <c:ptCount val="47"/>
                <c:pt idx="0">
                  <c:v>-4.1359000000000004</c:v>
                </c:pt>
                <c:pt idx="1">
                  <c:v>2.8685700000000001</c:v>
                </c:pt>
                <c:pt idx="2">
                  <c:v>8.4189000000000007</c:v>
                </c:pt>
                <c:pt idx="3">
                  <c:v>13.7644</c:v>
                </c:pt>
                <c:pt idx="4">
                  <c:v>6.4645679999999999</c:v>
                </c:pt>
                <c:pt idx="5">
                  <c:v>7.7194710000000004</c:v>
                </c:pt>
                <c:pt idx="6">
                  <c:v>2.3336600000000001</c:v>
                </c:pt>
                <c:pt idx="7">
                  <c:v>5.7525579999999996</c:v>
                </c:pt>
                <c:pt idx="8">
                  <c:v>15.84703</c:v>
                </c:pt>
                <c:pt idx="9">
                  <c:v>15.959139</c:v>
                </c:pt>
                <c:pt idx="10">
                  <c:v>14.949712999999999</c:v>
                </c:pt>
                <c:pt idx="11">
                  <c:v>22.912835000000001</c:v>
                </c:pt>
                <c:pt idx="12">
                  <c:v>37.125788999999997</c:v>
                </c:pt>
                <c:pt idx="13">
                  <c:v>54.269191999999997</c:v>
                </c:pt>
                <c:pt idx="14">
                  <c:v>31.451521</c:v>
                </c:pt>
                <c:pt idx="15">
                  <c:v>25.468427999999999</c:v>
                </c:pt>
                <c:pt idx="16">
                  <c:v>38.981112000000003</c:v>
                </c:pt>
                <c:pt idx="17">
                  <c:v>-8.0317399999999992</c:v>
                </c:pt>
                <c:pt idx="18">
                  <c:v>53.958770000000001</c:v>
                </c:pt>
                <c:pt idx="19">
                  <c:v>62.691899999999997</c:v>
                </c:pt>
                <c:pt idx="20">
                  <c:v>-17.902134</c:v>
                </c:pt>
                <c:pt idx="21">
                  <c:v>-22.82461</c:v>
                </c:pt>
                <c:pt idx="22">
                  <c:v>-11.338151999999999</c:v>
                </c:pt>
                <c:pt idx="23">
                  <c:v>-0.96774199999999999</c:v>
                </c:pt>
                <c:pt idx="24">
                  <c:v>-3.0331540000000001</c:v>
                </c:pt>
                <c:pt idx="25">
                  <c:v>-39.797759999999997</c:v>
                </c:pt>
                <c:pt idx="26">
                  <c:v>-2.1586020000000001</c:v>
                </c:pt>
                <c:pt idx="27">
                  <c:v>3.3919980000000001</c:v>
                </c:pt>
                <c:pt idx="28">
                  <c:v>21.441044999999999</c:v>
                </c:pt>
                <c:pt idx="29">
                  <c:v>51.897644</c:v>
                </c:pt>
                <c:pt idx="30">
                  <c:v>43.649158</c:v>
                </c:pt>
                <c:pt idx="31">
                  <c:v>-153.46305899999999</c:v>
                </c:pt>
                <c:pt idx="32">
                  <c:v>-150.625978</c:v>
                </c:pt>
                <c:pt idx="33">
                  <c:v>-467.97013700000002</c:v>
                </c:pt>
                <c:pt idx="34">
                  <c:v>-797.24876400000005</c:v>
                </c:pt>
                <c:pt idx="35">
                  <c:v>-1236.0173609999999</c:v>
                </c:pt>
                <c:pt idx="36">
                  <c:v>-2137.423749</c:v>
                </c:pt>
                <c:pt idx="37">
                  <c:v>-2183.2030810000001</c:v>
                </c:pt>
                <c:pt idx="38">
                  <c:v>-2331.4591110000001</c:v>
                </c:pt>
                <c:pt idx="39">
                  <c:v>-2589.3151320000002</c:v>
                </c:pt>
                <c:pt idx="40">
                  <c:v>-2921.6837019999998</c:v>
                </c:pt>
                <c:pt idx="41">
                  <c:v>-2611.4903089999998</c:v>
                </c:pt>
                <c:pt idx="42">
                  <c:v>-1525.3037139999999</c:v>
                </c:pt>
                <c:pt idx="43">
                  <c:v>-1012.116534</c:v>
                </c:pt>
                <c:pt idx="44">
                  <c:v>-874.40110900000002</c:v>
                </c:pt>
                <c:pt idx="45">
                  <c:v>-2084.655581</c:v>
                </c:pt>
                <c:pt idx="46">
                  <c:v>-2290.1818020000001</c:v>
                </c:pt>
              </c:numCache>
            </c:numRef>
          </c:val>
          <c:extLst>
            <c:ext xmlns:c16="http://schemas.microsoft.com/office/drawing/2014/chart" uri="{C3380CC4-5D6E-409C-BE32-E72D297353CC}">
              <c16:uniqueId val="{00000001-A036-44EF-B81C-93598C8ED0E4}"/>
            </c:ext>
          </c:extLst>
        </c:ser>
        <c:ser>
          <c:idx val="2"/>
          <c:order val="2"/>
          <c:tx>
            <c:strRef>
              <c:f>Sheet1!$D$1</c:f>
              <c:strCache>
                <c:ptCount val="1"/>
                <c:pt idx="0">
                  <c:v>收益差额</c:v>
                </c:pt>
              </c:strCache>
            </c:strRef>
          </c:tx>
          <c:spPr>
            <a:solidFill>
              <a:schemeClr val="accent3"/>
            </a:solidFill>
            <a:ln>
              <a:noFill/>
            </a:ln>
            <a:effectLst/>
          </c:spPr>
          <c:invertIfNegative val="0"/>
          <c:cat>
            <c:numRef>
              <c:f>Sheet1!$A$30:$A$76</c:f>
              <c:numCache>
                <c:formatCode>General</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Sheet1!$D$30:$D$76</c:f>
              <c:numCache>
                <c:formatCode>General</c:formatCode>
                <c:ptCount val="47"/>
                <c:pt idx="0">
                  <c:v>5.9676</c:v>
                </c:pt>
                <c:pt idx="1">
                  <c:v>6.9661</c:v>
                </c:pt>
                <c:pt idx="2">
                  <c:v>4.6986999999999997</c:v>
                </c:pt>
                <c:pt idx="3">
                  <c:v>4.4906000000000006</c:v>
                </c:pt>
                <c:pt idx="4">
                  <c:v>8.620000000000001</c:v>
                </c:pt>
                <c:pt idx="5">
                  <c:v>16.690000000000001</c:v>
                </c:pt>
                <c:pt idx="6">
                  <c:v>19.759999999999998</c:v>
                </c:pt>
                <c:pt idx="7">
                  <c:v>10.84</c:v>
                </c:pt>
                <c:pt idx="8">
                  <c:v>3.55</c:v>
                </c:pt>
                <c:pt idx="9">
                  <c:v>9.0000000000000302E-2</c:v>
                </c:pt>
                <c:pt idx="10">
                  <c:v>2.58</c:v>
                </c:pt>
                <c:pt idx="11">
                  <c:v>6.1</c:v>
                </c:pt>
                <c:pt idx="12">
                  <c:v>13.290000000000001</c:v>
                </c:pt>
                <c:pt idx="13">
                  <c:v>16.700000000000003</c:v>
                </c:pt>
                <c:pt idx="14">
                  <c:v>14.030000000000001</c:v>
                </c:pt>
                <c:pt idx="15">
                  <c:v>-1.1199999999999992</c:v>
                </c:pt>
                <c:pt idx="16">
                  <c:v>3.01</c:v>
                </c:pt>
                <c:pt idx="17">
                  <c:v>-103.39999999999999</c:v>
                </c:pt>
                <c:pt idx="18">
                  <c:v>-103.08000000000001</c:v>
                </c:pt>
                <c:pt idx="19">
                  <c:v>-58.605099999999993</c:v>
                </c:pt>
                <c:pt idx="20">
                  <c:v>-123.65260000000001</c:v>
                </c:pt>
                <c:pt idx="21">
                  <c:v>-95.268169999999998</c:v>
                </c:pt>
                <c:pt idx="22">
                  <c:v>-83.542362000000011</c:v>
                </c:pt>
                <c:pt idx="23">
                  <c:v>-106.809453</c:v>
                </c:pt>
                <c:pt idx="24">
                  <c:v>-19.607030000000009</c:v>
                </c:pt>
                <c:pt idx="25">
                  <c:v>72.304537999999994</c:v>
                </c:pt>
                <c:pt idx="26">
                  <c:v>177.66578100000001</c:v>
                </c:pt>
                <c:pt idx="27">
                  <c:v>77.516962999999976</c:v>
                </c:pt>
                <c:pt idx="28">
                  <c:v>229.24116599999996</c:v>
                </c:pt>
                <c:pt idx="29">
                  <c:v>451.46648499999998</c:v>
                </c:pt>
                <c:pt idx="30">
                  <c:v>717.35982999999999</c:v>
                </c:pt>
                <c:pt idx="31">
                  <c:v>231.26166599999999</c:v>
                </c:pt>
                <c:pt idx="32">
                  <c:v>147.86517900000001</c:v>
                </c:pt>
                <c:pt idx="33">
                  <c:v>-458.06977299999994</c:v>
                </c:pt>
                <c:pt idx="34">
                  <c:v>-164.53129200000001</c:v>
                </c:pt>
                <c:pt idx="35">
                  <c:v>-871.75611700000002</c:v>
                </c:pt>
                <c:pt idx="36">
                  <c:v>147.473309</c:v>
                </c:pt>
                <c:pt idx="37">
                  <c:v>-648.48447199999998</c:v>
                </c:pt>
                <c:pt idx="38">
                  <c:v>-644.00052300000004</c:v>
                </c:pt>
                <c:pt idx="39">
                  <c:v>-283.337738</c:v>
                </c:pt>
                <c:pt idx="40">
                  <c:v>-637.74239299999999</c:v>
                </c:pt>
                <c:pt idx="41">
                  <c:v>-289.34421299999997</c:v>
                </c:pt>
                <c:pt idx="42">
                  <c:v>-1097.3696420000001</c:v>
                </c:pt>
                <c:pt idx="43">
                  <c:v>-1086.0853810000001</c:v>
                </c:pt>
                <c:pt idx="44">
                  <c:v>-1342.3468270000001</c:v>
                </c:pt>
                <c:pt idx="45">
                  <c:v>-1221.9311829999999</c:v>
                </c:pt>
                <c:pt idx="46">
                  <c:v>-1150.3880360000001</c:v>
                </c:pt>
              </c:numCache>
            </c:numRef>
          </c:val>
          <c:extLst>
            <c:ext xmlns:c16="http://schemas.microsoft.com/office/drawing/2014/chart" uri="{C3380CC4-5D6E-409C-BE32-E72D297353CC}">
              <c16:uniqueId val="{00000002-A036-44EF-B81C-93598C8ED0E4}"/>
            </c:ext>
          </c:extLst>
        </c:ser>
        <c:dLbls>
          <c:showLegendKey val="0"/>
          <c:showVal val="0"/>
          <c:showCatName val="0"/>
          <c:showSerName val="0"/>
          <c:showPercent val="0"/>
          <c:showBubbleSize val="0"/>
        </c:dLbls>
        <c:gapWidth val="219"/>
        <c:overlap val="100"/>
        <c:axId val="1213202464"/>
        <c:axId val="345104064"/>
      </c:barChart>
      <c:lineChart>
        <c:grouping val="standard"/>
        <c:varyColors val="0"/>
        <c:ser>
          <c:idx val="3"/>
          <c:order val="3"/>
          <c:tx>
            <c:strRef>
              <c:f>Sheet1!$E$1</c:f>
              <c:strCache>
                <c:ptCount val="1"/>
                <c:pt idx="0">
                  <c:v>经常账户差额</c:v>
                </c:pt>
              </c:strCache>
            </c:strRef>
          </c:tx>
          <c:spPr>
            <a:ln w="28575" cap="rnd">
              <a:solidFill>
                <a:schemeClr val="accent4"/>
              </a:solidFill>
              <a:round/>
            </a:ln>
            <a:effectLst/>
          </c:spPr>
          <c:marker>
            <c:symbol val="none"/>
          </c:marker>
          <c:cat>
            <c:numRef>
              <c:f>Sheet1!$A$30:$A$76</c:f>
              <c:numCache>
                <c:formatCode>General</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Sheet1!$E$30:$E$76</c:f>
              <c:numCache>
                <c:formatCode>General</c:formatCode>
                <c:ptCount val="47"/>
                <c:pt idx="0">
                  <c:v>-8.6379999999999999</c:v>
                </c:pt>
                <c:pt idx="1">
                  <c:v>-8.7603299999999997</c:v>
                </c:pt>
                <c:pt idx="2">
                  <c:v>-19.671199999999999</c:v>
                </c:pt>
                <c:pt idx="3">
                  <c:v>25.992799999999999</c:v>
                </c:pt>
                <c:pt idx="4">
                  <c:v>56.74</c:v>
                </c:pt>
                <c:pt idx="5">
                  <c:v>42.4</c:v>
                </c:pt>
                <c:pt idx="6">
                  <c:v>20.3</c:v>
                </c:pt>
                <c:pt idx="7">
                  <c:v>-114.17</c:v>
                </c:pt>
                <c:pt idx="8">
                  <c:v>-70.349999999999994</c:v>
                </c:pt>
                <c:pt idx="9">
                  <c:v>3</c:v>
                </c:pt>
                <c:pt idx="10">
                  <c:v>-38.03</c:v>
                </c:pt>
                <c:pt idx="11">
                  <c:v>-43.18</c:v>
                </c:pt>
                <c:pt idx="12">
                  <c:v>119.97</c:v>
                </c:pt>
                <c:pt idx="13">
                  <c:v>132.71</c:v>
                </c:pt>
                <c:pt idx="14">
                  <c:v>64.010000000000005</c:v>
                </c:pt>
                <c:pt idx="15">
                  <c:v>-119.04</c:v>
                </c:pt>
                <c:pt idx="16">
                  <c:v>76.58</c:v>
                </c:pt>
                <c:pt idx="17">
                  <c:v>16.18</c:v>
                </c:pt>
                <c:pt idx="18">
                  <c:v>72.42</c:v>
                </c:pt>
                <c:pt idx="19">
                  <c:v>369.62709999999998</c:v>
                </c:pt>
                <c:pt idx="20">
                  <c:v>314.71429499999999</c:v>
                </c:pt>
                <c:pt idx="21">
                  <c:v>211.14138399999999</c:v>
                </c:pt>
                <c:pt idx="22">
                  <c:v>204.31615400000001</c:v>
                </c:pt>
                <c:pt idx="23">
                  <c:v>174.05275</c:v>
                </c:pt>
                <c:pt idx="24">
                  <c:v>354.21968199999998</c:v>
                </c:pt>
                <c:pt idx="25">
                  <c:v>430.515829</c:v>
                </c:pt>
                <c:pt idx="26">
                  <c:v>689.40960700000005</c:v>
                </c:pt>
                <c:pt idx="27">
                  <c:v>1323.784938</c:v>
                </c:pt>
                <c:pt idx="28">
                  <c:v>2318.4304109999998</c:v>
                </c:pt>
                <c:pt idx="29">
                  <c:v>3531.8267719999999</c:v>
                </c:pt>
                <c:pt idx="30">
                  <c:v>4205.6851610000003</c:v>
                </c:pt>
                <c:pt idx="31">
                  <c:v>2432.5656789999998</c:v>
                </c:pt>
                <c:pt idx="32">
                  <c:v>2378.1038960000001</c:v>
                </c:pt>
                <c:pt idx="33">
                  <c:v>1360.9676159999999</c:v>
                </c:pt>
                <c:pt idx="34">
                  <c:v>2153.9174750000002</c:v>
                </c:pt>
                <c:pt idx="35">
                  <c:v>1482.039499</c:v>
                </c:pt>
                <c:pt idx="36">
                  <c:v>2360.4657790000001</c:v>
                </c:pt>
                <c:pt idx="37">
                  <c:v>2930.2231700000002</c:v>
                </c:pt>
                <c:pt idx="38">
                  <c:v>1913.370359</c:v>
                </c:pt>
                <c:pt idx="39">
                  <c:v>1886.7612610000001</c:v>
                </c:pt>
                <c:pt idx="40">
                  <c:v>241.30909199999999</c:v>
                </c:pt>
                <c:pt idx="41">
                  <c:v>1029.0987600000001</c:v>
                </c:pt>
                <c:pt idx="42">
                  <c:v>2488.3564390000001</c:v>
                </c:pt>
                <c:pt idx="43">
                  <c:v>3528.8575460000002</c:v>
                </c:pt>
                <c:pt idx="44">
                  <c:v>4433.7425709999998</c:v>
                </c:pt>
                <c:pt idx="45">
                  <c:v>2633.8235340000001</c:v>
                </c:pt>
                <c:pt idx="46">
                  <c:v>4239.1921469999997</c:v>
                </c:pt>
              </c:numCache>
            </c:numRef>
          </c:val>
          <c:smooth val="0"/>
          <c:extLst>
            <c:ext xmlns:c16="http://schemas.microsoft.com/office/drawing/2014/chart" uri="{C3380CC4-5D6E-409C-BE32-E72D297353CC}">
              <c16:uniqueId val="{00000003-A036-44EF-B81C-93598C8ED0E4}"/>
            </c:ext>
          </c:extLst>
        </c:ser>
        <c:dLbls>
          <c:showLegendKey val="0"/>
          <c:showVal val="0"/>
          <c:showCatName val="0"/>
          <c:showSerName val="0"/>
          <c:showPercent val="0"/>
          <c:showBubbleSize val="0"/>
        </c:dLbls>
        <c:marker val="1"/>
        <c:smooth val="0"/>
        <c:axId val="1213202464"/>
        <c:axId val="345104064"/>
      </c:lineChart>
      <c:catAx>
        <c:axId val="121320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5104064"/>
        <c:crossesAt val="-4000"/>
        <c:auto val="1"/>
        <c:lblAlgn val="ctr"/>
        <c:lblOffset val="100"/>
        <c:noMultiLvlLbl val="0"/>
      </c:catAx>
      <c:valAx>
        <c:axId val="34510406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1320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RMB Exchange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Nominal Effective Exchange Rate (left)</c:v>
                </c:pt>
              </c:strCache>
            </c:strRef>
          </c:tx>
          <c:spPr>
            <a:ln w="28575" cap="rnd">
              <a:solidFill>
                <a:schemeClr val="accent1"/>
              </a:solidFill>
              <a:round/>
            </a:ln>
            <a:effectLst/>
          </c:spPr>
          <c:marker>
            <c:symbol val="none"/>
          </c:marker>
          <c:cat>
            <c:numRef>
              <c:f>Sheet1!$A$2:$A$371</c:f>
              <c:numCache>
                <c:formatCode>yyyy\-mm\-dd</c:formatCode>
                <c:ptCount val="37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formatCode="yyyy\-m">
                  <c:v>44439</c:v>
                </c:pt>
                <c:pt idx="332" formatCode="yyyy\-m">
                  <c:v>44469</c:v>
                </c:pt>
                <c:pt idx="333" formatCode="yyyy\-m">
                  <c:v>44500</c:v>
                </c:pt>
                <c:pt idx="334" formatCode="yyyy\-m">
                  <c:v>44530</c:v>
                </c:pt>
                <c:pt idx="335" formatCode="yyyy\-m">
                  <c:v>44561</c:v>
                </c:pt>
                <c:pt idx="336" formatCode="yyyy\-m">
                  <c:v>44592</c:v>
                </c:pt>
                <c:pt idx="337" formatCode="yyyy\-m">
                  <c:v>44620</c:v>
                </c:pt>
                <c:pt idx="338" formatCode="yyyy\-m">
                  <c:v>44651</c:v>
                </c:pt>
                <c:pt idx="339" formatCode="yyyy\-m">
                  <c:v>44681</c:v>
                </c:pt>
                <c:pt idx="340" formatCode="yyyy\-m">
                  <c:v>44712</c:v>
                </c:pt>
                <c:pt idx="341" formatCode="yyyy\-m">
                  <c:v>44742</c:v>
                </c:pt>
                <c:pt idx="342" formatCode="yyyy\-m">
                  <c:v>44773</c:v>
                </c:pt>
                <c:pt idx="343" formatCode="yyyy\-m">
                  <c:v>44804</c:v>
                </c:pt>
                <c:pt idx="344" formatCode="yyyy\-mm">
                  <c:v>44834</c:v>
                </c:pt>
                <c:pt idx="345" formatCode="yyyy\-mm">
                  <c:v>44865</c:v>
                </c:pt>
                <c:pt idx="346" formatCode="yyyy\-mm">
                  <c:v>44895</c:v>
                </c:pt>
                <c:pt idx="347" formatCode="yyyy\-mm">
                  <c:v>44926</c:v>
                </c:pt>
                <c:pt idx="348" formatCode="yyyy\-mm">
                  <c:v>44957</c:v>
                </c:pt>
                <c:pt idx="349" formatCode="yyyy\-mm">
                  <c:v>44985</c:v>
                </c:pt>
                <c:pt idx="350" formatCode="yyyy\-mm">
                  <c:v>45016</c:v>
                </c:pt>
                <c:pt idx="351" formatCode="yyyy\-mm">
                  <c:v>45046</c:v>
                </c:pt>
                <c:pt idx="352" formatCode="yyyy\-mm">
                  <c:v>45077</c:v>
                </c:pt>
                <c:pt idx="353" formatCode="yyyy\-mm">
                  <c:v>45107</c:v>
                </c:pt>
                <c:pt idx="354" formatCode="yyyy\-mm">
                  <c:v>45138</c:v>
                </c:pt>
                <c:pt idx="355" formatCode="yyyy\-mm">
                  <c:v>45169</c:v>
                </c:pt>
                <c:pt idx="356" formatCode="yyyy\-mm">
                  <c:v>45199</c:v>
                </c:pt>
                <c:pt idx="357" formatCode="yyyy\-mm">
                  <c:v>45230</c:v>
                </c:pt>
                <c:pt idx="358" formatCode="yyyy\-mm">
                  <c:v>45260</c:v>
                </c:pt>
                <c:pt idx="359" formatCode="yyyy\-mm">
                  <c:v>45291</c:v>
                </c:pt>
                <c:pt idx="360" formatCode="yyyy\-mm">
                  <c:v>45322</c:v>
                </c:pt>
                <c:pt idx="361" formatCode="yyyy\-mm">
                  <c:v>45351</c:v>
                </c:pt>
                <c:pt idx="362" formatCode="yyyy\-mm">
                  <c:v>45382</c:v>
                </c:pt>
                <c:pt idx="363" formatCode="yyyy\-mm">
                  <c:v>45412</c:v>
                </c:pt>
                <c:pt idx="364" formatCode="yyyy\-mm">
                  <c:v>45443</c:v>
                </c:pt>
                <c:pt idx="365" formatCode="yyyy\-mm">
                  <c:v>45473</c:v>
                </c:pt>
                <c:pt idx="366" formatCode="yyyy\-mm">
                  <c:v>45504</c:v>
                </c:pt>
                <c:pt idx="367" formatCode="yyyy\-mm">
                  <c:v>45535</c:v>
                </c:pt>
                <c:pt idx="368" formatCode="yyyy\-mm">
                  <c:v>45565</c:v>
                </c:pt>
                <c:pt idx="369" formatCode="yyyy\-mm">
                  <c:v>45596</c:v>
                </c:pt>
              </c:numCache>
            </c:numRef>
          </c:cat>
          <c:val>
            <c:numRef>
              <c:f>Sheet1!$B$2:$B$371</c:f>
              <c:numCache>
                <c:formatCode>#,##0.00_ </c:formatCode>
                <c:ptCount val="370"/>
                <c:pt idx="0">
                  <c:v>63.100000000000009</c:v>
                </c:pt>
                <c:pt idx="1">
                  <c:v>62.57</c:v>
                </c:pt>
                <c:pt idx="2">
                  <c:v>62.37</c:v>
                </c:pt>
                <c:pt idx="3">
                  <c:v>62.4</c:v>
                </c:pt>
                <c:pt idx="4">
                  <c:v>62.57</c:v>
                </c:pt>
                <c:pt idx="5">
                  <c:v>62.35</c:v>
                </c:pt>
                <c:pt idx="6">
                  <c:v>61.449999999999996</c:v>
                </c:pt>
                <c:pt idx="7">
                  <c:v>62.019999999999996</c:v>
                </c:pt>
                <c:pt idx="8">
                  <c:v>62.08</c:v>
                </c:pt>
                <c:pt idx="9">
                  <c:v>62.06</c:v>
                </c:pt>
                <c:pt idx="10">
                  <c:v>62.31</c:v>
                </c:pt>
                <c:pt idx="11">
                  <c:v>63.39</c:v>
                </c:pt>
                <c:pt idx="12">
                  <c:v>63.65</c:v>
                </c:pt>
                <c:pt idx="13">
                  <c:v>63.41</c:v>
                </c:pt>
                <c:pt idx="14">
                  <c:v>61.64</c:v>
                </c:pt>
                <c:pt idx="15">
                  <c:v>60.08</c:v>
                </c:pt>
                <c:pt idx="16">
                  <c:v>61.219999999999992</c:v>
                </c:pt>
                <c:pt idx="17">
                  <c:v>61.150000000000006</c:v>
                </c:pt>
                <c:pt idx="18">
                  <c:v>61.500000000000007</c:v>
                </c:pt>
                <c:pt idx="19">
                  <c:v>63.36</c:v>
                </c:pt>
                <c:pt idx="20">
                  <c:v>64.52</c:v>
                </c:pt>
                <c:pt idx="21">
                  <c:v>64.16</c:v>
                </c:pt>
                <c:pt idx="22">
                  <c:v>64.489999999999995</c:v>
                </c:pt>
                <c:pt idx="23">
                  <c:v>64.790000000000006</c:v>
                </c:pt>
                <c:pt idx="24">
                  <c:v>65.599999999999994</c:v>
                </c:pt>
                <c:pt idx="25">
                  <c:v>65.680000000000007</c:v>
                </c:pt>
                <c:pt idx="26">
                  <c:v>65.660000000000011</c:v>
                </c:pt>
                <c:pt idx="27">
                  <c:v>66</c:v>
                </c:pt>
                <c:pt idx="28">
                  <c:v>66.16</c:v>
                </c:pt>
                <c:pt idx="29">
                  <c:v>66.66</c:v>
                </c:pt>
                <c:pt idx="30">
                  <c:v>66.649999999999991</c:v>
                </c:pt>
                <c:pt idx="31">
                  <c:v>66.400000000000006</c:v>
                </c:pt>
                <c:pt idx="32">
                  <c:v>66.899999999999991</c:v>
                </c:pt>
                <c:pt idx="33">
                  <c:v>67.45</c:v>
                </c:pt>
                <c:pt idx="34">
                  <c:v>67.22</c:v>
                </c:pt>
                <c:pt idx="35">
                  <c:v>67.89</c:v>
                </c:pt>
                <c:pt idx="36">
                  <c:v>68.990000000000009</c:v>
                </c:pt>
                <c:pt idx="37">
                  <c:v>70.53</c:v>
                </c:pt>
                <c:pt idx="38">
                  <c:v>70.84</c:v>
                </c:pt>
                <c:pt idx="39">
                  <c:v>71.430000000000007</c:v>
                </c:pt>
                <c:pt idx="40">
                  <c:v>70.460000000000008</c:v>
                </c:pt>
                <c:pt idx="41">
                  <c:v>70.009999999999991</c:v>
                </c:pt>
                <c:pt idx="42">
                  <c:v>70.87</c:v>
                </c:pt>
                <c:pt idx="43">
                  <c:v>72.12</c:v>
                </c:pt>
                <c:pt idx="44">
                  <c:v>72.52</c:v>
                </c:pt>
                <c:pt idx="45">
                  <c:v>72.790000000000006</c:v>
                </c:pt>
                <c:pt idx="46">
                  <c:v>74.070000000000007</c:v>
                </c:pt>
                <c:pt idx="47">
                  <c:v>77.84</c:v>
                </c:pt>
                <c:pt idx="48">
                  <c:v>80</c:v>
                </c:pt>
                <c:pt idx="49">
                  <c:v>78.680000000000007</c:v>
                </c:pt>
                <c:pt idx="50">
                  <c:v>78.510000000000005</c:v>
                </c:pt>
                <c:pt idx="51">
                  <c:v>78.42</c:v>
                </c:pt>
                <c:pt idx="52">
                  <c:v>78.899999999999991</c:v>
                </c:pt>
                <c:pt idx="53">
                  <c:v>80.33</c:v>
                </c:pt>
                <c:pt idx="54">
                  <c:v>80.13</c:v>
                </c:pt>
                <c:pt idx="55">
                  <c:v>81.059999999999988</c:v>
                </c:pt>
                <c:pt idx="56">
                  <c:v>79.94</c:v>
                </c:pt>
                <c:pt idx="57">
                  <c:v>77.16</c:v>
                </c:pt>
                <c:pt idx="58">
                  <c:v>77.150000000000006</c:v>
                </c:pt>
                <c:pt idx="59">
                  <c:v>76.47</c:v>
                </c:pt>
                <c:pt idx="60">
                  <c:v>76.14</c:v>
                </c:pt>
                <c:pt idx="61">
                  <c:v>77.44</c:v>
                </c:pt>
                <c:pt idx="62">
                  <c:v>78.7</c:v>
                </c:pt>
                <c:pt idx="63">
                  <c:v>78.75</c:v>
                </c:pt>
                <c:pt idx="64">
                  <c:v>78.97999999999999</c:v>
                </c:pt>
                <c:pt idx="65">
                  <c:v>79.040000000000006</c:v>
                </c:pt>
                <c:pt idx="66">
                  <c:v>79</c:v>
                </c:pt>
                <c:pt idx="67">
                  <c:v>77.81</c:v>
                </c:pt>
                <c:pt idx="68">
                  <c:v>77.14</c:v>
                </c:pt>
                <c:pt idx="69">
                  <c:v>76.64</c:v>
                </c:pt>
                <c:pt idx="70">
                  <c:v>76.83</c:v>
                </c:pt>
                <c:pt idx="71">
                  <c:v>76.649999999999991</c:v>
                </c:pt>
                <c:pt idx="72">
                  <c:v>76.84</c:v>
                </c:pt>
                <c:pt idx="73">
                  <c:v>78.150000000000006</c:v>
                </c:pt>
                <c:pt idx="74">
                  <c:v>77.959999999999994</c:v>
                </c:pt>
                <c:pt idx="75">
                  <c:v>78.13</c:v>
                </c:pt>
                <c:pt idx="76">
                  <c:v>79.710000000000008</c:v>
                </c:pt>
                <c:pt idx="77">
                  <c:v>78.649999999999991</c:v>
                </c:pt>
                <c:pt idx="78">
                  <c:v>79.150000000000006</c:v>
                </c:pt>
                <c:pt idx="79">
                  <c:v>79.820000000000007</c:v>
                </c:pt>
                <c:pt idx="80">
                  <c:v>80.45</c:v>
                </c:pt>
                <c:pt idx="81">
                  <c:v>81.41</c:v>
                </c:pt>
                <c:pt idx="82">
                  <c:v>81.83</c:v>
                </c:pt>
                <c:pt idx="83">
                  <c:v>81.790000000000006</c:v>
                </c:pt>
                <c:pt idx="84">
                  <c:v>82.02</c:v>
                </c:pt>
                <c:pt idx="85">
                  <c:v>82.22</c:v>
                </c:pt>
                <c:pt idx="86">
                  <c:v>83.75</c:v>
                </c:pt>
                <c:pt idx="87">
                  <c:v>84.87</c:v>
                </c:pt>
                <c:pt idx="88">
                  <c:v>84.76</c:v>
                </c:pt>
                <c:pt idx="89">
                  <c:v>85.41</c:v>
                </c:pt>
                <c:pt idx="90">
                  <c:v>85.79</c:v>
                </c:pt>
                <c:pt idx="91">
                  <c:v>84.21</c:v>
                </c:pt>
                <c:pt idx="92">
                  <c:v>83.8</c:v>
                </c:pt>
                <c:pt idx="93">
                  <c:v>84.5</c:v>
                </c:pt>
                <c:pt idx="94">
                  <c:v>84.89</c:v>
                </c:pt>
                <c:pt idx="95">
                  <c:v>85.5</c:v>
                </c:pt>
                <c:pt idx="96">
                  <c:v>86.66</c:v>
                </c:pt>
                <c:pt idx="97">
                  <c:v>87.22</c:v>
                </c:pt>
                <c:pt idx="98">
                  <c:v>86.67</c:v>
                </c:pt>
                <c:pt idx="99">
                  <c:v>86.259999999999991</c:v>
                </c:pt>
                <c:pt idx="100">
                  <c:v>84.59</c:v>
                </c:pt>
                <c:pt idx="101">
                  <c:v>83.14</c:v>
                </c:pt>
                <c:pt idx="102">
                  <c:v>81.44</c:v>
                </c:pt>
                <c:pt idx="103">
                  <c:v>82.179999999999993</c:v>
                </c:pt>
                <c:pt idx="104">
                  <c:v>82.59</c:v>
                </c:pt>
                <c:pt idx="105">
                  <c:v>83.36</c:v>
                </c:pt>
                <c:pt idx="106">
                  <c:v>82.300000000000011</c:v>
                </c:pt>
                <c:pt idx="107">
                  <c:v>82</c:v>
                </c:pt>
                <c:pt idx="108">
                  <c:v>80.53</c:v>
                </c:pt>
                <c:pt idx="109">
                  <c:v>80.5</c:v>
                </c:pt>
                <c:pt idx="110">
                  <c:v>80.569999999999993</c:v>
                </c:pt>
                <c:pt idx="111">
                  <c:v>80.52</c:v>
                </c:pt>
                <c:pt idx="112">
                  <c:v>78.36999999999999</c:v>
                </c:pt>
                <c:pt idx="113">
                  <c:v>78.239999999999995</c:v>
                </c:pt>
                <c:pt idx="114">
                  <c:v>78.739999999999995</c:v>
                </c:pt>
                <c:pt idx="115">
                  <c:v>79.260000000000005</c:v>
                </c:pt>
                <c:pt idx="116">
                  <c:v>78.350000000000009</c:v>
                </c:pt>
                <c:pt idx="117">
                  <c:v>76.66</c:v>
                </c:pt>
                <c:pt idx="118">
                  <c:v>76.66</c:v>
                </c:pt>
                <c:pt idx="119">
                  <c:v>75.510000000000005</c:v>
                </c:pt>
                <c:pt idx="120">
                  <c:v>74.53</c:v>
                </c:pt>
                <c:pt idx="121">
                  <c:v>74.38000000000001</c:v>
                </c:pt>
                <c:pt idx="122">
                  <c:v>75.27</c:v>
                </c:pt>
                <c:pt idx="123">
                  <c:v>75.510000000000005</c:v>
                </c:pt>
                <c:pt idx="124">
                  <c:v>76.64</c:v>
                </c:pt>
                <c:pt idx="125">
                  <c:v>75.83</c:v>
                </c:pt>
                <c:pt idx="126">
                  <c:v>75.5</c:v>
                </c:pt>
                <c:pt idx="127">
                  <c:v>75.92</c:v>
                </c:pt>
                <c:pt idx="128">
                  <c:v>75.72</c:v>
                </c:pt>
                <c:pt idx="129">
                  <c:v>74.92</c:v>
                </c:pt>
                <c:pt idx="130">
                  <c:v>72.959999999999994</c:v>
                </c:pt>
                <c:pt idx="131">
                  <c:v>71.87</c:v>
                </c:pt>
                <c:pt idx="132">
                  <c:v>72.12</c:v>
                </c:pt>
                <c:pt idx="133">
                  <c:v>72.179999999999993</c:v>
                </c:pt>
                <c:pt idx="134">
                  <c:v>71.78</c:v>
                </c:pt>
                <c:pt idx="135">
                  <c:v>72.58</c:v>
                </c:pt>
                <c:pt idx="136">
                  <c:v>72.81</c:v>
                </c:pt>
                <c:pt idx="137">
                  <c:v>73.94</c:v>
                </c:pt>
                <c:pt idx="138">
                  <c:v>75.34</c:v>
                </c:pt>
                <c:pt idx="139">
                  <c:v>75.64</c:v>
                </c:pt>
                <c:pt idx="140">
                  <c:v>75.94</c:v>
                </c:pt>
                <c:pt idx="141">
                  <c:v>77.08</c:v>
                </c:pt>
                <c:pt idx="142">
                  <c:v>77.94</c:v>
                </c:pt>
                <c:pt idx="143">
                  <c:v>77.61</c:v>
                </c:pt>
                <c:pt idx="144">
                  <c:v>76.289999999999992</c:v>
                </c:pt>
                <c:pt idx="145">
                  <c:v>76.81</c:v>
                </c:pt>
                <c:pt idx="146">
                  <c:v>76.899999999999991</c:v>
                </c:pt>
                <c:pt idx="147">
                  <c:v>76.36999999999999</c:v>
                </c:pt>
                <c:pt idx="148">
                  <c:v>74.72</c:v>
                </c:pt>
                <c:pt idx="149">
                  <c:v>75.86</c:v>
                </c:pt>
                <c:pt idx="150">
                  <c:v>75.959999999999994</c:v>
                </c:pt>
                <c:pt idx="151">
                  <c:v>75.849999999999994</c:v>
                </c:pt>
                <c:pt idx="152">
                  <c:v>76.489999999999995</c:v>
                </c:pt>
                <c:pt idx="153">
                  <c:v>77.17</c:v>
                </c:pt>
                <c:pt idx="154">
                  <c:v>76.61</c:v>
                </c:pt>
                <c:pt idx="155">
                  <c:v>76.19</c:v>
                </c:pt>
                <c:pt idx="156">
                  <c:v>77.34</c:v>
                </c:pt>
                <c:pt idx="157">
                  <c:v>77.569999999999993</c:v>
                </c:pt>
                <c:pt idx="158">
                  <c:v>77.100000000000009</c:v>
                </c:pt>
                <c:pt idx="159">
                  <c:v>76.62</c:v>
                </c:pt>
                <c:pt idx="160">
                  <c:v>77.150000000000006</c:v>
                </c:pt>
                <c:pt idx="161">
                  <c:v>77.8</c:v>
                </c:pt>
                <c:pt idx="162">
                  <c:v>77.45</c:v>
                </c:pt>
                <c:pt idx="163">
                  <c:v>77.55</c:v>
                </c:pt>
                <c:pt idx="164">
                  <c:v>77.3</c:v>
                </c:pt>
                <c:pt idx="165">
                  <c:v>76.460000000000008</c:v>
                </c:pt>
                <c:pt idx="166">
                  <c:v>76.040000000000006</c:v>
                </c:pt>
                <c:pt idx="167">
                  <c:v>77.03</c:v>
                </c:pt>
                <c:pt idx="168">
                  <c:v>77.760000000000005</c:v>
                </c:pt>
                <c:pt idx="169">
                  <c:v>78.23</c:v>
                </c:pt>
                <c:pt idx="170">
                  <c:v>77.400000000000006</c:v>
                </c:pt>
                <c:pt idx="171">
                  <c:v>78.12</c:v>
                </c:pt>
                <c:pt idx="172">
                  <c:v>79.31</c:v>
                </c:pt>
                <c:pt idx="173">
                  <c:v>80.5</c:v>
                </c:pt>
                <c:pt idx="174">
                  <c:v>80.67</c:v>
                </c:pt>
                <c:pt idx="175">
                  <c:v>82.68</c:v>
                </c:pt>
                <c:pt idx="176">
                  <c:v>84.929999999999993</c:v>
                </c:pt>
                <c:pt idx="177">
                  <c:v>88.89</c:v>
                </c:pt>
                <c:pt idx="178">
                  <c:v>91.09</c:v>
                </c:pt>
                <c:pt idx="179">
                  <c:v>88.85</c:v>
                </c:pt>
                <c:pt idx="180">
                  <c:v>89.6</c:v>
                </c:pt>
                <c:pt idx="181">
                  <c:v>91.990000000000009</c:v>
                </c:pt>
                <c:pt idx="182">
                  <c:v>92.56</c:v>
                </c:pt>
                <c:pt idx="183">
                  <c:v>90.83</c:v>
                </c:pt>
                <c:pt idx="184">
                  <c:v>88.31</c:v>
                </c:pt>
                <c:pt idx="185">
                  <c:v>87.21</c:v>
                </c:pt>
                <c:pt idx="186">
                  <c:v>86.76</c:v>
                </c:pt>
                <c:pt idx="187">
                  <c:v>86.02</c:v>
                </c:pt>
                <c:pt idx="188">
                  <c:v>84.83</c:v>
                </c:pt>
                <c:pt idx="189">
                  <c:v>83.61999999999999</c:v>
                </c:pt>
                <c:pt idx="190">
                  <c:v>83.070000000000007</c:v>
                </c:pt>
                <c:pt idx="191">
                  <c:v>83.699999999999989</c:v>
                </c:pt>
                <c:pt idx="192">
                  <c:v>84.02</c:v>
                </c:pt>
                <c:pt idx="193">
                  <c:v>85.19</c:v>
                </c:pt>
                <c:pt idx="194">
                  <c:v>84.97</c:v>
                </c:pt>
                <c:pt idx="195">
                  <c:v>85.04</c:v>
                </c:pt>
                <c:pt idx="196">
                  <c:v>87.3</c:v>
                </c:pt>
                <c:pt idx="197">
                  <c:v>88.31</c:v>
                </c:pt>
                <c:pt idx="198">
                  <c:v>86.95</c:v>
                </c:pt>
                <c:pt idx="199">
                  <c:v>85.72</c:v>
                </c:pt>
                <c:pt idx="200">
                  <c:v>85.42</c:v>
                </c:pt>
                <c:pt idx="201">
                  <c:v>83.820000000000007</c:v>
                </c:pt>
                <c:pt idx="202">
                  <c:v>84.49</c:v>
                </c:pt>
                <c:pt idx="203">
                  <c:v>85.46</c:v>
                </c:pt>
                <c:pt idx="204">
                  <c:v>85.28</c:v>
                </c:pt>
                <c:pt idx="205">
                  <c:v>84.91</c:v>
                </c:pt>
                <c:pt idx="206">
                  <c:v>84.36</c:v>
                </c:pt>
                <c:pt idx="207">
                  <c:v>83.710000000000008</c:v>
                </c:pt>
                <c:pt idx="208">
                  <c:v>83.89</c:v>
                </c:pt>
                <c:pt idx="209">
                  <c:v>84.04</c:v>
                </c:pt>
                <c:pt idx="210">
                  <c:v>83.91</c:v>
                </c:pt>
                <c:pt idx="211">
                  <c:v>84.52</c:v>
                </c:pt>
                <c:pt idx="212">
                  <c:v>87.009999999999991</c:v>
                </c:pt>
                <c:pt idx="213">
                  <c:v>88.14</c:v>
                </c:pt>
                <c:pt idx="214">
                  <c:v>88.8</c:v>
                </c:pt>
                <c:pt idx="215">
                  <c:v>90.009999999999991</c:v>
                </c:pt>
                <c:pt idx="216">
                  <c:v>90.33</c:v>
                </c:pt>
                <c:pt idx="217">
                  <c:v>89.22</c:v>
                </c:pt>
                <c:pt idx="218">
                  <c:v>89.89</c:v>
                </c:pt>
                <c:pt idx="219">
                  <c:v>90.15</c:v>
                </c:pt>
                <c:pt idx="220">
                  <c:v>91.100000000000009</c:v>
                </c:pt>
                <c:pt idx="221">
                  <c:v>91.47</c:v>
                </c:pt>
                <c:pt idx="222">
                  <c:v>91.21</c:v>
                </c:pt>
                <c:pt idx="223">
                  <c:v>90.76</c:v>
                </c:pt>
                <c:pt idx="224">
                  <c:v>90.06</c:v>
                </c:pt>
                <c:pt idx="225">
                  <c:v>90.45</c:v>
                </c:pt>
                <c:pt idx="226">
                  <c:v>91.61</c:v>
                </c:pt>
                <c:pt idx="227">
                  <c:v>91.27</c:v>
                </c:pt>
                <c:pt idx="228">
                  <c:v>91.88</c:v>
                </c:pt>
                <c:pt idx="229">
                  <c:v>92.57</c:v>
                </c:pt>
                <c:pt idx="230">
                  <c:v>94.06</c:v>
                </c:pt>
                <c:pt idx="231">
                  <c:v>94.83</c:v>
                </c:pt>
                <c:pt idx="232">
                  <c:v>96.27</c:v>
                </c:pt>
                <c:pt idx="233">
                  <c:v>96.509999999999991</c:v>
                </c:pt>
                <c:pt idx="234">
                  <c:v>97.3</c:v>
                </c:pt>
                <c:pt idx="235">
                  <c:v>97.16</c:v>
                </c:pt>
                <c:pt idx="236">
                  <c:v>96.93</c:v>
                </c:pt>
                <c:pt idx="237">
                  <c:v>95.86999999999999</c:v>
                </c:pt>
                <c:pt idx="238">
                  <c:v>97.02000000000001</c:v>
                </c:pt>
                <c:pt idx="239">
                  <c:v>97.71</c:v>
                </c:pt>
                <c:pt idx="240">
                  <c:v>98.88</c:v>
                </c:pt>
                <c:pt idx="241">
                  <c:v>98.259999999999991</c:v>
                </c:pt>
                <c:pt idx="242">
                  <c:v>96.39</c:v>
                </c:pt>
                <c:pt idx="243">
                  <c:v>95.059999999999988</c:v>
                </c:pt>
                <c:pt idx="244">
                  <c:v>94.56</c:v>
                </c:pt>
                <c:pt idx="245">
                  <c:v>94.899999999999991</c:v>
                </c:pt>
                <c:pt idx="246">
                  <c:v>95.330000000000013</c:v>
                </c:pt>
                <c:pt idx="247">
                  <c:v>96.940000000000012</c:v>
                </c:pt>
                <c:pt idx="248">
                  <c:v>98.96</c:v>
                </c:pt>
                <c:pt idx="249">
                  <c:v>100.48</c:v>
                </c:pt>
                <c:pt idx="250">
                  <c:v>102.64999999999999</c:v>
                </c:pt>
                <c:pt idx="251">
                  <c:v>103.34</c:v>
                </c:pt>
                <c:pt idx="252">
                  <c:v>104.64</c:v>
                </c:pt>
                <c:pt idx="253">
                  <c:v>105.05999999999999</c:v>
                </c:pt>
                <c:pt idx="254">
                  <c:v>107.12</c:v>
                </c:pt>
                <c:pt idx="255">
                  <c:v>107.10000000000001</c:v>
                </c:pt>
                <c:pt idx="256">
                  <c:v>106.17999999999999</c:v>
                </c:pt>
                <c:pt idx="257">
                  <c:v>107.02000000000001</c:v>
                </c:pt>
                <c:pt idx="258">
                  <c:v>108.33</c:v>
                </c:pt>
                <c:pt idx="259">
                  <c:v>107.36</c:v>
                </c:pt>
                <c:pt idx="260">
                  <c:v>107.28999999999999</c:v>
                </c:pt>
                <c:pt idx="261">
                  <c:v>106.72</c:v>
                </c:pt>
                <c:pt idx="262">
                  <c:v>108.19</c:v>
                </c:pt>
                <c:pt idx="263">
                  <c:v>107.05</c:v>
                </c:pt>
                <c:pt idx="264">
                  <c:v>106.15</c:v>
                </c:pt>
                <c:pt idx="265">
                  <c:v>105.44</c:v>
                </c:pt>
                <c:pt idx="266">
                  <c:v>104.64999999999999</c:v>
                </c:pt>
                <c:pt idx="267">
                  <c:v>103.28999999999999</c:v>
                </c:pt>
                <c:pt idx="268">
                  <c:v>103.14999999999999</c:v>
                </c:pt>
                <c:pt idx="269">
                  <c:v>101.86999999999999</c:v>
                </c:pt>
                <c:pt idx="270">
                  <c:v>100.58</c:v>
                </c:pt>
                <c:pt idx="271">
                  <c:v>99.9</c:v>
                </c:pt>
                <c:pt idx="272">
                  <c:v>99.800000000000011</c:v>
                </c:pt>
                <c:pt idx="273">
                  <c:v>99.990000000000009</c:v>
                </c:pt>
                <c:pt idx="274">
                  <c:v>100.27</c:v>
                </c:pt>
                <c:pt idx="275">
                  <c:v>100.94000000000001</c:v>
                </c:pt>
                <c:pt idx="276">
                  <c:v>100.91</c:v>
                </c:pt>
                <c:pt idx="277">
                  <c:v>99.970000000000013</c:v>
                </c:pt>
                <c:pt idx="278">
                  <c:v>99.320000000000007</c:v>
                </c:pt>
                <c:pt idx="279">
                  <c:v>98.74</c:v>
                </c:pt>
                <c:pt idx="280">
                  <c:v>98.16</c:v>
                </c:pt>
                <c:pt idx="281">
                  <c:v>98.63000000000001</c:v>
                </c:pt>
                <c:pt idx="282">
                  <c:v>98.6</c:v>
                </c:pt>
                <c:pt idx="283">
                  <c:v>99.059999999999988</c:v>
                </c:pt>
                <c:pt idx="284">
                  <c:v>100.19</c:v>
                </c:pt>
                <c:pt idx="285">
                  <c:v>100.35</c:v>
                </c:pt>
                <c:pt idx="286">
                  <c:v>100.30000000000001</c:v>
                </c:pt>
                <c:pt idx="287">
                  <c:v>100.24</c:v>
                </c:pt>
                <c:pt idx="288">
                  <c:v>100.92000000000002</c:v>
                </c:pt>
                <c:pt idx="289">
                  <c:v>102.05000000000001</c:v>
                </c:pt>
                <c:pt idx="290">
                  <c:v>102.04</c:v>
                </c:pt>
                <c:pt idx="291">
                  <c:v>102.86</c:v>
                </c:pt>
                <c:pt idx="292">
                  <c:v>103.97000000000001</c:v>
                </c:pt>
                <c:pt idx="293">
                  <c:v>103.44</c:v>
                </c:pt>
                <c:pt idx="294">
                  <c:v>100.22</c:v>
                </c:pt>
                <c:pt idx="295">
                  <c:v>99.000000000000014</c:v>
                </c:pt>
                <c:pt idx="296">
                  <c:v>99.17</c:v>
                </c:pt>
                <c:pt idx="297">
                  <c:v>98.77000000000001</c:v>
                </c:pt>
                <c:pt idx="298">
                  <c:v>98.7</c:v>
                </c:pt>
                <c:pt idx="299">
                  <c:v>99.330000000000013</c:v>
                </c:pt>
                <c:pt idx="300">
                  <c:v>99.86999999999999</c:v>
                </c:pt>
                <c:pt idx="301">
                  <c:v>100.81</c:v>
                </c:pt>
                <c:pt idx="302">
                  <c:v>101.57000000000001</c:v>
                </c:pt>
                <c:pt idx="303">
                  <c:v>101.83</c:v>
                </c:pt>
                <c:pt idx="304">
                  <c:v>100.49</c:v>
                </c:pt>
                <c:pt idx="305">
                  <c:v>99.100000000000009</c:v>
                </c:pt>
                <c:pt idx="306">
                  <c:v>99.330000000000013</c:v>
                </c:pt>
                <c:pt idx="307">
                  <c:v>97.76</c:v>
                </c:pt>
                <c:pt idx="308">
                  <c:v>97.18</c:v>
                </c:pt>
                <c:pt idx="309">
                  <c:v>97.12</c:v>
                </c:pt>
                <c:pt idx="310">
                  <c:v>98.050000000000011</c:v>
                </c:pt>
                <c:pt idx="311">
                  <c:v>97.81</c:v>
                </c:pt>
                <c:pt idx="312">
                  <c:v>98.88</c:v>
                </c:pt>
                <c:pt idx="313">
                  <c:v>99.079999999999984</c:v>
                </c:pt>
                <c:pt idx="314">
                  <c:v>100.24</c:v>
                </c:pt>
                <c:pt idx="315">
                  <c:v>100.67999999999999</c:v>
                </c:pt>
                <c:pt idx="316">
                  <c:v>99.719999999999985</c:v>
                </c:pt>
                <c:pt idx="317">
                  <c:v>98.27</c:v>
                </c:pt>
                <c:pt idx="318">
                  <c:v>98.669999999999987</c:v>
                </c:pt>
                <c:pt idx="319">
                  <c:v>98.73</c:v>
                </c:pt>
                <c:pt idx="320">
                  <c:v>100.37</c:v>
                </c:pt>
                <c:pt idx="321">
                  <c:v>101.36999999999999</c:v>
                </c:pt>
                <c:pt idx="322">
                  <c:v>102.29</c:v>
                </c:pt>
                <c:pt idx="323">
                  <c:v>101.68</c:v>
                </c:pt>
                <c:pt idx="324">
                  <c:v>102.66</c:v>
                </c:pt>
                <c:pt idx="325">
                  <c:v>103.21</c:v>
                </c:pt>
                <c:pt idx="326">
                  <c:v>103.88</c:v>
                </c:pt>
                <c:pt idx="327">
                  <c:v>103.55999999999999</c:v>
                </c:pt>
                <c:pt idx="328">
                  <c:v>104.21000000000001</c:v>
                </c:pt>
                <c:pt idx="329">
                  <c:v>104.62</c:v>
                </c:pt>
                <c:pt idx="330">
                  <c:v>105.11</c:v>
                </c:pt>
                <c:pt idx="331">
                  <c:v>105.33000000000001</c:v>
                </c:pt>
                <c:pt idx="332">
                  <c:v>105.66000000000001</c:v>
                </c:pt>
                <c:pt idx="333">
                  <c:v>107.27</c:v>
                </c:pt>
                <c:pt idx="334">
                  <c:v>108.66</c:v>
                </c:pt>
                <c:pt idx="335">
                  <c:v>109.77</c:v>
                </c:pt>
                <c:pt idx="336">
                  <c:v>109.88000000000001</c:v>
                </c:pt>
                <c:pt idx="337">
                  <c:v>110.07000000000001</c:v>
                </c:pt>
                <c:pt idx="338">
                  <c:v>112.31</c:v>
                </c:pt>
                <c:pt idx="339">
                  <c:v>111.89000000000001</c:v>
                </c:pt>
                <c:pt idx="340">
                  <c:v>108.97</c:v>
                </c:pt>
                <c:pt idx="341">
                  <c:v>109.71</c:v>
                </c:pt>
                <c:pt idx="342">
                  <c:v>111.43</c:v>
                </c:pt>
                <c:pt idx="343">
                  <c:v>110.19</c:v>
                </c:pt>
                <c:pt idx="344">
                  <c:v>109.55</c:v>
                </c:pt>
                <c:pt idx="345">
                  <c:v>108.53</c:v>
                </c:pt>
                <c:pt idx="346">
                  <c:v>106.21000000000001</c:v>
                </c:pt>
                <c:pt idx="347">
                  <c:v>106.62</c:v>
                </c:pt>
                <c:pt idx="348">
                  <c:v>107.78999999999999</c:v>
                </c:pt>
                <c:pt idx="349">
                  <c:v>107.9</c:v>
                </c:pt>
                <c:pt idx="350">
                  <c:v>107.65</c:v>
                </c:pt>
                <c:pt idx="351">
                  <c:v>107.05</c:v>
                </c:pt>
                <c:pt idx="352">
                  <c:v>106.10999999999999</c:v>
                </c:pt>
                <c:pt idx="353">
                  <c:v>103.96000000000001</c:v>
                </c:pt>
                <c:pt idx="354">
                  <c:v>103.07</c:v>
                </c:pt>
                <c:pt idx="355">
                  <c:v>103.81</c:v>
                </c:pt>
                <c:pt idx="356">
                  <c:v>104.47</c:v>
                </c:pt>
                <c:pt idx="357">
                  <c:v>105.4</c:v>
                </c:pt>
                <c:pt idx="358">
                  <c:v>104.99999999999999</c:v>
                </c:pt>
                <c:pt idx="359">
                  <c:v>105.19</c:v>
                </c:pt>
                <c:pt idx="360">
                  <c:v>105.27</c:v>
                </c:pt>
                <c:pt idx="361">
                  <c:v>105.88000000000001</c:v>
                </c:pt>
                <c:pt idx="362">
                  <c:v>105.66000000000001</c:v>
                </c:pt>
                <c:pt idx="363">
                  <c:v>106.54</c:v>
                </c:pt>
                <c:pt idx="364">
                  <c:v>106.39</c:v>
                </c:pt>
                <c:pt idx="365">
                  <c:v>106.71000000000001</c:v>
                </c:pt>
                <c:pt idx="366">
                  <c:v>106.42</c:v>
                </c:pt>
                <c:pt idx="367">
                  <c:v>106.22</c:v>
                </c:pt>
                <c:pt idx="368">
                  <c:v>106.29</c:v>
                </c:pt>
              </c:numCache>
            </c:numRef>
          </c:val>
          <c:smooth val="0"/>
          <c:extLst>
            <c:ext xmlns:c16="http://schemas.microsoft.com/office/drawing/2014/chart" uri="{C3380CC4-5D6E-409C-BE32-E72D297353CC}">
              <c16:uniqueId val="{00000000-CD67-4D79-9DDD-3CD190803D25}"/>
            </c:ext>
          </c:extLst>
        </c:ser>
        <c:dLbls>
          <c:showLegendKey val="0"/>
          <c:showVal val="0"/>
          <c:showCatName val="0"/>
          <c:showSerName val="0"/>
          <c:showPercent val="0"/>
          <c:showBubbleSize val="0"/>
        </c:dLbls>
        <c:marker val="1"/>
        <c:smooth val="0"/>
        <c:axId val="-286560816"/>
        <c:axId val="-286549936"/>
      </c:lineChart>
      <c:lineChart>
        <c:grouping val="standard"/>
        <c:varyColors val="0"/>
        <c:ser>
          <c:idx val="1"/>
          <c:order val="1"/>
          <c:tx>
            <c:strRef>
              <c:f>Sheet1!$C$1</c:f>
              <c:strCache>
                <c:ptCount val="1"/>
                <c:pt idx="0">
                  <c:v>USDCNY (right)</c:v>
                </c:pt>
              </c:strCache>
            </c:strRef>
          </c:tx>
          <c:spPr>
            <a:ln w="28575" cap="rnd">
              <a:solidFill>
                <a:schemeClr val="accent2"/>
              </a:solidFill>
              <a:round/>
            </a:ln>
            <a:effectLst/>
          </c:spPr>
          <c:marker>
            <c:symbol val="none"/>
          </c:marker>
          <c:cat>
            <c:numRef>
              <c:f>Sheet1!$A$2:$A$371</c:f>
              <c:numCache>
                <c:formatCode>yyyy\-mm\-dd</c:formatCode>
                <c:ptCount val="37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formatCode="yyyy\-m">
                  <c:v>44439</c:v>
                </c:pt>
                <c:pt idx="332" formatCode="yyyy\-m">
                  <c:v>44469</c:v>
                </c:pt>
                <c:pt idx="333" formatCode="yyyy\-m">
                  <c:v>44500</c:v>
                </c:pt>
                <c:pt idx="334" formatCode="yyyy\-m">
                  <c:v>44530</c:v>
                </c:pt>
                <c:pt idx="335" formatCode="yyyy\-m">
                  <c:v>44561</c:v>
                </c:pt>
                <c:pt idx="336" formatCode="yyyy\-m">
                  <c:v>44592</c:v>
                </c:pt>
                <c:pt idx="337" formatCode="yyyy\-m">
                  <c:v>44620</c:v>
                </c:pt>
                <c:pt idx="338" formatCode="yyyy\-m">
                  <c:v>44651</c:v>
                </c:pt>
                <c:pt idx="339" formatCode="yyyy\-m">
                  <c:v>44681</c:v>
                </c:pt>
                <c:pt idx="340" formatCode="yyyy\-m">
                  <c:v>44712</c:v>
                </c:pt>
                <c:pt idx="341" formatCode="yyyy\-m">
                  <c:v>44742</c:v>
                </c:pt>
                <c:pt idx="342" formatCode="yyyy\-m">
                  <c:v>44773</c:v>
                </c:pt>
                <c:pt idx="343" formatCode="yyyy\-m">
                  <c:v>44804</c:v>
                </c:pt>
                <c:pt idx="344" formatCode="yyyy\-mm">
                  <c:v>44834</c:v>
                </c:pt>
                <c:pt idx="345" formatCode="yyyy\-mm">
                  <c:v>44865</c:v>
                </c:pt>
                <c:pt idx="346" formatCode="yyyy\-mm">
                  <c:v>44895</c:v>
                </c:pt>
                <c:pt idx="347" formatCode="yyyy\-mm">
                  <c:v>44926</c:v>
                </c:pt>
                <c:pt idx="348" formatCode="yyyy\-mm">
                  <c:v>44957</c:v>
                </c:pt>
                <c:pt idx="349" formatCode="yyyy\-mm">
                  <c:v>44985</c:v>
                </c:pt>
                <c:pt idx="350" formatCode="yyyy\-mm">
                  <c:v>45016</c:v>
                </c:pt>
                <c:pt idx="351" formatCode="yyyy\-mm">
                  <c:v>45046</c:v>
                </c:pt>
                <c:pt idx="352" formatCode="yyyy\-mm">
                  <c:v>45077</c:v>
                </c:pt>
                <c:pt idx="353" formatCode="yyyy\-mm">
                  <c:v>45107</c:v>
                </c:pt>
                <c:pt idx="354" formatCode="yyyy\-mm">
                  <c:v>45138</c:v>
                </c:pt>
                <c:pt idx="355" formatCode="yyyy\-mm">
                  <c:v>45169</c:v>
                </c:pt>
                <c:pt idx="356" formatCode="yyyy\-mm">
                  <c:v>45199</c:v>
                </c:pt>
                <c:pt idx="357" formatCode="yyyy\-mm">
                  <c:v>45230</c:v>
                </c:pt>
                <c:pt idx="358" formatCode="yyyy\-mm">
                  <c:v>45260</c:v>
                </c:pt>
                <c:pt idx="359" formatCode="yyyy\-mm">
                  <c:v>45291</c:v>
                </c:pt>
                <c:pt idx="360" formatCode="yyyy\-mm">
                  <c:v>45322</c:v>
                </c:pt>
                <c:pt idx="361" formatCode="yyyy\-mm">
                  <c:v>45351</c:v>
                </c:pt>
                <c:pt idx="362" formatCode="yyyy\-mm">
                  <c:v>45382</c:v>
                </c:pt>
                <c:pt idx="363" formatCode="yyyy\-mm">
                  <c:v>45412</c:v>
                </c:pt>
                <c:pt idx="364" formatCode="yyyy\-mm">
                  <c:v>45443</c:v>
                </c:pt>
                <c:pt idx="365" formatCode="yyyy\-mm">
                  <c:v>45473</c:v>
                </c:pt>
                <c:pt idx="366" formatCode="yyyy\-mm">
                  <c:v>45504</c:v>
                </c:pt>
                <c:pt idx="367" formatCode="yyyy\-mm">
                  <c:v>45535</c:v>
                </c:pt>
                <c:pt idx="368" formatCode="yyyy\-mm">
                  <c:v>45565</c:v>
                </c:pt>
                <c:pt idx="369" formatCode="yyyy\-mm">
                  <c:v>45596</c:v>
                </c:pt>
              </c:numCache>
            </c:numRef>
          </c:cat>
          <c:val>
            <c:numRef>
              <c:f>Sheet1!$C$2:$C$371</c:f>
              <c:numCache>
                <c:formatCode>General</c:formatCode>
                <c:ptCount val="370"/>
                <c:pt idx="0">
                  <c:v>8.6999999999999993</c:v>
                </c:pt>
                <c:pt idx="1">
                  <c:v>8.7027999999999999</c:v>
                </c:pt>
                <c:pt idx="2">
                  <c:v>8.7022999999999993</c:v>
                </c:pt>
                <c:pt idx="3">
                  <c:v>8.6944999999999997</c:v>
                </c:pt>
                <c:pt idx="4">
                  <c:v>8.6631</c:v>
                </c:pt>
                <c:pt idx="5">
                  <c:v>8.6564999999999994</c:v>
                </c:pt>
                <c:pt idx="6">
                  <c:v>8.6402000000000001</c:v>
                </c:pt>
                <c:pt idx="7">
                  <c:v>8.5877999999999997</c:v>
                </c:pt>
                <c:pt idx="8">
                  <c:v>8.5375999999999994</c:v>
                </c:pt>
                <c:pt idx="9">
                  <c:v>8.5290999999999997</c:v>
                </c:pt>
                <c:pt idx="10">
                  <c:v>8.5168999999999997</c:v>
                </c:pt>
                <c:pt idx="11">
                  <c:v>8.4786000000000001</c:v>
                </c:pt>
                <c:pt idx="12">
                  <c:v>8.4407999999999994</c:v>
                </c:pt>
                <c:pt idx="13">
                  <c:v>8.4353999999999996</c:v>
                </c:pt>
                <c:pt idx="14">
                  <c:v>8.4274000000000004</c:v>
                </c:pt>
                <c:pt idx="15">
                  <c:v>8.4223999999999997</c:v>
                </c:pt>
                <c:pt idx="16">
                  <c:v>8.3103999999999996</c:v>
                </c:pt>
                <c:pt idx="17">
                  <c:v>8.3003999999999998</c:v>
                </c:pt>
                <c:pt idx="18">
                  <c:v>8.3008000000000006</c:v>
                </c:pt>
                <c:pt idx="19">
                  <c:v>8.3074999999999992</c:v>
                </c:pt>
                <c:pt idx="20">
                  <c:v>8.3187999999999995</c:v>
                </c:pt>
                <c:pt idx="21">
                  <c:v>8.3150999999999993</c:v>
                </c:pt>
                <c:pt idx="22">
                  <c:v>8.3140000000000001</c:v>
                </c:pt>
                <c:pt idx="23">
                  <c:v>8.3163</c:v>
                </c:pt>
                <c:pt idx="24">
                  <c:v>8.3183000000000007</c:v>
                </c:pt>
                <c:pt idx="25">
                  <c:v>8.3125</c:v>
                </c:pt>
                <c:pt idx="26">
                  <c:v>8.3290000000000006</c:v>
                </c:pt>
                <c:pt idx="27">
                  <c:v>8.3313000000000006</c:v>
                </c:pt>
                <c:pt idx="28">
                  <c:v>8.3282000000000007</c:v>
                </c:pt>
                <c:pt idx="29">
                  <c:v>8.3224</c:v>
                </c:pt>
                <c:pt idx="30">
                  <c:v>8.3155000000000001</c:v>
                </c:pt>
                <c:pt idx="31">
                  <c:v>8.3082999999999991</c:v>
                </c:pt>
                <c:pt idx="32">
                  <c:v>8.3042999999999996</c:v>
                </c:pt>
                <c:pt idx="33">
                  <c:v>8.2996999999999996</c:v>
                </c:pt>
                <c:pt idx="34">
                  <c:v>8.2992000000000008</c:v>
                </c:pt>
                <c:pt idx="35">
                  <c:v>8.2988</c:v>
                </c:pt>
                <c:pt idx="36">
                  <c:v>8.2956000000000003</c:v>
                </c:pt>
                <c:pt idx="37">
                  <c:v>8.2931000000000008</c:v>
                </c:pt>
                <c:pt idx="38">
                  <c:v>8.2964000000000002</c:v>
                </c:pt>
                <c:pt idx="39">
                  <c:v>8.2957000000000001</c:v>
                </c:pt>
                <c:pt idx="40">
                  <c:v>8.2931000000000008</c:v>
                </c:pt>
                <c:pt idx="41">
                  <c:v>8.2919</c:v>
                </c:pt>
                <c:pt idx="42">
                  <c:v>8.2911000000000001</c:v>
                </c:pt>
                <c:pt idx="43">
                  <c:v>8.2894000000000005</c:v>
                </c:pt>
                <c:pt idx="44">
                  <c:v>8.2868999999999993</c:v>
                </c:pt>
                <c:pt idx="45">
                  <c:v>8.2836999999999996</c:v>
                </c:pt>
                <c:pt idx="46">
                  <c:v>8.2813999999999997</c:v>
                </c:pt>
                <c:pt idx="47">
                  <c:v>8.2796000000000003</c:v>
                </c:pt>
                <c:pt idx="48">
                  <c:v>8.2789999999999999</c:v>
                </c:pt>
                <c:pt idx="49">
                  <c:v>8.2791999999999994</c:v>
                </c:pt>
                <c:pt idx="50">
                  <c:v>8.2797000000000001</c:v>
                </c:pt>
                <c:pt idx="51">
                  <c:v>8.2790999999999997</c:v>
                </c:pt>
                <c:pt idx="52">
                  <c:v>8.2790999999999997</c:v>
                </c:pt>
                <c:pt idx="53">
                  <c:v>8.2797999999999998</c:v>
                </c:pt>
                <c:pt idx="54">
                  <c:v>8.2797999999999998</c:v>
                </c:pt>
                <c:pt idx="55">
                  <c:v>8.2798999999999996</c:v>
                </c:pt>
                <c:pt idx="56">
                  <c:v>8.2789000000000001</c:v>
                </c:pt>
                <c:pt idx="57">
                  <c:v>8.2776999999999994</c:v>
                </c:pt>
                <c:pt idx="58">
                  <c:v>8.2777999999999992</c:v>
                </c:pt>
                <c:pt idx="59">
                  <c:v>8.2780000000000005</c:v>
                </c:pt>
                <c:pt idx="60">
                  <c:v>8.2789000000000001</c:v>
                </c:pt>
                <c:pt idx="61">
                  <c:v>8.2777999999999992</c:v>
                </c:pt>
                <c:pt idx="62">
                  <c:v>8.2790999999999997</c:v>
                </c:pt>
                <c:pt idx="63">
                  <c:v>8.2791999999999994</c:v>
                </c:pt>
                <c:pt idx="64">
                  <c:v>8.2784999999999993</c:v>
                </c:pt>
                <c:pt idx="65">
                  <c:v>8.2780000000000005</c:v>
                </c:pt>
                <c:pt idx="66">
                  <c:v>8.2775999999999996</c:v>
                </c:pt>
                <c:pt idx="67">
                  <c:v>8.2773000000000003</c:v>
                </c:pt>
                <c:pt idx="68">
                  <c:v>8.2774000000000001</c:v>
                </c:pt>
                <c:pt idx="69">
                  <c:v>8.2774000000000001</c:v>
                </c:pt>
                <c:pt idx="70">
                  <c:v>8.2789000000000001</c:v>
                </c:pt>
                <c:pt idx="71">
                  <c:v>8.2794000000000008</c:v>
                </c:pt>
                <c:pt idx="72">
                  <c:v>8.2790999999999997</c:v>
                </c:pt>
                <c:pt idx="73">
                  <c:v>8.2779000000000007</c:v>
                </c:pt>
                <c:pt idx="74">
                  <c:v>8.2784999999999993</c:v>
                </c:pt>
                <c:pt idx="75">
                  <c:v>8.2792999999999992</c:v>
                </c:pt>
                <c:pt idx="76">
                  <c:v>8.2774999999999999</c:v>
                </c:pt>
                <c:pt idx="77">
                  <c:v>8.2772000000000006</c:v>
                </c:pt>
                <c:pt idx="78">
                  <c:v>8.2794000000000008</c:v>
                </c:pt>
                <c:pt idx="79">
                  <c:v>8.2795000000000005</c:v>
                </c:pt>
                <c:pt idx="80">
                  <c:v>8.2784999999999993</c:v>
                </c:pt>
                <c:pt idx="81">
                  <c:v>8.2782999999999998</c:v>
                </c:pt>
                <c:pt idx="82">
                  <c:v>8.2774000000000001</c:v>
                </c:pt>
                <c:pt idx="83">
                  <c:v>8.2771000000000008</c:v>
                </c:pt>
                <c:pt idx="84">
                  <c:v>8.2768999999999995</c:v>
                </c:pt>
                <c:pt idx="85">
                  <c:v>8.2779000000000007</c:v>
                </c:pt>
                <c:pt idx="86">
                  <c:v>8.2774999999999999</c:v>
                </c:pt>
                <c:pt idx="87">
                  <c:v>8.2771000000000008</c:v>
                </c:pt>
                <c:pt idx="88">
                  <c:v>8.2772000000000006</c:v>
                </c:pt>
                <c:pt idx="89">
                  <c:v>8.2771000000000008</c:v>
                </c:pt>
                <c:pt idx="90">
                  <c:v>8.2768999999999995</c:v>
                </c:pt>
                <c:pt idx="91">
                  <c:v>8.2768999999999995</c:v>
                </c:pt>
                <c:pt idx="92">
                  <c:v>8.2767999999999997</c:v>
                </c:pt>
                <c:pt idx="93">
                  <c:v>8.2767999999999997</c:v>
                </c:pt>
                <c:pt idx="94">
                  <c:v>8.2767999999999997</c:v>
                </c:pt>
                <c:pt idx="95">
                  <c:v>8.2767999999999997</c:v>
                </c:pt>
                <c:pt idx="96">
                  <c:v>8.2766999999999999</c:v>
                </c:pt>
                <c:pt idx="97">
                  <c:v>8.2766000000000002</c:v>
                </c:pt>
                <c:pt idx="98">
                  <c:v>8.2769999999999992</c:v>
                </c:pt>
                <c:pt idx="99">
                  <c:v>8.2772000000000006</c:v>
                </c:pt>
                <c:pt idx="100">
                  <c:v>8.2769999999999992</c:v>
                </c:pt>
                <c:pt idx="101">
                  <c:v>8.2769999999999992</c:v>
                </c:pt>
                <c:pt idx="102">
                  <c:v>8.2767999999999997</c:v>
                </c:pt>
                <c:pt idx="103">
                  <c:v>8.2766999999999999</c:v>
                </c:pt>
                <c:pt idx="104">
                  <c:v>8.2769999999999992</c:v>
                </c:pt>
                <c:pt idx="105">
                  <c:v>8.2768999999999995</c:v>
                </c:pt>
                <c:pt idx="106">
                  <c:v>8.2771000000000008</c:v>
                </c:pt>
                <c:pt idx="107">
                  <c:v>8.2772000000000006</c:v>
                </c:pt>
                <c:pt idx="108">
                  <c:v>8.2767999999999997</c:v>
                </c:pt>
                <c:pt idx="109">
                  <c:v>8.2774000000000001</c:v>
                </c:pt>
                <c:pt idx="110">
                  <c:v>8.2772000000000006</c:v>
                </c:pt>
                <c:pt idx="111">
                  <c:v>8.2771000000000008</c:v>
                </c:pt>
                <c:pt idx="112">
                  <c:v>8.2768999999999995</c:v>
                </c:pt>
                <c:pt idx="113">
                  <c:v>8.2769999999999992</c:v>
                </c:pt>
                <c:pt idx="114">
                  <c:v>8.2772000000000006</c:v>
                </c:pt>
                <c:pt idx="115">
                  <c:v>8.2769999999999992</c:v>
                </c:pt>
                <c:pt idx="116">
                  <c:v>8.2771000000000008</c:v>
                </c:pt>
                <c:pt idx="117">
                  <c:v>8.2766999999999999</c:v>
                </c:pt>
                <c:pt idx="118">
                  <c:v>8.2768999999999995</c:v>
                </c:pt>
                <c:pt idx="119">
                  <c:v>8.2769999999999992</c:v>
                </c:pt>
                <c:pt idx="120">
                  <c:v>8.2768999999999995</c:v>
                </c:pt>
                <c:pt idx="121">
                  <c:v>8.2771000000000008</c:v>
                </c:pt>
                <c:pt idx="122">
                  <c:v>8.2771000000000008</c:v>
                </c:pt>
                <c:pt idx="123">
                  <c:v>8.2768999999999995</c:v>
                </c:pt>
                <c:pt idx="124">
                  <c:v>8.2769999999999992</c:v>
                </c:pt>
                <c:pt idx="125">
                  <c:v>8.2766000000000002</c:v>
                </c:pt>
                <c:pt idx="126">
                  <c:v>8.2766999999999999</c:v>
                </c:pt>
                <c:pt idx="127">
                  <c:v>8.2767999999999997</c:v>
                </c:pt>
                <c:pt idx="128">
                  <c:v>8.2766000000000002</c:v>
                </c:pt>
                <c:pt idx="129">
                  <c:v>8.2765000000000004</c:v>
                </c:pt>
                <c:pt idx="130">
                  <c:v>8.2765000000000004</c:v>
                </c:pt>
                <c:pt idx="131">
                  <c:v>8.2765000000000004</c:v>
                </c:pt>
                <c:pt idx="132">
                  <c:v>8.2765000000000004</c:v>
                </c:pt>
                <c:pt idx="133">
                  <c:v>8.2765000000000004</c:v>
                </c:pt>
                <c:pt idx="134">
                  <c:v>8.2765000000000004</c:v>
                </c:pt>
                <c:pt idx="135">
                  <c:v>8.2765000000000004</c:v>
                </c:pt>
                <c:pt idx="136">
                  <c:v>8.2765000000000004</c:v>
                </c:pt>
                <c:pt idx="137">
                  <c:v>8.2765000000000004</c:v>
                </c:pt>
                <c:pt idx="138">
                  <c:v>8.2223000000000006</c:v>
                </c:pt>
                <c:pt idx="139">
                  <c:v>8.1019000000000005</c:v>
                </c:pt>
                <c:pt idx="140">
                  <c:v>8.0922000000000001</c:v>
                </c:pt>
                <c:pt idx="141">
                  <c:v>8.0889000000000006</c:v>
                </c:pt>
                <c:pt idx="142">
                  <c:v>8.0839999999999996</c:v>
                </c:pt>
                <c:pt idx="143">
                  <c:v>8.0759000000000007</c:v>
                </c:pt>
                <c:pt idx="144">
                  <c:v>8.0663999999999998</c:v>
                </c:pt>
                <c:pt idx="145">
                  <c:v>8.0493000000000006</c:v>
                </c:pt>
                <c:pt idx="146">
                  <c:v>8.0350000000000001</c:v>
                </c:pt>
                <c:pt idx="147">
                  <c:v>8.0155999999999992</c:v>
                </c:pt>
                <c:pt idx="148">
                  <c:v>8.0152999999999999</c:v>
                </c:pt>
                <c:pt idx="149">
                  <c:v>8.0067000000000004</c:v>
                </c:pt>
                <c:pt idx="150">
                  <c:v>7.9912000000000001</c:v>
                </c:pt>
                <c:pt idx="151">
                  <c:v>7.9733000000000001</c:v>
                </c:pt>
                <c:pt idx="152">
                  <c:v>7.9367999999999999</c:v>
                </c:pt>
                <c:pt idx="153">
                  <c:v>7.9032</c:v>
                </c:pt>
                <c:pt idx="154">
                  <c:v>7.8651999999999997</c:v>
                </c:pt>
                <c:pt idx="155">
                  <c:v>7.8238000000000003</c:v>
                </c:pt>
                <c:pt idx="156">
                  <c:v>7.7897999999999996</c:v>
                </c:pt>
                <c:pt idx="157">
                  <c:v>7.7545999999999999</c:v>
                </c:pt>
                <c:pt idx="158">
                  <c:v>7.7390999999999996</c:v>
                </c:pt>
                <c:pt idx="159">
                  <c:v>7.7247000000000003</c:v>
                </c:pt>
                <c:pt idx="160">
                  <c:v>7.6703999999999999</c:v>
                </c:pt>
                <c:pt idx="161">
                  <c:v>7.6295999999999999</c:v>
                </c:pt>
                <c:pt idx="162">
                  <c:v>7.5804999999999998</c:v>
                </c:pt>
                <c:pt idx="163">
                  <c:v>7.5753000000000004</c:v>
                </c:pt>
                <c:pt idx="164">
                  <c:v>7.5258000000000003</c:v>
                </c:pt>
                <c:pt idx="165">
                  <c:v>7.5011999999999999</c:v>
                </c:pt>
                <c:pt idx="166">
                  <c:v>7.4233000000000002</c:v>
                </c:pt>
                <c:pt idx="167">
                  <c:v>7.3676000000000004</c:v>
                </c:pt>
                <c:pt idx="168">
                  <c:v>7.2477999999999998</c:v>
                </c:pt>
                <c:pt idx="169">
                  <c:v>7.1600999999999999</c:v>
                </c:pt>
                <c:pt idx="170">
                  <c:v>7.0751999999999997</c:v>
                </c:pt>
                <c:pt idx="171">
                  <c:v>7.0007000000000001</c:v>
                </c:pt>
                <c:pt idx="172">
                  <c:v>6.9724000000000004</c:v>
                </c:pt>
                <c:pt idx="173">
                  <c:v>6.8971</c:v>
                </c:pt>
                <c:pt idx="174">
                  <c:v>6.8376000000000001</c:v>
                </c:pt>
                <c:pt idx="175">
                  <c:v>6.8514999999999997</c:v>
                </c:pt>
                <c:pt idx="176">
                  <c:v>6.8307000000000002</c:v>
                </c:pt>
                <c:pt idx="177">
                  <c:v>6.8315999999999999</c:v>
                </c:pt>
                <c:pt idx="178">
                  <c:v>6.8285999999999998</c:v>
                </c:pt>
                <c:pt idx="179">
                  <c:v>6.8423999999999996</c:v>
                </c:pt>
                <c:pt idx="180">
                  <c:v>6.8381999999999996</c:v>
                </c:pt>
                <c:pt idx="181">
                  <c:v>6.8357000000000001</c:v>
                </c:pt>
                <c:pt idx="182">
                  <c:v>6.8341000000000003</c:v>
                </c:pt>
                <c:pt idx="183">
                  <c:v>6.8311999999999999</c:v>
                </c:pt>
                <c:pt idx="184">
                  <c:v>6.8244999999999996</c:v>
                </c:pt>
                <c:pt idx="185">
                  <c:v>6.8331999999999997</c:v>
                </c:pt>
                <c:pt idx="186">
                  <c:v>6.8319999999999999</c:v>
                </c:pt>
                <c:pt idx="187">
                  <c:v>6.8322000000000003</c:v>
                </c:pt>
                <c:pt idx="188">
                  <c:v>6.8289</c:v>
                </c:pt>
                <c:pt idx="189">
                  <c:v>6.8274999999999997</c:v>
                </c:pt>
                <c:pt idx="190">
                  <c:v>6.8273999999999999</c:v>
                </c:pt>
                <c:pt idx="191">
                  <c:v>6.8278999999999996</c:v>
                </c:pt>
                <c:pt idx="192">
                  <c:v>6.8273000000000001</c:v>
                </c:pt>
                <c:pt idx="193">
                  <c:v>6.827</c:v>
                </c:pt>
                <c:pt idx="194">
                  <c:v>6.8263999999999996</c:v>
                </c:pt>
                <c:pt idx="195">
                  <c:v>6.8262</c:v>
                </c:pt>
                <c:pt idx="196">
                  <c:v>6.8273999999999999</c:v>
                </c:pt>
                <c:pt idx="197">
                  <c:v>6.8164999999999996</c:v>
                </c:pt>
                <c:pt idx="198">
                  <c:v>6.7774999999999999</c:v>
                </c:pt>
                <c:pt idx="199">
                  <c:v>6.7900999999999998</c:v>
                </c:pt>
                <c:pt idx="200">
                  <c:v>6.7462</c:v>
                </c:pt>
                <c:pt idx="201">
                  <c:v>6.6731999999999996</c:v>
                </c:pt>
                <c:pt idx="202">
                  <c:v>6.6558000000000002</c:v>
                </c:pt>
                <c:pt idx="203">
                  <c:v>6.6515000000000004</c:v>
                </c:pt>
                <c:pt idx="204">
                  <c:v>6.6026999999999996</c:v>
                </c:pt>
                <c:pt idx="205">
                  <c:v>6.5831</c:v>
                </c:pt>
                <c:pt idx="206">
                  <c:v>6.5662000000000003</c:v>
                </c:pt>
                <c:pt idx="207">
                  <c:v>6.5292000000000003</c:v>
                </c:pt>
                <c:pt idx="208">
                  <c:v>6.4988000000000001</c:v>
                </c:pt>
                <c:pt idx="209">
                  <c:v>6.4778000000000002</c:v>
                </c:pt>
                <c:pt idx="210">
                  <c:v>6.4614000000000003</c:v>
                </c:pt>
                <c:pt idx="211">
                  <c:v>6.4089999999999998</c:v>
                </c:pt>
                <c:pt idx="212">
                  <c:v>6.3833000000000002</c:v>
                </c:pt>
                <c:pt idx="213">
                  <c:v>6.3566000000000003</c:v>
                </c:pt>
                <c:pt idx="214">
                  <c:v>6.3407999999999998</c:v>
                </c:pt>
                <c:pt idx="215">
                  <c:v>6.3281000000000001</c:v>
                </c:pt>
                <c:pt idx="216">
                  <c:v>6.3167999999999997</c:v>
                </c:pt>
                <c:pt idx="217">
                  <c:v>6.3</c:v>
                </c:pt>
                <c:pt idx="218">
                  <c:v>6.3003999999999998</c:v>
                </c:pt>
                <c:pt idx="219">
                  <c:v>6.2965999999999998</c:v>
                </c:pt>
                <c:pt idx="220">
                  <c:v>6.3061999999999996</c:v>
                </c:pt>
                <c:pt idx="221">
                  <c:v>6.3178000000000001</c:v>
                </c:pt>
                <c:pt idx="222">
                  <c:v>6.3235000000000001</c:v>
                </c:pt>
                <c:pt idx="223">
                  <c:v>6.3403999999999998</c:v>
                </c:pt>
                <c:pt idx="224">
                  <c:v>6.3395000000000001</c:v>
                </c:pt>
                <c:pt idx="225">
                  <c:v>6.3144</c:v>
                </c:pt>
                <c:pt idx="226">
                  <c:v>6.2953000000000001</c:v>
                </c:pt>
                <c:pt idx="227">
                  <c:v>6.29</c:v>
                </c:pt>
                <c:pt idx="228">
                  <c:v>6.2786999999999997</c:v>
                </c:pt>
                <c:pt idx="229">
                  <c:v>6.2842000000000002</c:v>
                </c:pt>
                <c:pt idx="230">
                  <c:v>6.2743000000000002</c:v>
                </c:pt>
                <c:pt idx="231">
                  <c:v>6.2470999999999997</c:v>
                </c:pt>
                <c:pt idx="232">
                  <c:v>6.1970000000000001</c:v>
                </c:pt>
                <c:pt idx="233">
                  <c:v>6.1718000000000002</c:v>
                </c:pt>
                <c:pt idx="234">
                  <c:v>6.1725000000000003</c:v>
                </c:pt>
                <c:pt idx="235">
                  <c:v>6.1707999999999998</c:v>
                </c:pt>
                <c:pt idx="236">
                  <c:v>6.1588000000000003</c:v>
                </c:pt>
                <c:pt idx="237">
                  <c:v>6.1393000000000004</c:v>
                </c:pt>
                <c:pt idx="238">
                  <c:v>6.1372</c:v>
                </c:pt>
                <c:pt idx="239">
                  <c:v>6.1159999999999997</c:v>
                </c:pt>
                <c:pt idx="240">
                  <c:v>6.1043000000000003</c:v>
                </c:pt>
                <c:pt idx="241">
                  <c:v>6.1128</c:v>
                </c:pt>
                <c:pt idx="242">
                  <c:v>6.1357999999999997</c:v>
                </c:pt>
                <c:pt idx="243">
                  <c:v>6.1553000000000004</c:v>
                </c:pt>
                <c:pt idx="244">
                  <c:v>6.1635999999999997</c:v>
                </c:pt>
                <c:pt idx="245">
                  <c:v>6.1635999999999997</c:v>
                </c:pt>
                <c:pt idx="246">
                  <c:v>6.1569000000000003</c:v>
                </c:pt>
                <c:pt idx="247">
                  <c:v>6.1605999999999996</c:v>
                </c:pt>
                <c:pt idx="248">
                  <c:v>6.1528</c:v>
                </c:pt>
                <c:pt idx="249">
                  <c:v>6.1440999999999999</c:v>
                </c:pt>
                <c:pt idx="250">
                  <c:v>6.1432000000000002</c:v>
                </c:pt>
                <c:pt idx="251">
                  <c:v>6.1238000000000001</c:v>
                </c:pt>
                <c:pt idx="252">
                  <c:v>6.1272000000000002</c:v>
                </c:pt>
                <c:pt idx="253">
                  <c:v>6.1338999999999997</c:v>
                </c:pt>
                <c:pt idx="254">
                  <c:v>6.1506999999999996</c:v>
                </c:pt>
                <c:pt idx="255">
                  <c:v>6.1302000000000003</c:v>
                </c:pt>
                <c:pt idx="256">
                  <c:v>6.1143000000000001</c:v>
                </c:pt>
                <c:pt idx="257">
                  <c:v>6.1161000000000003</c:v>
                </c:pt>
                <c:pt idx="258">
                  <c:v>6.1166999999999998</c:v>
                </c:pt>
                <c:pt idx="259">
                  <c:v>6.3056000000000001</c:v>
                </c:pt>
                <c:pt idx="260">
                  <c:v>6.3691000000000004</c:v>
                </c:pt>
                <c:pt idx="261">
                  <c:v>6.3486000000000002</c:v>
                </c:pt>
                <c:pt idx="262">
                  <c:v>6.3666</c:v>
                </c:pt>
                <c:pt idx="263">
                  <c:v>6.4476000000000004</c:v>
                </c:pt>
                <c:pt idx="264">
                  <c:v>6.5526999999999997</c:v>
                </c:pt>
                <c:pt idx="265">
                  <c:v>6.5311000000000003</c:v>
                </c:pt>
                <c:pt idx="266">
                  <c:v>6.5064000000000002</c:v>
                </c:pt>
                <c:pt idx="267">
                  <c:v>6.4762000000000004</c:v>
                </c:pt>
                <c:pt idx="268">
                  <c:v>6.5315000000000003</c:v>
                </c:pt>
                <c:pt idx="269">
                  <c:v>6.5873999999999997</c:v>
                </c:pt>
                <c:pt idx="270">
                  <c:v>6.6773999999999996</c:v>
                </c:pt>
                <c:pt idx="271">
                  <c:v>6.6474000000000002</c:v>
                </c:pt>
                <c:pt idx="272">
                  <c:v>6.6715</c:v>
                </c:pt>
                <c:pt idx="273">
                  <c:v>6.7442000000000002</c:v>
                </c:pt>
                <c:pt idx="274">
                  <c:v>6.8375000000000004</c:v>
                </c:pt>
                <c:pt idx="275">
                  <c:v>6.9181999999999997</c:v>
                </c:pt>
                <c:pt idx="276">
                  <c:v>6.8917999999999999</c:v>
                </c:pt>
                <c:pt idx="277">
                  <c:v>6.8712999999999997</c:v>
                </c:pt>
                <c:pt idx="278">
                  <c:v>6.8932000000000002</c:v>
                </c:pt>
                <c:pt idx="279">
                  <c:v>6.8845000000000001</c:v>
                </c:pt>
                <c:pt idx="280">
                  <c:v>6.8826999999999998</c:v>
                </c:pt>
                <c:pt idx="281">
                  <c:v>6.8018999999999998</c:v>
                </c:pt>
                <c:pt idx="282">
                  <c:v>6.7653999999999996</c:v>
                </c:pt>
                <c:pt idx="283">
                  <c:v>6.6736000000000004</c:v>
                </c:pt>
                <c:pt idx="284">
                  <c:v>6.5633999999999997</c:v>
                </c:pt>
                <c:pt idx="285">
                  <c:v>6.6154000000000002</c:v>
                </c:pt>
                <c:pt idx="286">
                  <c:v>6.6185999999999998</c:v>
                </c:pt>
                <c:pt idx="287">
                  <c:v>6.5941999999999998</c:v>
                </c:pt>
                <c:pt idx="288">
                  <c:v>6.4363999999999999</c:v>
                </c:pt>
                <c:pt idx="289">
                  <c:v>6.3162000000000003</c:v>
                </c:pt>
                <c:pt idx="290">
                  <c:v>6.3220000000000001</c:v>
                </c:pt>
                <c:pt idx="291">
                  <c:v>6.2975000000000003</c:v>
                </c:pt>
                <c:pt idx="292">
                  <c:v>6.3757999999999999</c:v>
                </c:pt>
                <c:pt idx="293">
                  <c:v>6.4555999999999996</c:v>
                </c:pt>
                <c:pt idx="294">
                  <c:v>6.7034000000000002</c:v>
                </c:pt>
                <c:pt idx="295">
                  <c:v>6.8433000000000002</c:v>
                </c:pt>
                <c:pt idx="296">
                  <c:v>6.8445</c:v>
                </c:pt>
                <c:pt idx="297">
                  <c:v>6.9264000000000001</c:v>
                </c:pt>
                <c:pt idx="298">
                  <c:v>6.9351000000000003</c:v>
                </c:pt>
                <c:pt idx="299">
                  <c:v>6.8853</c:v>
                </c:pt>
                <c:pt idx="300">
                  <c:v>6.7896999999999998</c:v>
                </c:pt>
                <c:pt idx="301">
                  <c:v>6.7363999999999997</c:v>
                </c:pt>
                <c:pt idx="302">
                  <c:v>6.7092999999999998</c:v>
                </c:pt>
                <c:pt idx="303">
                  <c:v>6.7150999999999996</c:v>
                </c:pt>
                <c:pt idx="304">
                  <c:v>6.8524000000000003</c:v>
                </c:pt>
                <c:pt idx="305">
                  <c:v>6.8819999999999997</c:v>
                </c:pt>
                <c:pt idx="306">
                  <c:v>6.8752000000000004</c:v>
                </c:pt>
                <c:pt idx="307">
                  <c:v>7.0213999999999999</c:v>
                </c:pt>
                <c:pt idx="308" formatCode="###,###,###,##0.0000">
                  <c:v>7.0785</c:v>
                </c:pt>
                <c:pt idx="309" formatCode="###,###,###,##0.0000">
                  <c:v>7.0701999999999998</c:v>
                </c:pt>
                <c:pt idx="310" formatCode="###,###,###,##0.0000">
                  <c:v>7.0176999999999996</c:v>
                </c:pt>
                <c:pt idx="311" formatCode="###,###,###,##0.0000">
                  <c:v>7.0128000000000004</c:v>
                </c:pt>
                <c:pt idx="312" formatCode="###,###,###,##0.0000">
                  <c:v>6.9172000000000002</c:v>
                </c:pt>
                <c:pt idx="313" formatCode="###,###,###,##0.0000">
                  <c:v>6.9923000000000002</c:v>
                </c:pt>
                <c:pt idx="314" formatCode="###,###,###,##0.0000">
                  <c:v>7.0118999999999998</c:v>
                </c:pt>
                <c:pt idx="315" formatCode="###,###,###,##0.0000">
                  <c:v>7.0686</c:v>
                </c:pt>
                <c:pt idx="316" formatCode="###,###,###,##0.0000">
                  <c:v>7.0986000000000002</c:v>
                </c:pt>
                <c:pt idx="317" formatCode="###,###,###,##0.0000">
                  <c:v>7.0867000000000004</c:v>
                </c:pt>
                <c:pt idx="318" formatCode="###,###,###,##0.0000">
                  <c:v>7.0087999999999999</c:v>
                </c:pt>
                <c:pt idx="319" formatCode="###,###,###,##0.0000">
                  <c:v>6.9345999999999997</c:v>
                </c:pt>
                <c:pt idx="320" formatCode="###,###,###,##0.0000">
                  <c:v>6.8148</c:v>
                </c:pt>
                <c:pt idx="321" formatCode="###,###,###,##0.0000">
                  <c:v>6.7111000000000001</c:v>
                </c:pt>
                <c:pt idx="322" formatCode="###,###,###,##0.0000">
                  <c:v>6.6087999999999996</c:v>
                </c:pt>
                <c:pt idx="323" formatCode="###,###,###,##0.0000">
                  <c:v>6.5423</c:v>
                </c:pt>
                <c:pt idx="324" formatCode="###,###,###,##0.0000">
                  <c:v>6.4771000000000001</c:v>
                </c:pt>
                <c:pt idx="325" formatCode="###,###,###,##0.0000">
                  <c:v>6.4602000000000004</c:v>
                </c:pt>
                <c:pt idx="326" formatCode="###,###,###,##0.0000">
                  <c:v>6.5065999999999997</c:v>
                </c:pt>
                <c:pt idx="327" formatCode="###,###,###,##0.0000">
                  <c:v>6.5204000000000004</c:v>
                </c:pt>
                <c:pt idx="328" formatCode="###,###,###,##0.0000">
                  <c:v>6.4316000000000004</c:v>
                </c:pt>
                <c:pt idx="329" formatCode="###,###,###,##0.0000">
                  <c:v>6.4227999999999996</c:v>
                </c:pt>
                <c:pt idx="330" formatCode="###,###,###,##0.0000">
                  <c:v>6.4741</c:v>
                </c:pt>
                <c:pt idx="331" formatCode="0.00_ ">
                  <c:v>6.4771999999999998</c:v>
                </c:pt>
                <c:pt idx="332" formatCode="0.00_ ">
                  <c:v>6.4599000000000002</c:v>
                </c:pt>
                <c:pt idx="333" formatCode="0.00_ ">
                  <c:v>6.4192</c:v>
                </c:pt>
                <c:pt idx="334" formatCode="0.00_ ">
                  <c:v>6.3952999999999998</c:v>
                </c:pt>
                <c:pt idx="335" formatCode="0.00_ ">
                  <c:v>6.37</c:v>
                </c:pt>
                <c:pt idx="336" formatCode="0.00_ ">
                  <c:v>6.3587999999999996</c:v>
                </c:pt>
                <c:pt idx="337" formatCode="0.00_ ">
                  <c:v>6.3470000000000004</c:v>
                </c:pt>
                <c:pt idx="338" formatCode="0.00_ ">
                  <c:v>6.3456999999999999</c:v>
                </c:pt>
                <c:pt idx="339" formatCode="0.00_ ">
                  <c:v>6.4279999999999999</c:v>
                </c:pt>
                <c:pt idx="340" formatCode="0.00_ ">
                  <c:v>6.7070999999999996</c:v>
                </c:pt>
                <c:pt idx="341" formatCode="0.00_ ">
                  <c:v>6.6990999999999996</c:v>
                </c:pt>
                <c:pt idx="342" formatCode="0.00_ ">
                  <c:v>6.7324000000000002</c:v>
                </c:pt>
                <c:pt idx="343" formatCode="0.00_ ">
                  <c:v>6.7949000000000002</c:v>
                </c:pt>
                <c:pt idx="344" formatCode="#,##0.0000_ ">
                  <c:v>6.9620999999999995</c:v>
                </c:pt>
                <c:pt idx="345" formatCode="#,##0.0000_ ">
                  <c:v>7.1287000000000003</c:v>
                </c:pt>
                <c:pt idx="346" formatCode="#,##0.0000_ ">
                  <c:v>7.1627999999999998</c:v>
                </c:pt>
                <c:pt idx="347" formatCode="#,##0.0000_ ">
                  <c:v>6.983299999999999</c:v>
                </c:pt>
                <c:pt idx="348" formatCode="#,##0.0000_ ">
                  <c:v>6.7976000000000001</c:v>
                </c:pt>
                <c:pt idx="349" formatCode="#,##0.0000_ ">
                  <c:v>6.8296000000000001</c:v>
                </c:pt>
                <c:pt idx="350" formatCode="#,##0.0000_ ">
                  <c:v>6.8982000000000001</c:v>
                </c:pt>
                <c:pt idx="351" formatCode="#,##0.0000_ ">
                  <c:v>6.8852000000000002</c:v>
                </c:pt>
                <c:pt idx="352" formatCode="#,##0.0000_ ">
                  <c:v>6.9912000000000001</c:v>
                </c:pt>
                <c:pt idx="353" formatCode="#,##0.0000_ ">
                  <c:v>7.1492000000000004</c:v>
                </c:pt>
                <c:pt idx="354" formatCode="#,##0.0000_ ">
                  <c:v>7.161900000000001</c:v>
                </c:pt>
                <c:pt idx="355" formatCode="#,##0.0000_ ">
                  <c:v>7.1732999999999993</c:v>
                </c:pt>
                <c:pt idx="356" formatCode="#,##0.0000_ ">
                  <c:v>7.1839000000000004</c:v>
                </c:pt>
                <c:pt idx="357" formatCode="#,##0.0000_ ">
                  <c:v>7.1786000000000003</c:v>
                </c:pt>
                <c:pt idx="358" formatCode="#,##0.0000_ ">
                  <c:v>7.1543999999999999</c:v>
                </c:pt>
                <c:pt idx="359" formatCode="#,##0.0000_ ">
                  <c:v>7.1039000000000003</c:v>
                </c:pt>
                <c:pt idx="360" formatCode="#,##0.0000_ ">
                  <c:v>7.1059999999999999</c:v>
                </c:pt>
                <c:pt idx="361" formatCode="#,##0.0000_ ">
                  <c:v>7.1051000000000011</c:v>
                </c:pt>
                <c:pt idx="362" formatCode="#,##0.0000_ ">
                  <c:v>7.0978000000000003</c:v>
                </c:pt>
                <c:pt idx="363" formatCode="#,##0.0000_ ">
                  <c:v>7.1007000000000007</c:v>
                </c:pt>
                <c:pt idx="364" formatCode="#,##0.0000_ ">
                  <c:v>7.1056999999999997</c:v>
                </c:pt>
                <c:pt idx="365" formatCode="#,##0.0000_ ">
                  <c:v>7.1162000000000001</c:v>
                </c:pt>
                <c:pt idx="366" formatCode="#,##0.0000_ ">
                  <c:v>7.1315999999999997</c:v>
                </c:pt>
                <c:pt idx="367" formatCode="#,##0.0000_ ">
                  <c:v>7.1341999999999999</c:v>
                </c:pt>
                <c:pt idx="368" formatCode="#,##0.0000_ ">
                  <c:v>7.0791000000000004</c:v>
                </c:pt>
                <c:pt idx="369" formatCode="#,##0.0000_ ">
                  <c:v>7.1058000000000003</c:v>
                </c:pt>
              </c:numCache>
            </c:numRef>
          </c:val>
          <c:smooth val="0"/>
          <c:extLst>
            <c:ext xmlns:c16="http://schemas.microsoft.com/office/drawing/2014/chart" uri="{C3380CC4-5D6E-409C-BE32-E72D297353CC}">
              <c16:uniqueId val="{00000001-CD67-4D79-9DDD-3CD190803D25}"/>
            </c:ext>
          </c:extLst>
        </c:ser>
        <c:dLbls>
          <c:showLegendKey val="0"/>
          <c:showVal val="0"/>
          <c:showCatName val="0"/>
          <c:showSerName val="0"/>
          <c:showPercent val="0"/>
          <c:showBubbleSize val="0"/>
        </c:dLbls>
        <c:marker val="1"/>
        <c:smooth val="0"/>
        <c:axId val="-286543408"/>
        <c:axId val="-286549392"/>
      </c:lineChart>
      <c:dateAx>
        <c:axId val="-2865608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9936"/>
        <c:crosses val="autoZero"/>
        <c:auto val="1"/>
        <c:lblOffset val="100"/>
        <c:baseTimeUnit val="months"/>
      </c:dateAx>
      <c:valAx>
        <c:axId val="-286549936"/>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60816"/>
        <c:crosses val="autoZero"/>
        <c:crossBetween val="between"/>
      </c:valAx>
      <c:valAx>
        <c:axId val="-286549392"/>
        <c:scaling>
          <c:orientation val="minMax"/>
          <c:min val="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3408"/>
        <c:crosses val="max"/>
        <c:crossBetween val="between"/>
      </c:valAx>
      <c:dateAx>
        <c:axId val="-286543408"/>
        <c:scaling>
          <c:orientation val="minMax"/>
        </c:scaling>
        <c:delete val="1"/>
        <c:axPos val="b"/>
        <c:numFmt formatCode="yyyy\-mm\-dd" sourceLinked="1"/>
        <c:majorTickMark val="out"/>
        <c:minorTickMark val="none"/>
        <c:tickLblPos val="nextTo"/>
        <c:crossAx val="-28654939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名义美元指数:对主要货币</c:v>
                </c:pt>
              </c:strCache>
            </c:strRef>
          </c:tx>
          <c:spPr>
            <a:ln w="28575" cap="rnd">
              <a:solidFill>
                <a:schemeClr val="accent1"/>
              </a:solidFill>
              <a:round/>
            </a:ln>
            <a:effectLst/>
          </c:spPr>
          <c:marker>
            <c:symbol val="none"/>
          </c:marker>
          <c:cat>
            <c:numRef>
              <c:f>Sheet1!$A$2:$A$623</c:f>
              <c:numCache>
                <c:formatCode>yyyy\-mm</c:formatCode>
                <c:ptCount val="622"/>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pt idx="597">
                  <c:v>44865</c:v>
                </c:pt>
                <c:pt idx="598">
                  <c:v>44895</c:v>
                </c:pt>
                <c:pt idx="599">
                  <c:v>44926</c:v>
                </c:pt>
                <c:pt idx="600">
                  <c:v>44957</c:v>
                </c:pt>
                <c:pt idx="601">
                  <c:v>44985</c:v>
                </c:pt>
                <c:pt idx="602">
                  <c:v>45016</c:v>
                </c:pt>
                <c:pt idx="603">
                  <c:v>45046</c:v>
                </c:pt>
                <c:pt idx="604">
                  <c:v>45077</c:v>
                </c:pt>
                <c:pt idx="605">
                  <c:v>45107</c:v>
                </c:pt>
                <c:pt idx="606">
                  <c:v>45138</c:v>
                </c:pt>
                <c:pt idx="607">
                  <c:v>45169</c:v>
                </c:pt>
                <c:pt idx="608">
                  <c:v>45199</c:v>
                </c:pt>
                <c:pt idx="609">
                  <c:v>45230</c:v>
                </c:pt>
                <c:pt idx="610">
                  <c:v>45260</c:v>
                </c:pt>
                <c:pt idx="611">
                  <c:v>45291</c:v>
                </c:pt>
                <c:pt idx="612">
                  <c:v>45322</c:v>
                </c:pt>
                <c:pt idx="613">
                  <c:v>45351</c:v>
                </c:pt>
                <c:pt idx="614">
                  <c:v>45382</c:v>
                </c:pt>
                <c:pt idx="615">
                  <c:v>45412</c:v>
                </c:pt>
                <c:pt idx="616">
                  <c:v>45443</c:v>
                </c:pt>
                <c:pt idx="617">
                  <c:v>45473</c:v>
                </c:pt>
                <c:pt idx="618">
                  <c:v>45504</c:v>
                </c:pt>
                <c:pt idx="619">
                  <c:v>45535</c:v>
                </c:pt>
                <c:pt idx="620">
                  <c:v>45565</c:v>
                </c:pt>
                <c:pt idx="621">
                  <c:v>45596</c:v>
                </c:pt>
              </c:numCache>
            </c:numRef>
          </c:cat>
          <c:val>
            <c:numRef>
              <c:f>Sheet1!$B$2:$B$623</c:f>
              <c:numCache>
                <c:formatCode>#,##0.0000_ </c:formatCode>
                <c:ptCount val="622"/>
                <c:pt idx="0">
                  <c:v>108.1883</c:v>
                </c:pt>
                <c:pt idx="1">
                  <c:v>103.7461</c:v>
                </c:pt>
                <c:pt idx="2">
                  <c:v>100</c:v>
                </c:pt>
                <c:pt idx="3">
                  <c:v>100.82510000000001</c:v>
                </c:pt>
                <c:pt idx="4">
                  <c:v>100.06019999999999</c:v>
                </c:pt>
                <c:pt idx="5">
                  <c:v>98.213700000000003</c:v>
                </c:pt>
                <c:pt idx="6">
                  <c:v>96.259299999999996</c:v>
                </c:pt>
                <c:pt idx="7">
                  <c:v>97.696899999999999</c:v>
                </c:pt>
                <c:pt idx="8">
                  <c:v>97.917599999999993</c:v>
                </c:pt>
                <c:pt idx="9">
                  <c:v>97.485200000000006</c:v>
                </c:pt>
                <c:pt idx="10">
                  <c:v>100.3968</c:v>
                </c:pt>
                <c:pt idx="11">
                  <c:v>101.9438</c:v>
                </c:pt>
                <c:pt idx="12">
                  <c:v>105.8441</c:v>
                </c:pt>
                <c:pt idx="13">
                  <c:v>103.58669999999999</c:v>
                </c:pt>
                <c:pt idx="14">
                  <c:v>101.36499999999999</c:v>
                </c:pt>
                <c:pt idx="15">
                  <c:v>99.941500000000005</c:v>
                </c:pt>
                <c:pt idx="16">
                  <c:v>99.061800000000005</c:v>
                </c:pt>
                <c:pt idx="17">
                  <c:v>100.2628</c:v>
                </c:pt>
                <c:pt idx="18">
                  <c:v>101.1439</c:v>
                </c:pt>
                <c:pt idx="19">
                  <c:v>102.9385</c:v>
                </c:pt>
                <c:pt idx="20">
                  <c:v>103.4849</c:v>
                </c:pt>
                <c:pt idx="21">
                  <c:v>102.988</c:v>
                </c:pt>
                <c:pt idx="22">
                  <c:v>102.42749999999999</c:v>
                </c:pt>
                <c:pt idx="23">
                  <c:v>101.5325</c:v>
                </c:pt>
                <c:pt idx="24">
                  <c:v>100.4226</c:v>
                </c:pt>
                <c:pt idx="25">
                  <c:v>99.206299999999999</c:v>
                </c:pt>
                <c:pt idx="26">
                  <c:v>98.519499999999994</c:v>
                </c:pt>
                <c:pt idx="27">
                  <c:v>99.952100000000002</c:v>
                </c:pt>
                <c:pt idx="28">
                  <c:v>100.1414</c:v>
                </c:pt>
                <c:pt idx="29">
                  <c:v>100.28619999999999</c:v>
                </c:pt>
                <c:pt idx="30">
                  <c:v>102.91800000000001</c:v>
                </c:pt>
                <c:pt idx="31">
                  <c:v>104.82980000000001</c:v>
                </c:pt>
                <c:pt idx="32">
                  <c:v>105.587</c:v>
                </c:pt>
                <c:pt idx="33">
                  <c:v>105.515</c:v>
                </c:pt>
                <c:pt idx="34">
                  <c:v>105.28</c:v>
                </c:pt>
                <c:pt idx="35">
                  <c:v>105.99850000000001</c:v>
                </c:pt>
                <c:pt idx="36">
                  <c:v>105.623</c:v>
                </c:pt>
                <c:pt idx="37">
                  <c:v>105.26739999999999</c:v>
                </c:pt>
                <c:pt idx="38">
                  <c:v>106.05119999999999</c:v>
                </c:pt>
                <c:pt idx="39">
                  <c:v>106.6371</c:v>
                </c:pt>
                <c:pt idx="40">
                  <c:v>106.8158</c:v>
                </c:pt>
                <c:pt idx="41">
                  <c:v>107.0655</c:v>
                </c:pt>
                <c:pt idx="42">
                  <c:v>106.5489</c:v>
                </c:pt>
                <c:pt idx="43">
                  <c:v>106.3905</c:v>
                </c:pt>
                <c:pt idx="44">
                  <c:v>105.7385</c:v>
                </c:pt>
                <c:pt idx="45">
                  <c:v>106.2007</c:v>
                </c:pt>
                <c:pt idx="46">
                  <c:v>106.9242</c:v>
                </c:pt>
                <c:pt idx="47">
                  <c:v>107.761</c:v>
                </c:pt>
                <c:pt idx="48">
                  <c:v>107.12139999999999</c:v>
                </c:pt>
                <c:pt idx="49">
                  <c:v>107.2946</c:v>
                </c:pt>
                <c:pt idx="50">
                  <c:v>107.5026</c:v>
                </c:pt>
                <c:pt idx="51">
                  <c:v>106.9384</c:v>
                </c:pt>
                <c:pt idx="52">
                  <c:v>106.9392</c:v>
                </c:pt>
                <c:pt idx="53">
                  <c:v>106.76560000000001</c:v>
                </c:pt>
                <c:pt idx="54">
                  <c:v>105.5779</c:v>
                </c:pt>
                <c:pt idx="55">
                  <c:v>106.40900000000001</c:v>
                </c:pt>
                <c:pt idx="56">
                  <c:v>106.7154</c:v>
                </c:pt>
                <c:pt idx="57">
                  <c:v>105.4842</c:v>
                </c:pt>
                <c:pt idx="58">
                  <c:v>104.07080000000001</c:v>
                </c:pt>
                <c:pt idx="59">
                  <c:v>102.14490000000001</c:v>
                </c:pt>
                <c:pt idx="60">
                  <c:v>101.13630000000001</c:v>
                </c:pt>
                <c:pt idx="61">
                  <c:v>100.96850000000001</c:v>
                </c:pt>
                <c:pt idx="62">
                  <c:v>100.0591</c:v>
                </c:pt>
                <c:pt idx="63">
                  <c:v>99.650999999999996</c:v>
                </c:pt>
                <c:pt idx="64">
                  <c:v>100.58240000000001</c:v>
                </c:pt>
                <c:pt idx="65">
                  <c:v>98.7346</c:v>
                </c:pt>
                <c:pt idx="66">
                  <c:v>96.182400000000001</c:v>
                </c:pt>
                <c:pt idx="67">
                  <c:v>94.037300000000002</c:v>
                </c:pt>
                <c:pt idx="68">
                  <c:v>94.244600000000005</c:v>
                </c:pt>
                <c:pt idx="69">
                  <c:v>92.024299999999997</c:v>
                </c:pt>
                <c:pt idx="70">
                  <c:v>94.315399999999997</c:v>
                </c:pt>
                <c:pt idx="71">
                  <c:v>94.556700000000006</c:v>
                </c:pt>
                <c:pt idx="72">
                  <c:v>94.459100000000007</c:v>
                </c:pt>
                <c:pt idx="73">
                  <c:v>95.045900000000003</c:v>
                </c:pt>
                <c:pt idx="74">
                  <c:v>95.117099999999994</c:v>
                </c:pt>
                <c:pt idx="75">
                  <c:v>95.887200000000007</c:v>
                </c:pt>
                <c:pt idx="76">
                  <c:v>96.639200000000002</c:v>
                </c:pt>
                <c:pt idx="77">
                  <c:v>96.441900000000004</c:v>
                </c:pt>
                <c:pt idx="78">
                  <c:v>94.346699999999998</c:v>
                </c:pt>
                <c:pt idx="79">
                  <c:v>94.793400000000005</c:v>
                </c:pt>
                <c:pt idx="80">
                  <c:v>94.779300000000006</c:v>
                </c:pt>
                <c:pt idx="81">
                  <c:v>96.194999999999993</c:v>
                </c:pt>
                <c:pt idx="82">
                  <c:v>97.6023</c:v>
                </c:pt>
                <c:pt idx="83">
                  <c:v>95.948300000000003</c:v>
                </c:pt>
                <c:pt idx="84">
                  <c:v>95.071700000000007</c:v>
                </c:pt>
                <c:pt idx="85">
                  <c:v>95.828000000000003</c:v>
                </c:pt>
                <c:pt idx="86">
                  <c:v>98.941000000000003</c:v>
                </c:pt>
                <c:pt idx="87">
                  <c:v>99.817999999999998</c:v>
                </c:pt>
                <c:pt idx="88">
                  <c:v>95.413700000000006</c:v>
                </c:pt>
                <c:pt idx="89">
                  <c:v>93.1524</c:v>
                </c:pt>
                <c:pt idx="90">
                  <c:v>92.980500000000006</c:v>
                </c:pt>
                <c:pt idx="91">
                  <c:v>94.165999999999997</c:v>
                </c:pt>
                <c:pt idx="92">
                  <c:v>93.162300000000002</c:v>
                </c:pt>
                <c:pt idx="93">
                  <c:v>93.4495</c:v>
                </c:pt>
                <c:pt idx="94">
                  <c:v>95.6447</c:v>
                </c:pt>
                <c:pt idx="95">
                  <c:v>96.617900000000006</c:v>
                </c:pt>
                <c:pt idx="96">
                  <c:v>96.026300000000006</c:v>
                </c:pt>
                <c:pt idx="97">
                  <c:v>99.119</c:v>
                </c:pt>
                <c:pt idx="98">
                  <c:v>99.465000000000003</c:v>
                </c:pt>
                <c:pt idx="99">
                  <c:v>101.52719999999999</c:v>
                </c:pt>
                <c:pt idx="100">
                  <c:v>104.7946</c:v>
                </c:pt>
                <c:pt idx="101">
                  <c:v>107.039</c:v>
                </c:pt>
                <c:pt idx="102">
                  <c:v>109.6456</c:v>
                </c:pt>
                <c:pt idx="103">
                  <c:v>111.3557</c:v>
                </c:pt>
                <c:pt idx="104">
                  <c:v>108.376</c:v>
                </c:pt>
                <c:pt idx="105">
                  <c:v>107.7176</c:v>
                </c:pt>
                <c:pt idx="106">
                  <c:v>105.5155</c:v>
                </c:pt>
                <c:pt idx="107">
                  <c:v>105.4629</c:v>
                </c:pt>
                <c:pt idx="108">
                  <c:v>107.143</c:v>
                </c:pt>
                <c:pt idx="109">
                  <c:v>110.4267</c:v>
                </c:pt>
                <c:pt idx="110">
                  <c:v>112.32170000000001</c:v>
                </c:pt>
                <c:pt idx="111">
                  <c:v>113.6438</c:v>
                </c:pt>
                <c:pt idx="112">
                  <c:v>111.52979999999999</c:v>
                </c:pt>
                <c:pt idx="113">
                  <c:v>116.9883</c:v>
                </c:pt>
                <c:pt idx="114">
                  <c:v>118.3241</c:v>
                </c:pt>
                <c:pt idx="115">
                  <c:v>118.6365</c:v>
                </c:pt>
                <c:pt idx="116">
                  <c:v>119.54300000000001</c:v>
                </c:pt>
                <c:pt idx="117">
                  <c:v>121.5483</c:v>
                </c:pt>
                <c:pt idx="118">
                  <c:v>121.56140000000001</c:v>
                </c:pt>
                <c:pt idx="119">
                  <c:v>117.43519999999999</c:v>
                </c:pt>
                <c:pt idx="120">
                  <c:v>115.68640000000001</c:v>
                </c:pt>
                <c:pt idx="121">
                  <c:v>117.1515</c:v>
                </c:pt>
                <c:pt idx="122">
                  <c:v>118.3134</c:v>
                </c:pt>
                <c:pt idx="123">
                  <c:v>118.81610000000001</c:v>
                </c:pt>
                <c:pt idx="124">
                  <c:v>118.3912</c:v>
                </c:pt>
                <c:pt idx="125">
                  <c:v>120.6164</c:v>
                </c:pt>
                <c:pt idx="126">
                  <c:v>121.4957</c:v>
                </c:pt>
                <c:pt idx="127">
                  <c:v>123.4772</c:v>
                </c:pt>
                <c:pt idx="128">
                  <c:v>123.2106</c:v>
                </c:pt>
                <c:pt idx="129">
                  <c:v>121.0874</c:v>
                </c:pt>
                <c:pt idx="130">
                  <c:v>122.7739</c:v>
                </c:pt>
                <c:pt idx="131">
                  <c:v>124.3378</c:v>
                </c:pt>
                <c:pt idx="132">
                  <c:v>125.355</c:v>
                </c:pt>
                <c:pt idx="133">
                  <c:v>123.61750000000001</c:v>
                </c:pt>
                <c:pt idx="134">
                  <c:v>121.39919999999999</c:v>
                </c:pt>
                <c:pt idx="135">
                  <c:v>122.6857</c:v>
                </c:pt>
                <c:pt idx="136">
                  <c:v>125.6014</c:v>
                </c:pt>
                <c:pt idx="137">
                  <c:v>126.4933</c:v>
                </c:pt>
                <c:pt idx="138">
                  <c:v>130.74879999999999</c:v>
                </c:pt>
                <c:pt idx="139">
                  <c:v>130.5608</c:v>
                </c:pt>
                <c:pt idx="140">
                  <c:v>133.92080000000001</c:v>
                </c:pt>
                <c:pt idx="141">
                  <c:v>135.13300000000001</c:v>
                </c:pt>
                <c:pt idx="142">
                  <c:v>133.3776</c:v>
                </c:pt>
                <c:pt idx="143">
                  <c:v>136.15459999999999</c:v>
                </c:pt>
                <c:pt idx="144">
                  <c:v>138.96680000000001</c:v>
                </c:pt>
                <c:pt idx="145">
                  <c:v>143.52950000000001</c:v>
                </c:pt>
                <c:pt idx="146">
                  <c:v>143.9059</c:v>
                </c:pt>
                <c:pt idx="147">
                  <c:v>138.4922</c:v>
                </c:pt>
                <c:pt idx="148">
                  <c:v>138.7587</c:v>
                </c:pt>
                <c:pt idx="149">
                  <c:v>137.15479999999999</c:v>
                </c:pt>
                <c:pt idx="150">
                  <c:v>132.30930000000001</c:v>
                </c:pt>
                <c:pt idx="151">
                  <c:v>130.3278</c:v>
                </c:pt>
                <c:pt idx="152">
                  <c:v>131.46799999999999</c:v>
                </c:pt>
                <c:pt idx="153">
                  <c:v>124.5693</c:v>
                </c:pt>
                <c:pt idx="154">
                  <c:v>122.2847</c:v>
                </c:pt>
                <c:pt idx="155">
                  <c:v>121.4046</c:v>
                </c:pt>
                <c:pt idx="156">
                  <c:v>120.1897</c:v>
                </c:pt>
                <c:pt idx="157">
                  <c:v>115.7162</c:v>
                </c:pt>
                <c:pt idx="158">
                  <c:v>113.2825</c:v>
                </c:pt>
                <c:pt idx="159">
                  <c:v>112.223</c:v>
                </c:pt>
                <c:pt idx="160">
                  <c:v>109.57380000000001</c:v>
                </c:pt>
                <c:pt idx="161">
                  <c:v>110.3052</c:v>
                </c:pt>
                <c:pt idx="162">
                  <c:v>107.36150000000001</c:v>
                </c:pt>
                <c:pt idx="163">
                  <c:v>105.5317</c:v>
                </c:pt>
                <c:pt idx="164">
                  <c:v>105.4336</c:v>
                </c:pt>
                <c:pt idx="165">
                  <c:v>105.5044</c:v>
                </c:pt>
                <c:pt idx="166">
                  <c:v>107.09869999999999</c:v>
                </c:pt>
                <c:pt idx="167">
                  <c:v>106.1015</c:v>
                </c:pt>
                <c:pt idx="168">
                  <c:v>101.84529999999999</c:v>
                </c:pt>
                <c:pt idx="169">
                  <c:v>100.297</c:v>
                </c:pt>
                <c:pt idx="170">
                  <c:v>99.308400000000006</c:v>
                </c:pt>
                <c:pt idx="171">
                  <c:v>96.872699999999995</c:v>
                </c:pt>
                <c:pt idx="172">
                  <c:v>96.210300000000004</c:v>
                </c:pt>
                <c:pt idx="173">
                  <c:v>97.750100000000003</c:v>
                </c:pt>
                <c:pt idx="174">
                  <c:v>99.290700000000001</c:v>
                </c:pt>
                <c:pt idx="175">
                  <c:v>98.9041</c:v>
                </c:pt>
                <c:pt idx="176">
                  <c:v>96.828500000000005</c:v>
                </c:pt>
                <c:pt idx="177">
                  <c:v>96.442300000000003</c:v>
                </c:pt>
                <c:pt idx="178">
                  <c:v>92.512100000000004</c:v>
                </c:pt>
                <c:pt idx="179">
                  <c:v>89.678399999999996</c:v>
                </c:pt>
                <c:pt idx="180">
                  <c:v>89.617900000000006</c:v>
                </c:pt>
                <c:pt idx="181">
                  <c:v>90.572100000000006</c:v>
                </c:pt>
                <c:pt idx="182">
                  <c:v>89.074399999999997</c:v>
                </c:pt>
                <c:pt idx="183">
                  <c:v>87.994699999999995</c:v>
                </c:pt>
                <c:pt idx="184">
                  <c:v>88.337800000000001</c:v>
                </c:pt>
                <c:pt idx="185">
                  <c:v>89.976200000000006</c:v>
                </c:pt>
                <c:pt idx="186">
                  <c:v>92.782799999999995</c:v>
                </c:pt>
                <c:pt idx="187">
                  <c:v>94.01</c:v>
                </c:pt>
                <c:pt idx="188">
                  <c:v>94.040300000000002</c:v>
                </c:pt>
                <c:pt idx="189">
                  <c:v>91.293300000000002</c:v>
                </c:pt>
                <c:pt idx="190">
                  <c:v>88.801199999999994</c:v>
                </c:pt>
                <c:pt idx="191">
                  <c:v>88.438999999999993</c:v>
                </c:pt>
                <c:pt idx="192">
                  <c:v>90.549899999999994</c:v>
                </c:pt>
                <c:pt idx="193">
                  <c:v>90.971400000000003</c:v>
                </c:pt>
                <c:pt idx="194">
                  <c:v>92.2971</c:v>
                </c:pt>
                <c:pt idx="195">
                  <c:v>92.607799999999997</c:v>
                </c:pt>
                <c:pt idx="196">
                  <c:v>95.564800000000005</c:v>
                </c:pt>
                <c:pt idx="197">
                  <c:v>97.92</c:v>
                </c:pt>
                <c:pt idx="198">
                  <c:v>95.111900000000006</c:v>
                </c:pt>
                <c:pt idx="199">
                  <c:v>95.752499999999998</c:v>
                </c:pt>
                <c:pt idx="200">
                  <c:v>97.108999999999995</c:v>
                </c:pt>
                <c:pt idx="201">
                  <c:v>95.104200000000006</c:v>
                </c:pt>
                <c:pt idx="202">
                  <c:v>94.782899999999998</c:v>
                </c:pt>
                <c:pt idx="203">
                  <c:v>93.111699999999999</c:v>
                </c:pt>
                <c:pt idx="204">
                  <c:v>92.406899999999993</c:v>
                </c:pt>
                <c:pt idx="205">
                  <c:v>92.448999999999998</c:v>
                </c:pt>
                <c:pt idx="206">
                  <c:v>94.312700000000007</c:v>
                </c:pt>
                <c:pt idx="207">
                  <c:v>94.308000000000007</c:v>
                </c:pt>
                <c:pt idx="208">
                  <c:v>93.017600000000002</c:v>
                </c:pt>
                <c:pt idx="209">
                  <c:v>93.005399999999995</c:v>
                </c:pt>
                <c:pt idx="210">
                  <c:v>90.468000000000004</c:v>
                </c:pt>
                <c:pt idx="211">
                  <c:v>88.177499999999995</c:v>
                </c:pt>
                <c:pt idx="212">
                  <c:v>87.021100000000004</c:v>
                </c:pt>
                <c:pt idx="213">
                  <c:v>84.4191</c:v>
                </c:pt>
                <c:pt idx="214">
                  <c:v>83.772599999999997</c:v>
                </c:pt>
                <c:pt idx="215">
                  <c:v>85.098100000000002</c:v>
                </c:pt>
                <c:pt idx="216">
                  <c:v>85.012699999999995</c:v>
                </c:pt>
                <c:pt idx="217">
                  <c:v>83.773200000000003</c:v>
                </c:pt>
                <c:pt idx="218">
                  <c:v>88.176000000000002</c:v>
                </c:pt>
                <c:pt idx="219">
                  <c:v>89.869900000000001</c:v>
                </c:pt>
                <c:pt idx="220">
                  <c:v>90.482699999999994</c:v>
                </c:pt>
                <c:pt idx="221">
                  <c:v>92.285799999999995</c:v>
                </c:pt>
                <c:pt idx="222">
                  <c:v>92.087800000000001</c:v>
                </c:pt>
                <c:pt idx="223">
                  <c:v>90.905699999999996</c:v>
                </c:pt>
                <c:pt idx="224">
                  <c:v>89.146500000000003</c:v>
                </c:pt>
                <c:pt idx="225">
                  <c:v>88.263900000000007</c:v>
                </c:pt>
                <c:pt idx="226">
                  <c:v>86.700100000000006</c:v>
                </c:pt>
                <c:pt idx="227">
                  <c:v>85.511399999999995</c:v>
                </c:pt>
                <c:pt idx="228">
                  <c:v>85.606300000000005</c:v>
                </c:pt>
                <c:pt idx="229">
                  <c:v>87.372100000000003</c:v>
                </c:pt>
                <c:pt idx="230">
                  <c:v>89.610100000000003</c:v>
                </c:pt>
                <c:pt idx="231">
                  <c:v>89.253100000000003</c:v>
                </c:pt>
                <c:pt idx="232">
                  <c:v>88.155100000000004</c:v>
                </c:pt>
                <c:pt idx="233">
                  <c:v>86.215900000000005</c:v>
                </c:pt>
                <c:pt idx="234">
                  <c:v>84.202500000000001</c:v>
                </c:pt>
                <c:pt idx="235">
                  <c:v>83.408600000000007</c:v>
                </c:pt>
                <c:pt idx="236">
                  <c:v>84.1096</c:v>
                </c:pt>
                <c:pt idx="237">
                  <c:v>86.220299999999995</c:v>
                </c:pt>
                <c:pt idx="238">
                  <c:v>89.925200000000004</c:v>
                </c:pt>
                <c:pt idx="239">
                  <c:v>90.192999999999998</c:v>
                </c:pt>
                <c:pt idx="240">
                  <c:v>91.501900000000006</c:v>
                </c:pt>
                <c:pt idx="241">
                  <c:v>91.485399999999998</c:v>
                </c:pt>
                <c:pt idx="242">
                  <c:v>90.438299999999998</c:v>
                </c:pt>
                <c:pt idx="243">
                  <c:v>88.259100000000004</c:v>
                </c:pt>
                <c:pt idx="244">
                  <c:v>87.930400000000006</c:v>
                </c:pt>
                <c:pt idx="245">
                  <c:v>88.461399999999998</c:v>
                </c:pt>
                <c:pt idx="246">
                  <c:v>89.917699999999996</c:v>
                </c:pt>
                <c:pt idx="247">
                  <c:v>89.503299999999996</c:v>
                </c:pt>
                <c:pt idx="248">
                  <c:v>88.973799999999997</c:v>
                </c:pt>
                <c:pt idx="249">
                  <c:v>89.890699999999995</c:v>
                </c:pt>
                <c:pt idx="250">
                  <c:v>90.991</c:v>
                </c:pt>
                <c:pt idx="251">
                  <c:v>91.657899999999998</c:v>
                </c:pt>
                <c:pt idx="252">
                  <c:v>92.012500000000003</c:v>
                </c:pt>
                <c:pt idx="253">
                  <c:v>91.088800000000006</c:v>
                </c:pt>
                <c:pt idx="254">
                  <c:v>90.549899999999994</c:v>
                </c:pt>
                <c:pt idx="255">
                  <c:v>90.537800000000004</c:v>
                </c:pt>
                <c:pt idx="256">
                  <c:v>89.750900000000001</c:v>
                </c:pt>
                <c:pt idx="257">
                  <c:v>88.921700000000001</c:v>
                </c:pt>
                <c:pt idx="258">
                  <c:v>86.865799999999993</c:v>
                </c:pt>
                <c:pt idx="259">
                  <c:v>87.175399999999996</c:v>
                </c:pt>
                <c:pt idx="260">
                  <c:v>85.962999999999994</c:v>
                </c:pt>
                <c:pt idx="261">
                  <c:v>85.054299999999998</c:v>
                </c:pt>
                <c:pt idx="262">
                  <c:v>85.714399999999998</c:v>
                </c:pt>
                <c:pt idx="263">
                  <c:v>87.428799999999995</c:v>
                </c:pt>
                <c:pt idx="264">
                  <c:v>87.069299999999998</c:v>
                </c:pt>
                <c:pt idx="265">
                  <c:v>86.168800000000005</c:v>
                </c:pt>
                <c:pt idx="266">
                  <c:v>83.0625</c:v>
                </c:pt>
                <c:pt idx="267">
                  <c:v>80.336200000000005</c:v>
                </c:pt>
                <c:pt idx="268">
                  <c:v>80.863500000000002</c:v>
                </c:pt>
                <c:pt idx="269">
                  <c:v>80.784999999999997</c:v>
                </c:pt>
                <c:pt idx="270">
                  <c:v>80.892600000000002</c:v>
                </c:pt>
                <c:pt idx="271">
                  <c:v>83.499200000000002</c:v>
                </c:pt>
                <c:pt idx="272">
                  <c:v>84.997900000000001</c:v>
                </c:pt>
                <c:pt idx="273">
                  <c:v>84.140600000000006</c:v>
                </c:pt>
                <c:pt idx="274">
                  <c:v>84.515299999999996</c:v>
                </c:pt>
                <c:pt idx="275">
                  <c:v>85.2453</c:v>
                </c:pt>
                <c:pt idx="276">
                  <c:v>86.451499999999996</c:v>
                </c:pt>
                <c:pt idx="277">
                  <c:v>86.641999999999996</c:v>
                </c:pt>
                <c:pt idx="278">
                  <c:v>86.572000000000003</c:v>
                </c:pt>
                <c:pt idx="279">
                  <c:v>87.096800000000002</c:v>
                </c:pt>
                <c:pt idx="280">
                  <c:v>87.511399999999995</c:v>
                </c:pt>
                <c:pt idx="281">
                  <c:v>87.7483</c:v>
                </c:pt>
                <c:pt idx="282">
                  <c:v>87.352599999999995</c:v>
                </c:pt>
                <c:pt idx="283">
                  <c:v>86.836200000000005</c:v>
                </c:pt>
                <c:pt idx="284">
                  <c:v>87.522099999999995</c:v>
                </c:pt>
                <c:pt idx="285">
                  <c:v>87.815700000000007</c:v>
                </c:pt>
                <c:pt idx="286">
                  <c:v>86.930899999999994</c:v>
                </c:pt>
                <c:pt idx="287">
                  <c:v>88.436499999999995</c:v>
                </c:pt>
                <c:pt idx="288">
                  <c:v>90.037000000000006</c:v>
                </c:pt>
                <c:pt idx="289">
                  <c:v>92.702699999999993</c:v>
                </c:pt>
                <c:pt idx="290">
                  <c:v>93.494299999999996</c:v>
                </c:pt>
                <c:pt idx="291">
                  <c:v>94.611699999999999</c:v>
                </c:pt>
                <c:pt idx="292">
                  <c:v>92.995000000000005</c:v>
                </c:pt>
                <c:pt idx="293">
                  <c:v>92.472300000000004</c:v>
                </c:pt>
                <c:pt idx="294">
                  <c:v>93.504599999999996</c:v>
                </c:pt>
                <c:pt idx="295">
                  <c:v>95.474800000000002</c:v>
                </c:pt>
                <c:pt idx="296">
                  <c:v>95.056600000000003</c:v>
                </c:pt>
                <c:pt idx="297">
                  <c:v>94.430099999999996</c:v>
                </c:pt>
                <c:pt idx="298">
                  <c:v>95.009399999999999</c:v>
                </c:pt>
                <c:pt idx="299">
                  <c:v>97.262900000000002</c:v>
                </c:pt>
                <c:pt idx="300">
                  <c:v>98.487700000000004</c:v>
                </c:pt>
                <c:pt idx="301">
                  <c:v>97.5548</c:v>
                </c:pt>
                <c:pt idx="302">
                  <c:v>97.932400000000001</c:v>
                </c:pt>
                <c:pt idx="303">
                  <c:v>98.395399999999995</c:v>
                </c:pt>
                <c:pt idx="304">
                  <c:v>98.770700000000005</c:v>
                </c:pt>
                <c:pt idx="305">
                  <c:v>100.4721</c:v>
                </c:pt>
                <c:pt idx="306">
                  <c:v>101.10339999999999</c:v>
                </c:pt>
                <c:pt idx="307">
                  <c:v>102.6502</c:v>
                </c:pt>
                <c:pt idx="308">
                  <c:v>98.634699999999995</c:v>
                </c:pt>
                <c:pt idx="309">
                  <c:v>95.330200000000005</c:v>
                </c:pt>
                <c:pt idx="310">
                  <c:v>96.202399999999997</c:v>
                </c:pt>
                <c:pt idx="311">
                  <c:v>95.409300000000002</c:v>
                </c:pt>
                <c:pt idx="312">
                  <c:v>94.6404</c:v>
                </c:pt>
                <c:pt idx="313">
                  <c:v>96.078000000000003</c:v>
                </c:pt>
                <c:pt idx="314">
                  <c:v>98.040499999999994</c:v>
                </c:pt>
                <c:pt idx="315">
                  <c:v>98.168300000000002</c:v>
                </c:pt>
                <c:pt idx="316">
                  <c:v>98.181799999999996</c:v>
                </c:pt>
                <c:pt idx="317">
                  <c:v>99.066999999999993</c:v>
                </c:pt>
                <c:pt idx="318">
                  <c:v>99.349000000000004</c:v>
                </c:pt>
                <c:pt idx="319">
                  <c:v>97.327299999999994</c:v>
                </c:pt>
                <c:pt idx="320">
                  <c:v>95.966399999999993</c:v>
                </c:pt>
                <c:pt idx="321">
                  <c:v>94.942800000000005</c:v>
                </c:pt>
                <c:pt idx="322">
                  <c:v>95.953900000000004</c:v>
                </c:pt>
                <c:pt idx="323">
                  <c:v>96.375299999999996</c:v>
                </c:pt>
                <c:pt idx="324">
                  <c:v>96.232600000000005</c:v>
                </c:pt>
                <c:pt idx="325">
                  <c:v>98.447900000000004</c:v>
                </c:pt>
                <c:pt idx="326">
                  <c:v>98.828199999999995</c:v>
                </c:pt>
                <c:pt idx="327">
                  <c:v>99.522499999999994</c:v>
                </c:pt>
                <c:pt idx="328">
                  <c:v>102.654</c:v>
                </c:pt>
                <c:pt idx="329">
                  <c:v>100.0421</c:v>
                </c:pt>
                <c:pt idx="330">
                  <c:v>100.9986</c:v>
                </c:pt>
                <c:pt idx="331">
                  <c:v>102.5475</c:v>
                </c:pt>
                <c:pt idx="332">
                  <c:v>104.2676</c:v>
                </c:pt>
                <c:pt idx="333">
                  <c:v>105.8796</c:v>
                </c:pt>
                <c:pt idx="334">
                  <c:v>106.7914</c:v>
                </c:pt>
                <c:pt idx="335">
                  <c:v>104.82940000000001</c:v>
                </c:pt>
                <c:pt idx="336">
                  <c:v>103.691</c:v>
                </c:pt>
                <c:pt idx="337">
                  <c:v>105.0033</c:v>
                </c:pt>
                <c:pt idx="338">
                  <c:v>107.5091</c:v>
                </c:pt>
                <c:pt idx="339">
                  <c:v>108.65940000000001</c:v>
                </c:pt>
                <c:pt idx="340">
                  <c:v>108.7236</c:v>
                </c:pt>
                <c:pt idx="341">
                  <c:v>109.74930000000001</c:v>
                </c:pt>
                <c:pt idx="342">
                  <c:v>109.8109</c:v>
                </c:pt>
                <c:pt idx="343">
                  <c:v>107.3605</c:v>
                </c:pt>
                <c:pt idx="344">
                  <c:v>106.9147</c:v>
                </c:pt>
                <c:pt idx="345">
                  <c:v>107.85290000000001</c:v>
                </c:pt>
                <c:pt idx="346">
                  <c:v>109.2034</c:v>
                </c:pt>
                <c:pt idx="347">
                  <c:v>109.7127</c:v>
                </c:pt>
                <c:pt idx="348">
                  <c:v>111.416</c:v>
                </c:pt>
                <c:pt idx="349">
                  <c:v>112.19580000000001</c:v>
                </c:pt>
                <c:pt idx="350">
                  <c:v>111.1664</c:v>
                </c:pt>
                <c:pt idx="351">
                  <c:v>110.36150000000001</c:v>
                </c:pt>
                <c:pt idx="352">
                  <c:v>107.3514</c:v>
                </c:pt>
                <c:pt idx="353">
                  <c:v>104.5201</c:v>
                </c:pt>
                <c:pt idx="354">
                  <c:v>101.9503</c:v>
                </c:pt>
                <c:pt idx="355">
                  <c:v>103.4004</c:v>
                </c:pt>
                <c:pt idx="356">
                  <c:v>103.6211</c:v>
                </c:pt>
                <c:pt idx="357">
                  <c:v>104.0868</c:v>
                </c:pt>
                <c:pt idx="358">
                  <c:v>102.6298</c:v>
                </c:pt>
                <c:pt idx="359">
                  <c:v>101.6506</c:v>
                </c:pt>
                <c:pt idx="360">
                  <c:v>98.938500000000005</c:v>
                </c:pt>
                <c:pt idx="361">
                  <c:v>97.872299999999996</c:v>
                </c:pt>
                <c:pt idx="362">
                  <c:v>97.171499999999995</c:v>
                </c:pt>
                <c:pt idx="363">
                  <c:v>96.8249</c:v>
                </c:pt>
                <c:pt idx="364">
                  <c:v>92.301699999999997</c:v>
                </c:pt>
                <c:pt idx="365">
                  <c:v>91.2149</c:v>
                </c:pt>
                <c:pt idx="366">
                  <c:v>93.081999999999994</c:v>
                </c:pt>
                <c:pt idx="367">
                  <c:v>94.231899999999996</c:v>
                </c:pt>
                <c:pt idx="368">
                  <c:v>92.430999999999997</c:v>
                </c:pt>
                <c:pt idx="369">
                  <c:v>88.944100000000006</c:v>
                </c:pt>
                <c:pt idx="370">
                  <c:v>88.628399999999999</c:v>
                </c:pt>
                <c:pt idx="371">
                  <c:v>86.360100000000003</c:v>
                </c:pt>
                <c:pt idx="372">
                  <c:v>84.524299999999997</c:v>
                </c:pt>
                <c:pt idx="373">
                  <c:v>85.098100000000002</c:v>
                </c:pt>
                <c:pt idx="374">
                  <c:v>86.605800000000002</c:v>
                </c:pt>
                <c:pt idx="375">
                  <c:v>87.593699999999998</c:v>
                </c:pt>
                <c:pt idx="376">
                  <c:v>89.147599999999997</c:v>
                </c:pt>
                <c:pt idx="377">
                  <c:v>87.705399999999997</c:v>
                </c:pt>
                <c:pt idx="378">
                  <c:v>86.569400000000002</c:v>
                </c:pt>
                <c:pt idx="379">
                  <c:v>86.816100000000006</c:v>
                </c:pt>
                <c:pt idx="380">
                  <c:v>86.323800000000006</c:v>
                </c:pt>
                <c:pt idx="381">
                  <c:v>84.368600000000001</c:v>
                </c:pt>
                <c:pt idx="382">
                  <c:v>81.132499999999993</c:v>
                </c:pt>
                <c:pt idx="383">
                  <c:v>80.243499999999997</c:v>
                </c:pt>
                <c:pt idx="384">
                  <c:v>81.185000000000002</c:v>
                </c:pt>
                <c:pt idx="385">
                  <c:v>81.951700000000002</c:v>
                </c:pt>
                <c:pt idx="386">
                  <c:v>81.002899999999997</c:v>
                </c:pt>
                <c:pt idx="387">
                  <c:v>82.347899999999996</c:v>
                </c:pt>
                <c:pt idx="388">
                  <c:v>83.476399999999998</c:v>
                </c:pt>
                <c:pt idx="389">
                  <c:v>85.031700000000001</c:v>
                </c:pt>
                <c:pt idx="390">
                  <c:v>85.795199999999994</c:v>
                </c:pt>
                <c:pt idx="391">
                  <c:v>84.271699999999996</c:v>
                </c:pt>
                <c:pt idx="392">
                  <c:v>83.866</c:v>
                </c:pt>
                <c:pt idx="393">
                  <c:v>85.143100000000004</c:v>
                </c:pt>
                <c:pt idx="394">
                  <c:v>86.578900000000004</c:v>
                </c:pt>
                <c:pt idx="395">
                  <c:v>85.816900000000004</c:v>
                </c:pt>
                <c:pt idx="396">
                  <c:v>100</c:v>
                </c:pt>
                <c:pt idx="397">
                  <c:v>100.7907</c:v>
                </c:pt>
                <c:pt idx="398">
                  <c:v>100.7567</c:v>
                </c:pt>
                <c:pt idx="399">
                  <c:v>99.411799999999999</c:v>
                </c:pt>
                <c:pt idx="400">
                  <c:v>95.556899999999999</c:v>
                </c:pt>
                <c:pt idx="401">
                  <c:v>96.561700000000002</c:v>
                </c:pt>
                <c:pt idx="402">
                  <c:v>97.031599999999997</c:v>
                </c:pt>
                <c:pt idx="403">
                  <c:v>96.115499999999997</c:v>
                </c:pt>
                <c:pt idx="404">
                  <c:v>96.546099999999996</c:v>
                </c:pt>
                <c:pt idx="405">
                  <c:v>97.481899999999996</c:v>
                </c:pt>
                <c:pt idx="406">
                  <c:v>96.464100000000002</c:v>
                </c:pt>
                <c:pt idx="407">
                  <c:v>95.783100000000005</c:v>
                </c:pt>
                <c:pt idx="408">
                  <c:v>97.485299999999995</c:v>
                </c:pt>
                <c:pt idx="409">
                  <c:v>97.075299999999999</c:v>
                </c:pt>
                <c:pt idx="410">
                  <c:v>96.183000000000007</c:v>
                </c:pt>
                <c:pt idx="411">
                  <c:v>94.475700000000003</c:v>
                </c:pt>
                <c:pt idx="412">
                  <c:v>93.628699999999995</c:v>
                </c:pt>
                <c:pt idx="413">
                  <c:v>93.253200000000007</c:v>
                </c:pt>
                <c:pt idx="414">
                  <c:v>91.574399999999997</c:v>
                </c:pt>
                <c:pt idx="415">
                  <c:v>91.693899999999999</c:v>
                </c:pt>
                <c:pt idx="416">
                  <c:v>89.817700000000002</c:v>
                </c:pt>
                <c:pt idx="417">
                  <c:v>87.408699999999996</c:v>
                </c:pt>
                <c:pt idx="418">
                  <c:v>85.383899999999997</c:v>
                </c:pt>
                <c:pt idx="419">
                  <c:v>87.229100000000003</c:v>
                </c:pt>
                <c:pt idx="420">
                  <c:v>86.629099999999994</c:v>
                </c:pt>
                <c:pt idx="421">
                  <c:v>86.054199999999994</c:v>
                </c:pt>
                <c:pt idx="422">
                  <c:v>83.408900000000003</c:v>
                </c:pt>
                <c:pt idx="423">
                  <c:v>83.517099999999999</c:v>
                </c:pt>
                <c:pt idx="424">
                  <c:v>83.810100000000006</c:v>
                </c:pt>
                <c:pt idx="425">
                  <c:v>84.555800000000005</c:v>
                </c:pt>
                <c:pt idx="426">
                  <c:v>83.927300000000002</c:v>
                </c:pt>
                <c:pt idx="427">
                  <c:v>87.791300000000007</c:v>
                </c:pt>
                <c:pt idx="428">
                  <c:v>89.686999999999998</c:v>
                </c:pt>
                <c:pt idx="429">
                  <c:v>96.041300000000007</c:v>
                </c:pt>
                <c:pt idx="430">
                  <c:v>99.173100000000005</c:v>
                </c:pt>
                <c:pt idx="431">
                  <c:v>96.818200000000004</c:v>
                </c:pt>
                <c:pt idx="432">
                  <c:v>97.412199999999999</c:v>
                </c:pt>
                <c:pt idx="433">
                  <c:v>100.0127</c:v>
                </c:pt>
                <c:pt idx="434">
                  <c:v>100.55710000000001</c:v>
                </c:pt>
                <c:pt idx="435">
                  <c:v>98.585999999999999</c:v>
                </c:pt>
                <c:pt idx="436">
                  <c:v>94.473299999999995</c:v>
                </c:pt>
                <c:pt idx="437">
                  <c:v>92.031000000000006</c:v>
                </c:pt>
                <c:pt idx="438">
                  <c:v>91.362799999999993</c:v>
                </c:pt>
                <c:pt idx="439">
                  <c:v>89.907799999999995</c:v>
                </c:pt>
                <c:pt idx="440">
                  <c:v>88.501400000000004</c:v>
                </c:pt>
                <c:pt idx="441">
                  <c:v>87.045699999999997</c:v>
                </c:pt>
                <c:pt idx="442">
                  <c:v>86.521699999999996</c:v>
                </c:pt>
                <c:pt idx="443">
                  <c:v>87.531899999999993</c:v>
                </c:pt>
                <c:pt idx="444">
                  <c:v>88.192800000000005</c:v>
                </c:pt>
                <c:pt idx="445">
                  <c:v>90.285300000000007</c:v>
                </c:pt>
                <c:pt idx="446">
                  <c:v>89.945999999999998</c:v>
                </c:pt>
                <c:pt idx="447">
                  <c:v>90.0137</c:v>
                </c:pt>
                <c:pt idx="448">
                  <c:v>93.832400000000007</c:v>
                </c:pt>
                <c:pt idx="449">
                  <c:v>94.4833</c:v>
                </c:pt>
                <c:pt idx="450">
                  <c:v>91.790599999999998</c:v>
                </c:pt>
                <c:pt idx="451">
                  <c:v>90.824100000000001</c:v>
                </c:pt>
                <c:pt idx="452">
                  <c:v>89.714100000000002</c:v>
                </c:pt>
                <c:pt idx="453">
                  <c:v>86.587000000000003</c:v>
                </c:pt>
                <c:pt idx="454">
                  <c:v>87.158000000000001</c:v>
                </c:pt>
                <c:pt idx="455">
                  <c:v>88.284099999999995</c:v>
                </c:pt>
                <c:pt idx="456">
                  <c:v>87.2483</c:v>
                </c:pt>
                <c:pt idx="457">
                  <c:v>86.106899999999996</c:v>
                </c:pt>
                <c:pt idx="458">
                  <c:v>84.707300000000004</c:v>
                </c:pt>
                <c:pt idx="459">
                  <c:v>83.144000000000005</c:v>
                </c:pt>
                <c:pt idx="460">
                  <c:v>83.304699999999997</c:v>
                </c:pt>
                <c:pt idx="461">
                  <c:v>83.228099999999998</c:v>
                </c:pt>
                <c:pt idx="462">
                  <c:v>82.678299999999993</c:v>
                </c:pt>
                <c:pt idx="463">
                  <c:v>82.693799999999996</c:v>
                </c:pt>
                <c:pt idx="464">
                  <c:v>85.338200000000001</c:v>
                </c:pt>
                <c:pt idx="465">
                  <c:v>85.899100000000004</c:v>
                </c:pt>
                <c:pt idx="466">
                  <c:v>86.620199999999997</c:v>
                </c:pt>
                <c:pt idx="467">
                  <c:v>87.818200000000004</c:v>
                </c:pt>
                <c:pt idx="468">
                  <c:v>87.963099999999997</c:v>
                </c:pt>
                <c:pt idx="469">
                  <c:v>86.618600000000001</c:v>
                </c:pt>
                <c:pt idx="470">
                  <c:v>87.316599999999994</c:v>
                </c:pt>
                <c:pt idx="471">
                  <c:v>87.161000000000001</c:v>
                </c:pt>
                <c:pt idx="472">
                  <c:v>88.510800000000003</c:v>
                </c:pt>
                <c:pt idx="473">
                  <c:v>89.888400000000004</c:v>
                </c:pt>
                <c:pt idx="474">
                  <c:v>90.070099999999996</c:v>
                </c:pt>
                <c:pt idx="475">
                  <c:v>88.892200000000003</c:v>
                </c:pt>
                <c:pt idx="476">
                  <c:v>86.9071</c:v>
                </c:pt>
                <c:pt idx="477">
                  <c:v>87.062700000000007</c:v>
                </c:pt>
                <c:pt idx="478">
                  <c:v>88.103399999999993</c:v>
                </c:pt>
                <c:pt idx="479">
                  <c:v>87.468800000000002</c:v>
                </c:pt>
                <c:pt idx="480">
                  <c:v>87.957999999999998</c:v>
                </c:pt>
                <c:pt idx="481">
                  <c:v>89.197800000000001</c:v>
                </c:pt>
                <c:pt idx="482">
                  <c:v>91.150999999999996</c:v>
                </c:pt>
                <c:pt idx="483">
                  <c:v>91.018900000000002</c:v>
                </c:pt>
                <c:pt idx="484">
                  <c:v>91.811300000000003</c:v>
                </c:pt>
                <c:pt idx="485">
                  <c:v>91.045299999999997</c:v>
                </c:pt>
                <c:pt idx="486">
                  <c:v>92.220399999999998</c:v>
                </c:pt>
                <c:pt idx="487">
                  <c:v>91.166700000000006</c:v>
                </c:pt>
                <c:pt idx="488">
                  <c:v>90.724100000000007</c:v>
                </c:pt>
                <c:pt idx="489">
                  <c:v>89.622200000000007</c:v>
                </c:pt>
                <c:pt idx="490">
                  <c:v>90.750799999999998</c:v>
                </c:pt>
                <c:pt idx="491">
                  <c:v>90.932000000000002</c:v>
                </c:pt>
                <c:pt idx="492">
                  <c:v>91.994399999999999</c:v>
                </c:pt>
                <c:pt idx="493">
                  <c:v>91.848500000000001</c:v>
                </c:pt>
                <c:pt idx="494">
                  <c:v>91.47</c:v>
                </c:pt>
                <c:pt idx="495">
                  <c:v>91.104699999999994</c:v>
                </c:pt>
                <c:pt idx="496">
                  <c:v>90.928299999999993</c:v>
                </c:pt>
                <c:pt idx="497">
                  <c:v>91.148799999999994</c:v>
                </c:pt>
                <c:pt idx="498">
                  <c:v>90.9619</c:v>
                </c:pt>
                <c:pt idx="499">
                  <c:v>92.4375</c:v>
                </c:pt>
                <c:pt idx="500">
                  <c:v>94.805999999999997</c:v>
                </c:pt>
                <c:pt idx="501">
                  <c:v>96.294300000000007</c:v>
                </c:pt>
                <c:pt idx="502">
                  <c:v>98.461600000000004</c:v>
                </c:pt>
                <c:pt idx="503">
                  <c:v>100.0838</c:v>
                </c:pt>
                <c:pt idx="504">
                  <c:v>104.05929999999999</c:v>
                </c:pt>
                <c:pt idx="505">
                  <c:v>105.9354</c:v>
                </c:pt>
                <c:pt idx="506">
                  <c:v>109.0181</c:v>
                </c:pt>
                <c:pt idx="507">
                  <c:v>108.01600000000001</c:v>
                </c:pt>
                <c:pt idx="508">
                  <c:v>105.8434</c:v>
                </c:pt>
                <c:pt idx="509">
                  <c:v>106.4023</c:v>
                </c:pt>
                <c:pt idx="510">
                  <c:v>108.7243</c:v>
                </c:pt>
                <c:pt idx="511">
                  <c:v>108.98139999999999</c:v>
                </c:pt>
                <c:pt idx="512">
                  <c:v>108.88420000000001</c:v>
                </c:pt>
                <c:pt idx="513">
                  <c:v>108.32299999999999</c:v>
                </c:pt>
                <c:pt idx="514">
                  <c:v>111.44159999999999</c:v>
                </c:pt>
                <c:pt idx="515">
                  <c:v>111.7345</c:v>
                </c:pt>
                <c:pt idx="516">
                  <c:v>113.245</c:v>
                </c:pt>
                <c:pt idx="517">
                  <c:v>110.88549999999999</c:v>
                </c:pt>
                <c:pt idx="518">
                  <c:v>108.99720000000001</c:v>
                </c:pt>
                <c:pt idx="519">
                  <c:v>106.563</c:v>
                </c:pt>
                <c:pt idx="520">
                  <c:v>106.97199999999999</c:v>
                </c:pt>
                <c:pt idx="521">
                  <c:v>106.8843</c:v>
                </c:pt>
                <c:pt idx="522">
                  <c:v>108.7294</c:v>
                </c:pt>
                <c:pt idx="523">
                  <c:v>107.53449999999999</c:v>
                </c:pt>
                <c:pt idx="524">
                  <c:v>107.8257</c:v>
                </c:pt>
                <c:pt idx="525">
                  <c:v>110.1048</c:v>
                </c:pt>
                <c:pt idx="526">
                  <c:v>112.06010000000001</c:v>
                </c:pt>
                <c:pt idx="527">
                  <c:v>114.0189</c:v>
                </c:pt>
                <c:pt idx="528">
                  <c:v>113.08159999999999</c:v>
                </c:pt>
                <c:pt idx="529">
                  <c:v>112.3228</c:v>
                </c:pt>
                <c:pt idx="530">
                  <c:v>112.9909</c:v>
                </c:pt>
                <c:pt idx="531">
                  <c:v>112.395</c:v>
                </c:pt>
                <c:pt idx="532">
                  <c:v>111.3986</c:v>
                </c:pt>
                <c:pt idx="533">
                  <c:v>109.7338</c:v>
                </c:pt>
                <c:pt idx="534">
                  <c:v>107.06270000000001</c:v>
                </c:pt>
                <c:pt idx="535">
                  <c:v>105.5474</c:v>
                </c:pt>
                <c:pt idx="536">
                  <c:v>104.1614</c:v>
                </c:pt>
                <c:pt idx="537">
                  <c:v>106.07259999999999</c:v>
                </c:pt>
                <c:pt idx="538">
                  <c:v>106.6396</c:v>
                </c:pt>
                <c:pt idx="539">
                  <c:v>106.1181</c:v>
                </c:pt>
                <c:pt idx="540">
                  <c:v>103.1943</c:v>
                </c:pt>
                <c:pt idx="541">
                  <c:v>102.5035</c:v>
                </c:pt>
                <c:pt idx="542">
                  <c:v>103.1641</c:v>
                </c:pt>
                <c:pt idx="543">
                  <c:v>103.23990000000001</c:v>
                </c:pt>
                <c:pt idx="544">
                  <c:v>106.0902</c:v>
                </c:pt>
                <c:pt idx="545">
                  <c:v>107.3633</c:v>
                </c:pt>
                <c:pt idx="546">
                  <c:v>107.7347</c:v>
                </c:pt>
                <c:pt idx="547">
                  <c:v>108.2546</c:v>
                </c:pt>
                <c:pt idx="548">
                  <c:v>107.6764</c:v>
                </c:pt>
                <c:pt idx="549">
                  <c:v>108.59690000000001</c:v>
                </c:pt>
                <c:pt idx="550">
                  <c:v>109.68470000000001</c:v>
                </c:pt>
                <c:pt idx="551">
                  <c:v>110.2118</c:v>
                </c:pt>
                <c:pt idx="552">
                  <c:v>109.1527</c:v>
                </c:pt>
                <c:pt idx="553">
                  <c:v>109.4097</c:v>
                </c:pt>
                <c:pt idx="554">
                  <c:v>109.94759999999999</c:v>
                </c:pt>
                <c:pt idx="555">
                  <c:v>110.4379</c:v>
                </c:pt>
                <c:pt idx="556">
                  <c:v>110.8764</c:v>
                </c:pt>
                <c:pt idx="557">
                  <c:v>109.8312</c:v>
                </c:pt>
                <c:pt idx="558">
                  <c:v>109.97410000000001</c:v>
                </c:pt>
                <c:pt idx="559">
                  <c:v>110.75709999999999</c:v>
                </c:pt>
                <c:pt idx="560">
                  <c:v>111.19670000000001</c:v>
                </c:pt>
                <c:pt idx="561">
                  <c:v>110.7273</c:v>
                </c:pt>
                <c:pt idx="562">
                  <c:v>110.7073</c:v>
                </c:pt>
                <c:pt idx="563">
                  <c:v>109.99809999999999</c:v>
                </c:pt>
                <c:pt idx="564">
                  <c:v>109.87949999999999</c:v>
                </c:pt>
                <c:pt idx="565">
                  <c:v>111.4348</c:v>
                </c:pt>
                <c:pt idx="566">
                  <c:v>112.7139</c:v>
                </c:pt>
                <c:pt idx="567">
                  <c:v>113.6233</c:v>
                </c:pt>
                <c:pt idx="568">
                  <c:v>113.2055</c:v>
                </c:pt>
                <c:pt idx="569">
                  <c:v>110.3417</c:v>
                </c:pt>
                <c:pt idx="570">
                  <c:v>108.82640000000001</c:v>
                </c:pt>
                <c:pt idx="571">
                  <c:v>106.22</c:v>
                </c:pt>
                <c:pt idx="572">
                  <c:v>106.554</c:v>
                </c:pt>
                <c:pt idx="573">
                  <c:v>106.5321</c:v>
                </c:pt>
                <c:pt idx="574">
                  <c:v>105.634</c:v>
                </c:pt>
                <c:pt idx="575">
                  <c:v>103.2852</c:v>
                </c:pt>
                <c:pt idx="576">
                  <c:v>102.80589999999999</c:v>
                </c:pt>
                <c:pt idx="577">
                  <c:v>103.131</c:v>
                </c:pt>
                <c:pt idx="578">
                  <c:v>104.16930000000001</c:v>
                </c:pt>
                <c:pt idx="579">
                  <c:v>103.7628</c:v>
                </c:pt>
                <c:pt idx="580">
                  <c:v>101.9286</c:v>
                </c:pt>
                <c:pt idx="581">
                  <c:v>102.72620000000001</c:v>
                </c:pt>
                <c:pt idx="582">
                  <c:v>104.59650000000001</c:v>
                </c:pt>
                <c:pt idx="583">
                  <c:v>104.9485</c:v>
                </c:pt>
                <c:pt idx="584">
                  <c:v>105.2595</c:v>
                </c:pt>
                <c:pt idx="585">
                  <c:v>105.6189</c:v>
                </c:pt>
                <c:pt idx="586">
                  <c:v>106.9534</c:v>
                </c:pt>
                <c:pt idx="587">
                  <c:v>108.1473</c:v>
                </c:pt>
                <c:pt idx="588">
                  <c:v>107.5673</c:v>
                </c:pt>
                <c:pt idx="589">
                  <c:v>107.7568</c:v>
                </c:pt>
                <c:pt idx="590">
                  <c:v>109.6053</c:v>
                </c:pt>
                <c:pt idx="591">
                  <c:v>111.5351</c:v>
                </c:pt>
                <c:pt idx="592">
                  <c:v>114.253</c:v>
                </c:pt>
                <c:pt idx="593">
                  <c:v>114.6669</c:v>
                </c:pt>
                <c:pt idx="594">
                  <c:v>117.5436</c:v>
                </c:pt>
                <c:pt idx="595">
                  <c:v>117.414</c:v>
                </c:pt>
                <c:pt idx="596">
                  <c:v>121.3802</c:v>
                </c:pt>
                <c:pt idx="597">
                  <c:v>123.15989999999999</c:v>
                </c:pt>
                <c:pt idx="598">
                  <c:v>119.6758</c:v>
                </c:pt>
                <c:pt idx="599">
                  <c:v>116.5498</c:v>
                </c:pt>
                <c:pt idx="600">
                  <c:v>114.7033</c:v>
                </c:pt>
                <c:pt idx="601">
                  <c:v>115.553</c:v>
                </c:pt>
                <c:pt idx="602">
                  <c:v>116.1593</c:v>
                </c:pt>
                <c:pt idx="603">
                  <c:v>114.0521</c:v>
                </c:pt>
                <c:pt idx="604">
                  <c:v>114.874</c:v>
                </c:pt>
                <c:pt idx="605">
                  <c:v>114.7334</c:v>
                </c:pt>
                <c:pt idx="606">
                  <c:v>113.0386</c:v>
                </c:pt>
                <c:pt idx="607">
                  <c:v>115.05459999999999</c:v>
                </c:pt>
                <c:pt idx="608">
                  <c:v>117.04179999999999</c:v>
                </c:pt>
                <c:pt idx="609">
                  <c:v>118.3751</c:v>
                </c:pt>
                <c:pt idx="610">
                  <c:v>116.73269999999999</c:v>
                </c:pt>
                <c:pt idx="611">
                  <c:v>114.60509999999999</c:v>
                </c:pt>
                <c:pt idx="612">
                  <c:v>114.81619999999999</c:v>
                </c:pt>
                <c:pt idx="613">
                  <c:v>116.0261</c:v>
                </c:pt>
                <c:pt idx="614">
                  <c:v>115.7831</c:v>
                </c:pt>
                <c:pt idx="615">
                  <c:v>117.53959999999999</c:v>
                </c:pt>
                <c:pt idx="616">
                  <c:v>117.1117</c:v>
                </c:pt>
                <c:pt idx="617">
                  <c:v>117.3398</c:v>
                </c:pt>
                <c:pt idx="618">
                  <c:v>116.804</c:v>
                </c:pt>
                <c:pt idx="619">
                  <c:v>114.60080000000001</c:v>
                </c:pt>
                <c:pt idx="620">
                  <c:v>113.2979</c:v>
                </c:pt>
                <c:pt idx="621">
                  <c:v>115.62220000000001</c:v>
                </c:pt>
              </c:numCache>
            </c:numRef>
          </c:val>
          <c:smooth val="0"/>
          <c:extLst>
            <c:ext xmlns:c16="http://schemas.microsoft.com/office/drawing/2014/chart" uri="{C3380CC4-5D6E-409C-BE32-E72D297353CC}">
              <c16:uniqueId val="{00000000-86BD-43B1-B193-1BD32A95280A}"/>
            </c:ext>
          </c:extLst>
        </c:ser>
        <c:dLbls>
          <c:showLegendKey val="0"/>
          <c:showVal val="0"/>
          <c:showCatName val="0"/>
          <c:showSerName val="0"/>
          <c:showPercent val="0"/>
          <c:showBubbleSize val="0"/>
        </c:dLbls>
        <c:smooth val="0"/>
        <c:axId val="-344537504"/>
        <c:axId val="-344552192"/>
      </c:lineChart>
      <c:dateAx>
        <c:axId val="-3445375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52192"/>
        <c:crosses val="autoZero"/>
        <c:auto val="1"/>
        <c:lblOffset val="100"/>
        <c:baseTimeUnit val="months"/>
      </c:dateAx>
      <c:valAx>
        <c:axId val="-34455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453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Capital share (profit + depreciation)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0"/>
          <c:tx>
            <c:strRef>
              <c:f>美国_GDI_净经营盈余!$L$1</c:f>
              <c:strCache>
                <c:ptCount val="1"/>
                <c:pt idx="0">
                  <c:v>Capital share</c:v>
                </c:pt>
              </c:strCache>
            </c:strRef>
          </c:tx>
          <c:spPr>
            <a:ln w="28575" cap="rnd">
              <a:solidFill>
                <a:schemeClr val="accent1"/>
              </a:solidFill>
              <a:round/>
            </a:ln>
            <a:effectLst/>
          </c:spPr>
          <c:marker>
            <c:symbol val="none"/>
          </c:marker>
          <c:cat>
            <c:numRef>
              <c:f>美国_GDI_净经营盈余!$A$2:$A$97</c:f>
              <c:numCache>
                <c:formatCode>yyyy</c:formatCode>
                <c:ptCount val="96"/>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pt idx="92">
                  <c:v>44561</c:v>
                </c:pt>
                <c:pt idx="93">
                  <c:v>44926</c:v>
                </c:pt>
                <c:pt idx="94">
                  <c:v>45291</c:v>
                </c:pt>
                <c:pt idx="95">
                  <c:v>45657</c:v>
                </c:pt>
              </c:numCache>
            </c:numRef>
          </c:cat>
          <c:val>
            <c:numRef>
              <c:f>美国_GDI_净经营盈余!$L$2:$L$97</c:f>
              <c:numCache>
                <c:formatCode>General</c:formatCode>
                <c:ptCount val="96"/>
                <c:pt idx="0">
                  <c:v>0.42996667373003794</c:v>
                </c:pt>
                <c:pt idx="1">
                  <c:v>0.40545968943696958</c:v>
                </c:pt>
                <c:pt idx="2">
                  <c:v>0.37956766206149795</c:v>
                </c:pt>
                <c:pt idx="3">
                  <c:v>0.34743788819875782</c:v>
                </c:pt>
                <c:pt idx="4">
                  <c:v>0.33868917296419243</c:v>
                </c:pt>
                <c:pt idx="5">
                  <c:v>0.35492563376889269</c:v>
                </c:pt>
                <c:pt idx="6">
                  <c:v>0.3794362906366236</c:v>
                </c:pt>
                <c:pt idx="7">
                  <c:v>0.36935730680948742</c:v>
                </c:pt>
                <c:pt idx="8">
                  <c:v>0.37347390594101965</c:v>
                </c:pt>
                <c:pt idx="9">
                  <c:v>0.36166653205801241</c:v>
                </c:pt>
                <c:pt idx="10">
                  <c:v>0.36605243738333981</c:v>
                </c:pt>
                <c:pt idx="11">
                  <c:v>0.37748689042952255</c:v>
                </c:pt>
                <c:pt idx="12">
                  <c:v>0.38839143816235239</c:v>
                </c:pt>
                <c:pt idx="13">
                  <c:v>0.38462414373812615</c:v>
                </c:pt>
                <c:pt idx="14">
                  <c:v>0.36043316789404078</c:v>
                </c:pt>
                <c:pt idx="15">
                  <c:v>0.34052677827095962</c:v>
                </c:pt>
                <c:pt idx="16">
                  <c:v>0.32677895938905149</c:v>
                </c:pt>
                <c:pt idx="17">
                  <c:v>0.33963756556475166</c:v>
                </c:pt>
                <c:pt idx="18">
                  <c:v>0.34596945123260914</c:v>
                </c:pt>
                <c:pt idx="19">
                  <c:v>0.36691674037835026</c:v>
                </c:pt>
                <c:pt idx="20">
                  <c:v>0.35590678570241313</c:v>
                </c:pt>
                <c:pt idx="21">
                  <c:v>0.36577629661882671</c:v>
                </c:pt>
                <c:pt idx="22">
                  <c:v>0.36131750264944623</c:v>
                </c:pt>
                <c:pt idx="23">
                  <c:v>0.34612062938500887</c:v>
                </c:pt>
                <c:pt idx="24">
                  <c:v>0.33583878617425916</c:v>
                </c:pt>
                <c:pt idx="25">
                  <c:v>0.34016267629069158</c:v>
                </c:pt>
                <c:pt idx="26">
                  <c:v>0.34852414562015172</c:v>
                </c:pt>
                <c:pt idx="27">
                  <c:v>0.3394411878082173</c:v>
                </c:pt>
                <c:pt idx="28">
                  <c:v>0.33642639572508143</c:v>
                </c:pt>
                <c:pt idx="29">
                  <c:v>0.33697751069532067</c:v>
                </c:pt>
                <c:pt idx="30">
                  <c:v>0.33825035381836177</c:v>
                </c:pt>
                <c:pt idx="31">
                  <c:v>0.32866523202560283</c:v>
                </c:pt>
                <c:pt idx="32">
                  <c:v>0.33108516063957494</c:v>
                </c:pt>
                <c:pt idx="33">
                  <c:v>0.33255181297820524</c:v>
                </c:pt>
                <c:pt idx="34">
                  <c:v>0.33278135848418733</c:v>
                </c:pt>
                <c:pt idx="35">
                  <c:v>0.33302946633358171</c:v>
                </c:pt>
                <c:pt idx="36">
                  <c:v>0.33876207442009737</c:v>
                </c:pt>
                <c:pt idx="37">
                  <c:v>0.33565374666133885</c:v>
                </c:pt>
                <c:pt idx="38">
                  <c:v>0.32711417230912915</c:v>
                </c:pt>
                <c:pt idx="39">
                  <c:v>0.32142209536243571</c:v>
                </c:pt>
                <c:pt idx="40">
                  <c:v>0.311650617303392</c:v>
                </c:pt>
                <c:pt idx="41">
                  <c:v>0.30006788611986351</c:v>
                </c:pt>
                <c:pt idx="42">
                  <c:v>0.3070681786117076</c:v>
                </c:pt>
                <c:pt idx="43">
                  <c:v>0.3119141345170342</c:v>
                </c:pt>
                <c:pt idx="44">
                  <c:v>0.31658883114247705</c:v>
                </c:pt>
                <c:pt idx="45">
                  <c:v>0.31029728968723364</c:v>
                </c:pt>
                <c:pt idx="46">
                  <c:v>0.32175732743226243</c:v>
                </c:pt>
                <c:pt idx="47">
                  <c:v>0.32480190332569248</c:v>
                </c:pt>
                <c:pt idx="48">
                  <c:v>0.3288349662380029</c:v>
                </c:pt>
                <c:pt idx="49">
                  <c:v>0.33361451444288776</c:v>
                </c:pt>
                <c:pt idx="50">
                  <c:v>0.33032519843505731</c:v>
                </c:pt>
                <c:pt idx="51">
                  <c:v>0.32391646466079188</c:v>
                </c:pt>
                <c:pt idx="52">
                  <c:v>0.33190148993118762</c:v>
                </c:pt>
                <c:pt idx="53">
                  <c:v>0.33068916726459241</c:v>
                </c:pt>
                <c:pt idx="54">
                  <c:v>0.33562601004644155</c:v>
                </c:pt>
                <c:pt idx="55">
                  <c:v>0.34467480274961898</c:v>
                </c:pt>
                <c:pt idx="56">
                  <c:v>0.34189656858363554</c:v>
                </c:pt>
                <c:pt idx="57">
                  <c:v>0.33361497654442451</c:v>
                </c:pt>
                <c:pt idx="58">
                  <c:v>0.33331088762389305</c:v>
                </c:pt>
                <c:pt idx="59">
                  <c:v>0.3358401410879478</c:v>
                </c:pt>
                <c:pt idx="60">
                  <c:v>0.33469919987455488</c:v>
                </c:pt>
                <c:pt idx="61">
                  <c:v>0.32776383063535519</c:v>
                </c:pt>
                <c:pt idx="62">
                  <c:v>0.32370299952946363</c:v>
                </c:pt>
                <c:pt idx="63">
                  <c:v>0.32046442544728443</c:v>
                </c:pt>
                <c:pt idx="64">
                  <c:v>0.32512502743121907</c:v>
                </c:pt>
                <c:pt idx="65">
                  <c:v>0.33286294468794725</c:v>
                </c:pt>
                <c:pt idx="66">
                  <c:v>0.33973268033928167</c:v>
                </c:pt>
                <c:pt idx="67">
                  <c:v>0.34749575697393809</c:v>
                </c:pt>
                <c:pt idx="68">
                  <c:v>0.35094168546489213</c:v>
                </c:pt>
                <c:pt idx="69">
                  <c:v>0.34717498223805837</c:v>
                </c:pt>
                <c:pt idx="70">
                  <c:v>0.34559568833375709</c:v>
                </c:pt>
                <c:pt idx="71">
                  <c:v>0.34196363928770834</c:v>
                </c:pt>
                <c:pt idx="72">
                  <c:v>0.34489163548440976</c:v>
                </c:pt>
                <c:pt idx="73">
                  <c:v>0.34920738570880278</c:v>
                </c:pt>
                <c:pt idx="74">
                  <c:v>0.35272736901582952</c:v>
                </c:pt>
                <c:pt idx="75">
                  <c:v>0.35680749218373259</c:v>
                </c:pt>
                <c:pt idx="76">
                  <c:v>0.36590595450143415</c:v>
                </c:pt>
                <c:pt idx="77">
                  <c:v>0.37233464345873102</c:v>
                </c:pt>
                <c:pt idx="78">
                  <c:v>0.35976400941699838</c:v>
                </c:pt>
                <c:pt idx="79">
                  <c:v>0.34999852867206582</c:v>
                </c:pt>
                <c:pt idx="80">
                  <c:v>0.35855729949720527</c:v>
                </c:pt>
                <c:pt idx="81">
                  <c:v>0.37388933401497487</c:v>
                </c:pt>
                <c:pt idx="82">
                  <c:v>0.37679052761432941</c:v>
                </c:pt>
                <c:pt idx="83">
                  <c:v>0.38239515795443957</c:v>
                </c:pt>
                <c:pt idx="84">
                  <c:v>0.38138281305115629</c:v>
                </c:pt>
                <c:pt idx="85">
                  <c:v>0.38311516801041723</c:v>
                </c:pt>
                <c:pt idx="86">
                  <c:v>0.37741848049531457</c:v>
                </c:pt>
                <c:pt idx="87">
                  <c:v>0.37314177194074827</c:v>
                </c:pt>
                <c:pt idx="88">
                  <c:v>0.37143960868185955</c:v>
                </c:pt>
                <c:pt idx="89">
                  <c:v>0.37201358359479664</c:v>
                </c:pt>
                <c:pt idx="90">
                  <c:v>0.37137016096910003</c:v>
                </c:pt>
                <c:pt idx="91">
                  <c:v>0.38636767076638834</c:v>
                </c:pt>
                <c:pt idx="92">
                  <c:v>0.39666994219011409</c:v>
                </c:pt>
                <c:pt idx="93">
                  <c:v>0.39045589386026769</c:v>
                </c:pt>
                <c:pt idx="94">
                  <c:v>0.39202609011105172</c:v>
                </c:pt>
                <c:pt idx="95">
                  <c:v>0.39086705734471222</c:v>
                </c:pt>
              </c:numCache>
            </c:numRef>
          </c:val>
          <c:smooth val="0"/>
          <c:extLst>
            <c:ext xmlns:c16="http://schemas.microsoft.com/office/drawing/2014/chart" uri="{C3380CC4-5D6E-409C-BE32-E72D297353CC}">
              <c16:uniqueId val="{00000000-D902-435B-8E2A-3002F225020F}"/>
            </c:ext>
          </c:extLst>
        </c:ser>
        <c:dLbls>
          <c:showLegendKey val="0"/>
          <c:showVal val="0"/>
          <c:showCatName val="0"/>
          <c:showSerName val="0"/>
          <c:showPercent val="0"/>
          <c:showBubbleSize val="0"/>
        </c:dLbls>
        <c:smooth val="0"/>
        <c:axId val="1915032960"/>
        <c:axId val="1982266272"/>
      </c:lineChart>
      <c:dateAx>
        <c:axId val="1915032960"/>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82266272"/>
        <c:crosses val="autoZero"/>
        <c:auto val="1"/>
        <c:lblOffset val="100"/>
        <c:baseTimeUnit val="years"/>
      </c:dateAx>
      <c:valAx>
        <c:axId val="198226627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1503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Sheet2!$F$2</c:f>
              <c:strCache>
                <c:ptCount val="1"/>
                <c:pt idx="0">
                  <c:v>Labor share of income (%)</c:v>
                </c:pt>
              </c:strCache>
            </c:strRef>
          </c:tx>
          <c:spPr>
            <a:ln w="28575" cap="rnd">
              <a:solidFill>
                <a:schemeClr val="accent1"/>
              </a:solidFill>
              <a:round/>
            </a:ln>
            <a:effectLst/>
          </c:spPr>
          <c:marker>
            <c:symbol val="none"/>
          </c:marker>
          <c:cat>
            <c:numRef>
              <c:f>Sheet2!$A$3:$A$34</c:f>
              <c:numCache>
                <c:formatCode>yyyy</c:formatCode>
                <c:ptCount val="32"/>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pt idx="28">
                  <c:v>44196</c:v>
                </c:pt>
                <c:pt idx="29">
                  <c:v>44561</c:v>
                </c:pt>
                <c:pt idx="30">
                  <c:v>44926</c:v>
                </c:pt>
                <c:pt idx="31">
                  <c:v>45291</c:v>
                </c:pt>
              </c:numCache>
            </c:numRef>
          </c:cat>
          <c:val>
            <c:numRef>
              <c:f>Sheet2!$F$3:$F$34</c:f>
              <c:numCache>
                <c:formatCode>General</c:formatCode>
                <c:ptCount val="32"/>
                <c:pt idx="0">
                  <c:v>54.042913089043743</c:v>
                </c:pt>
                <c:pt idx="1">
                  <c:v>51.283036004619717</c:v>
                </c:pt>
                <c:pt idx="2">
                  <c:v>51.350912361860701</c:v>
                </c:pt>
                <c:pt idx="3">
                  <c:v>52.036928654921191</c:v>
                </c:pt>
                <c:pt idx="4">
                  <c:v>53.24325754453195</c:v>
                </c:pt>
                <c:pt idx="5">
                  <c:v>52.896694474063857</c:v>
                </c:pt>
                <c:pt idx="6">
                  <c:v>52.898685963460515</c:v>
                </c:pt>
                <c:pt idx="7">
                  <c:v>53.693173034879052</c:v>
                </c:pt>
                <c:pt idx="8">
                  <c:v>52.153019392681102</c:v>
                </c:pt>
                <c:pt idx="9">
                  <c:v>51.956241526711779</c:v>
                </c:pt>
                <c:pt idx="10">
                  <c:v>53.057492190927512</c:v>
                </c:pt>
                <c:pt idx="11">
                  <c:v>52.268559619274932</c:v>
                </c:pt>
                <c:pt idx="12">
                  <c:v>50.366657974965435</c:v>
                </c:pt>
                <c:pt idx="13">
                  <c:v>49.848840666905474</c:v>
                </c:pt>
                <c:pt idx="14">
                  <c:v>49.188907142547912</c:v>
                </c:pt>
                <c:pt idx="15">
                  <c:v>49.210510629144181</c:v>
                </c:pt>
                <c:pt idx="16">
                  <c:v>49.695155376159846</c:v>
                </c:pt>
                <c:pt idx="17">
                  <c:v>49.75928051860781</c:v>
                </c:pt>
                <c:pt idx="18">
                  <c:v>48.79242491191264</c:v>
                </c:pt>
                <c:pt idx="19">
                  <c:v>48.955773678823753</c:v>
                </c:pt>
                <c:pt idx="20">
                  <c:v>49.697649374280516</c:v>
                </c:pt>
                <c:pt idx="21">
                  <c:v>50.741951608464063</c:v>
                </c:pt>
                <c:pt idx="22">
                  <c:v>51.003312651082702</c:v>
                </c:pt>
                <c:pt idx="23">
                  <c:v>51.546094682476017</c:v>
                </c:pt>
                <c:pt idx="24">
                  <c:v>51.783927841970026</c:v>
                </c:pt>
                <c:pt idx="25">
                  <c:v>51.822090849685701</c:v>
                </c:pt>
                <c:pt idx="26">
                  <c:v>51.803545183295952</c:v>
                </c:pt>
                <c:pt idx="27">
                  <c:v>52.127042746021559</c:v>
                </c:pt>
                <c:pt idx="28">
                  <c:v>52.347757967652853</c:v>
                </c:pt>
                <c:pt idx="29">
                  <c:v>51.373511294885212</c:v>
                </c:pt>
                <c:pt idx="30">
                  <c:v>52.74857145703082</c:v>
                </c:pt>
                <c:pt idx="31">
                  <c:v>53.220710921825763</c:v>
                </c:pt>
              </c:numCache>
            </c:numRef>
          </c:val>
          <c:smooth val="0"/>
          <c:extLst>
            <c:ext xmlns:c16="http://schemas.microsoft.com/office/drawing/2014/chart" uri="{C3380CC4-5D6E-409C-BE32-E72D297353CC}">
              <c16:uniqueId val="{00000000-2976-4176-9211-24083C018571}"/>
            </c:ext>
          </c:extLst>
        </c:ser>
        <c:dLbls>
          <c:showLegendKey val="0"/>
          <c:showVal val="0"/>
          <c:showCatName val="0"/>
          <c:showSerName val="0"/>
          <c:showPercent val="0"/>
          <c:showBubbleSize val="0"/>
        </c:dLbls>
        <c:smooth val="0"/>
        <c:axId val="577899408"/>
        <c:axId val="334381648"/>
      </c:lineChart>
      <c:dateAx>
        <c:axId val="57789940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4381648"/>
        <c:crosses val="autoZero"/>
        <c:auto val="1"/>
        <c:lblOffset val="100"/>
        <c:baseTimeUnit val="years"/>
      </c:dateAx>
      <c:valAx>
        <c:axId val="33438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7789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Sheet2!$G$2</c:f>
              <c:strCache>
                <c:ptCount val="1"/>
                <c:pt idx="0">
                  <c:v>Capital share of income (%)</c:v>
                </c:pt>
              </c:strCache>
            </c:strRef>
          </c:tx>
          <c:spPr>
            <a:ln w="28575" cap="rnd">
              <a:solidFill>
                <a:schemeClr val="accent1"/>
              </a:solidFill>
              <a:round/>
            </a:ln>
            <a:effectLst/>
          </c:spPr>
          <c:marker>
            <c:symbol val="none"/>
          </c:marker>
          <c:cat>
            <c:numRef>
              <c:f>Sheet2!$A$3:$A$34</c:f>
              <c:numCache>
                <c:formatCode>yyyy</c:formatCode>
                <c:ptCount val="32"/>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pt idx="28">
                  <c:v>44196</c:v>
                </c:pt>
                <c:pt idx="29">
                  <c:v>44561</c:v>
                </c:pt>
                <c:pt idx="30">
                  <c:v>44926</c:v>
                </c:pt>
                <c:pt idx="31">
                  <c:v>45291</c:v>
                </c:pt>
              </c:numCache>
            </c:numRef>
          </c:cat>
          <c:val>
            <c:numRef>
              <c:f>Sheet2!$G$3:$G$34</c:f>
              <c:numCache>
                <c:formatCode>General</c:formatCode>
                <c:ptCount val="32"/>
                <c:pt idx="0">
                  <c:v>37.215613451249332</c:v>
                </c:pt>
                <c:pt idx="1">
                  <c:v>39.189363443705638</c:v>
                </c:pt>
                <c:pt idx="2">
                  <c:v>40.20765869956309</c:v>
                </c:pt>
                <c:pt idx="3">
                  <c:v>39.694228389677846</c:v>
                </c:pt>
                <c:pt idx="4">
                  <c:v>37.301569619125068</c:v>
                </c:pt>
                <c:pt idx="5">
                  <c:v>37.051495954337327</c:v>
                </c:pt>
                <c:pt idx="6">
                  <c:v>36.455094459214394</c:v>
                </c:pt>
                <c:pt idx="7">
                  <c:v>34.930502493253421</c:v>
                </c:pt>
                <c:pt idx="8">
                  <c:v>36.075452657107441</c:v>
                </c:pt>
                <c:pt idx="9">
                  <c:v>36.438544475122917</c:v>
                </c:pt>
                <c:pt idx="10">
                  <c:v>34.826162898648839</c:v>
                </c:pt>
                <c:pt idx="11">
                  <c:v>34.991049468061881</c:v>
                </c:pt>
                <c:pt idx="12">
                  <c:v>36.895097756923192</c:v>
                </c:pt>
                <c:pt idx="13">
                  <c:v>37.454202432322631</c:v>
                </c:pt>
                <c:pt idx="14">
                  <c:v>38.155200659865976</c:v>
                </c:pt>
                <c:pt idx="15">
                  <c:v>38.01463425651157</c:v>
                </c:pt>
                <c:pt idx="16">
                  <c:v>38.070996345748682</c:v>
                </c:pt>
                <c:pt idx="17">
                  <c:v>38.213611532498923</c:v>
                </c:pt>
                <c:pt idx="18">
                  <c:v>38.383739853969466</c:v>
                </c:pt>
                <c:pt idx="19">
                  <c:v>38.141333712614781</c:v>
                </c:pt>
                <c:pt idx="20">
                  <c:v>37.390972557465929</c:v>
                </c:pt>
                <c:pt idx="21">
                  <c:v>36.779702349150838</c:v>
                </c:pt>
                <c:pt idx="22">
                  <c:v>36.636749372361464</c:v>
                </c:pt>
                <c:pt idx="23">
                  <c:v>36.904329512227626</c:v>
                </c:pt>
                <c:pt idx="24">
                  <c:v>37.092981987689896</c:v>
                </c:pt>
                <c:pt idx="25">
                  <c:v>37.371836960400387</c:v>
                </c:pt>
                <c:pt idx="26">
                  <c:v>37.802060762480593</c:v>
                </c:pt>
                <c:pt idx="27">
                  <c:v>37.94585222812583</c:v>
                </c:pt>
                <c:pt idx="28">
                  <c:v>38.916095334595539</c:v>
                </c:pt>
                <c:pt idx="29">
                  <c:v>39.992925741165656</c:v>
                </c:pt>
                <c:pt idx="30">
                  <c:v>38.657526537198564</c:v>
                </c:pt>
                <c:pt idx="31">
                  <c:v>38.746145805397738</c:v>
                </c:pt>
              </c:numCache>
            </c:numRef>
          </c:val>
          <c:smooth val="0"/>
          <c:extLst>
            <c:ext xmlns:c16="http://schemas.microsoft.com/office/drawing/2014/chart" uri="{C3380CC4-5D6E-409C-BE32-E72D297353CC}">
              <c16:uniqueId val="{00000000-E209-4F70-B2E7-AF2EED2B9467}"/>
            </c:ext>
          </c:extLst>
        </c:ser>
        <c:dLbls>
          <c:showLegendKey val="0"/>
          <c:showVal val="0"/>
          <c:showCatName val="0"/>
          <c:showSerName val="0"/>
          <c:showPercent val="0"/>
          <c:showBubbleSize val="0"/>
        </c:dLbls>
        <c:smooth val="0"/>
        <c:axId val="1979763744"/>
        <c:axId val="1698966912"/>
      </c:lineChart>
      <c:dateAx>
        <c:axId val="197976374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698966912"/>
        <c:crosses val="autoZero"/>
        <c:auto val="1"/>
        <c:lblOffset val="100"/>
        <c:baseTimeUnit val="years"/>
      </c:dateAx>
      <c:valAx>
        <c:axId val="169896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7976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中国_GDP_现价_当季值!$E$1</c:f>
              <c:strCache>
                <c:ptCount val="1"/>
                <c:pt idx="0">
                  <c:v>Inflation in GDP Deflator</c:v>
                </c:pt>
              </c:strCache>
            </c:strRef>
          </c:tx>
          <c:spPr>
            <a:ln w="28575" cap="rnd">
              <a:solidFill>
                <a:schemeClr val="accent1"/>
              </a:solidFill>
              <a:round/>
            </a:ln>
            <a:effectLst/>
          </c:spPr>
          <c:marker>
            <c:symbol val="none"/>
          </c:marker>
          <c:cat>
            <c:numRef>
              <c:f>中国_GDP_现价_当季值!$A$89:$A$131</c:f>
              <c:numCache>
                <c:formatCode>yyyy\-mm</c:formatCode>
                <c:ptCount val="43"/>
                <c:pt idx="0">
                  <c:v>41639</c:v>
                </c:pt>
                <c:pt idx="1">
                  <c:v>41729</c:v>
                </c:pt>
                <c:pt idx="2">
                  <c:v>41820</c:v>
                </c:pt>
                <c:pt idx="3">
                  <c:v>41912</c:v>
                </c:pt>
                <c:pt idx="4">
                  <c:v>42004</c:v>
                </c:pt>
                <c:pt idx="5">
                  <c:v>42094</c:v>
                </c:pt>
                <c:pt idx="6">
                  <c:v>42185</c:v>
                </c:pt>
                <c:pt idx="7">
                  <c:v>42277</c:v>
                </c:pt>
                <c:pt idx="8">
                  <c:v>42369</c:v>
                </c:pt>
                <c:pt idx="9">
                  <c:v>42460</c:v>
                </c:pt>
                <c:pt idx="10">
                  <c:v>42551</c:v>
                </c:pt>
                <c:pt idx="11">
                  <c:v>42643</c:v>
                </c:pt>
                <c:pt idx="12">
                  <c:v>42735</c:v>
                </c:pt>
                <c:pt idx="13">
                  <c:v>42825</c:v>
                </c:pt>
                <c:pt idx="14">
                  <c:v>42916</c:v>
                </c:pt>
                <c:pt idx="15">
                  <c:v>43008</c:v>
                </c:pt>
                <c:pt idx="16">
                  <c:v>43100</c:v>
                </c:pt>
                <c:pt idx="17">
                  <c:v>43190</c:v>
                </c:pt>
                <c:pt idx="18">
                  <c:v>43281</c:v>
                </c:pt>
                <c:pt idx="19">
                  <c:v>43373</c:v>
                </c:pt>
                <c:pt idx="20">
                  <c:v>43465</c:v>
                </c:pt>
                <c:pt idx="21">
                  <c:v>43555</c:v>
                </c:pt>
                <c:pt idx="22">
                  <c:v>43646</c:v>
                </c:pt>
                <c:pt idx="23">
                  <c:v>43738</c:v>
                </c:pt>
                <c:pt idx="24">
                  <c:v>43830</c:v>
                </c:pt>
                <c:pt idx="25">
                  <c:v>43921</c:v>
                </c:pt>
                <c:pt idx="26">
                  <c:v>44012</c:v>
                </c:pt>
                <c:pt idx="27">
                  <c:v>44104</c:v>
                </c:pt>
                <c:pt idx="28">
                  <c:v>44196</c:v>
                </c:pt>
                <c:pt idx="29">
                  <c:v>44286</c:v>
                </c:pt>
                <c:pt idx="30">
                  <c:v>44377</c:v>
                </c:pt>
                <c:pt idx="31">
                  <c:v>44469</c:v>
                </c:pt>
                <c:pt idx="32">
                  <c:v>44561</c:v>
                </c:pt>
                <c:pt idx="33">
                  <c:v>44651</c:v>
                </c:pt>
                <c:pt idx="34">
                  <c:v>44742</c:v>
                </c:pt>
                <c:pt idx="35">
                  <c:v>44834</c:v>
                </c:pt>
                <c:pt idx="36">
                  <c:v>44926</c:v>
                </c:pt>
                <c:pt idx="37">
                  <c:v>45016</c:v>
                </c:pt>
                <c:pt idx="38">
                  <c:v>45107</c:v>
                </c:pt>
                <c:pt idx="39">
                  <c:v>45199</c:v>
                </c:pt>
                <c:pt idx="40">
                  <c:v>45291</c:v>
                </c:pt>
                <c:pt idx="41">
                  <c:v>45382</c:v>
                </c:pt>
                <c:pt idx="42">
                  <c:v>45473</c:v>
                </c:pt>
              </c:numCache>
            </c:numRef>
          </c:cat>
          <c:val>
            <c:numRef>
              <c:f>中国_GDP_现价_当季值!$E$89:$E$131</c:f>
              <c:numCache>
                <c:formatCode>#,##0.00_ </c:formatCode>
                <c:ptCount val="43"/>
                <c:pt idx="0">
                  <c:v>2.2964789712604796</c:v>
                </c:pt>
                <c:pt idx="1">
                  <c:v>0.8763275397541328</c:v>
                </c:pt>
                <c:pt idx="2">
                  <c:v>1.0524213799495481</c:v>
                </c:pt>
                <c:pt idx="3">
                  <c:v>1.153416324655189</c:v>
                </c:pt>
                <c:pt idx="4">
                  <c:v>0.19435773838097603</c:v>
                </c:pt>
                <c:pt idx="5">
                  <c:v>1.3777349932844629E-2</c:v>
                </c:pt>
                <c:pt idx="6">
                  <c:v>0.32411076932686722</c:v>
                </c:pt>
                <c:pt idx="7">
                  <c:v>-0.50044791112189646</c:v>
                </c:pt>
                <c:pt idx="8">
                  <c:v>-0.60764969796454071</c:v>
                </c:pt>
                <c:pt idx="9">
                  <c:v>0.29313370930064142</c:v>
                </c:pt>
                <c:pt idx="10">
                  <c:v>0.55190788372846455</c:v>
                </c:pt>
                <c:pt idx="11">
                  <c:v>1.0454659586416133</c:v>
                </c:pt>
                <c:pt idx="12">
                  <c:v>2.5063168538076166</c:v>
                </c:pt>
                <c:pt idx="13">
                  <c:v>4.315549747667152</c:v>
                </c:pt>
                <c:pt idx="14">
                  <c:v>3.7271886896038602</c:v>
                </c:pt>
                <c:pt idx="15">
                  <c:v>3.8973550359516018</c:v>
                </c:pt>
                <c:pt idx="16">
                  <c:v>3.8870155655081193</c:v>
                </c:pt>
                <c:pt idx="17">
                  <c:v>3.6164914795909961</c:v>
                </c:pt>
                <c:pt idx="18">
                  <c:v>3.4455660090621407</c:v>
                </c:pt>
                <c:pt idx="19">
                  <c:v>3.004351274922457</c:v>
                </c:pt>
                <c:pt idx="20">
                  <c:v>2.9681843994934631</c:v>
                </c:pt>
                <c:pt idx="21">
                  <c:v>0.92282145145556527</c:v>
                </c:pt>
                <c:pt idx="22">
                  <c:v>1.5402951465066019</c:v>
                </c:pt>
                <c:pt idx="23">
                  <c:v>0.92913972744806461</c:v>
                </c:pt>
                <c:pt idx="24">
                  <c:v>0.91980467584908521</c:v>
                </c:pt>
                <c:pt idx="25">
                  <c:v>1.2530784080584407</c:v>
                </c:pt>
                <c:pt idx="26">
                  <c:v>-0.30504586931621303</c:v>
                </c:pt>
                <c:pt idx="27">
                  <c:v>0.36581604995464723</c:v>
                </c:pt>
                <c:pt idx="28">
                  <c:v>0.17827882265299344</c:v>
                </c:pt>
                <c:pt idx="29">
                  <c:v>0.70531764269613362</c:v>
                </c:pt>
                <c:pt idx="30">
                  <c:v>4.7084113043853062</c:v>
                </c:pt>
                <c:pt idx="31">
                  <c:v>4.5017267003285033</c:v>
                </c:pt>
                <c:pt idx="32">
                  <c:v>5.4517958275867828</c:v>
                </c:pt>
                <c:pt idx="33">
                  <c:v>3.3440482141357206</c:v>
                </c:pt>
                <c:pt idx="34">
                  <c:v>2.9368534414289109</c:v>
                </c:pt>
                <c:pt idx="35">
                  <c:v>1.6598966513854942</c:v>
                </c:pt>
                <c:pt idx="36">
                  <c:v>-0.44755965086196037</c:v>
                </c:pt>
                <c:pt idx="37">
                  <c:v>0.57654950478213784</c:v>
                </c:pt>
                <c:pt idx="38">
                  <c:v>-1.023309583604016</c:v>
                </c:pt>
                <c:pt idx="39">
                  <c:v>-1.0664847737804219</c:v>
                </c:pt>
                <c:pt idx="40">
                  <c:v>-1.1226522977663258</c:v>
                </c:pt>
                <c:pt idx="41">
                  <c:v>-1.2093487054361391</c:v>
                </c:pt>
                <c:pt idx="42">
                  <c:v>-0.80531775774092829</c:v>
                </c:pt>
              </c:numCache>
            </c:numRef>
          </c:val>
          <c:smooth val="0"/>
          <c:extLst>
            <c:ext xmlns:c16="http://schemas.microsoft.com/office/drawing/2014/chart" uri="{C3380CC4-5D6E-409C-BE32-E72D297353CC}">
              <c16:uniqueId val="{00000000-48B8-4D0B-8EE3-2A021A035FEB}"/>
            </c:ext>
          </c:extLst>
        </c:ser>
        <c:ser>
          <c:idx val="1"/>
          <c:order val="1"/>
          <c:tx>
            <c:strRef>
              <c:f>中国_GDP_现价_当季值!$F$1</c:f>
              <c:strCache>
                <c:ptCount val="1"/>
                <c:pt idx="0">
                  <c:v>LPR (1年)</c:v>
                </c:pt>
              </c:strCache>
            </c:strRef>
          </c:tx>
          <c:spPr>
            <a:ln w="28575" cap="rnd">
              <a:solidFill>
                <a:schemeClr val="accent2"/>
              </a:solidFill>
              <a:round/>
            </a:ln>
            <a:effectLst/>
          </c:spPr>
          <c:marker>
            <c:symbol val="none"/>
          </c:marker>
          <c:cat>
            <c:numRef>
              <c:f>中国_GDP_现价_当季值!$A$89:$A$131</c:f>
              <c:numCache>
                <c:formatCode>yyyy\-mm</c:formatCode>
                <c:ptCount val="43"/>
                <c:pt idx="0">
                  <c:v>41639</c:v>
                </c:pt>
                <c:pt idx="1">
                  <c:v>41729</c:v>
                </c:pt>
                <c:pt idx="2">
                  <c:v>41820</c:v>
                </c:pt>
                <c:pt idx="3">
                  <c:v>41912</c:v>
                </c:pt>
                <c:pt idx="4">
                  <c:v>42004</c:v>
                </c:pt>
                <c:pt idx="5">
                  <c:v>42094</c:v>
                </c:pt>
                <c:pt idx="6">
                  <c:v>42185</c:v>
                </c:pt>
                <c:pt idx="7">
                  <c:v>42277</c:v>
                </c:pt>
                <c:pt idx="8">
                  <c:v>42369</c:v>
                </c:pt>
                <c:pt idx="9">
                  <c:v>42460</c:v>
                </c:pt>
                <c:pt idx="10">
                  <c:v>42551</c:v>
                </c:pt>
                <c:pt idx="11">
                  <c:v>42643</c:v>
                </c:pt>
                <c:pt idx="12">
                  <c:v>42735</c:v>
                </c:pt>
                <c:pt idx="13">
                  <c:v>42825</c:v>
                </c:pt>
                <c:pt idx="14">
                  <c:v>42916</c:v>
                </c:pt>
                <c:pt idx="15">
                  <c:v>43008</c:v>
                </c:pt>
                <c:pt idx="16">
                  <c:v>43100</c:v>
                </c:pt>
                <c:pt idx="17">
                  <c:v>43190</c:v>
                </c:pt>
                <c:pt idx="18">
                  <c:v>43281</c:v>
                </c:pt>
                <c:pt idx="19">
                  <c:v>43373</c:v>
                </c:pt>
                <c:pt idx="20">
                  <c:v>43465</c:v>
                </c:pt>
                <c:pt idx="21">
                  <c:v>43555</c:v>
                </c:pt>
                <c:pt idx="22">
                  <c:v>43646</c:v>
                </c:pt>
                <c:pt idx="23">
                  <c:v>43738</c:v>
                </c:pt>
                <c:pt idx="24">
                  <c:v>43830</c:v>
                </c:pt>
                <c:pt idx="25">
                  <c:v>43921</c:v>
                </c:pt>
                <c:pt idx="26">
                  <c:v>44012</c:v>
                </c:pt>
                <c:pt idx="27">
                  <c:v>44104</c:v>
                </c:pt>
                <c:pt idx="28">
                  <c:v>44196</c:v>
                </c:pt>
                <c:pt idx="29">
                  <c:v>44286</c:v>
                </c:pt>
                <c:pt idx="30">
                  <c:v>44377</c:v>
                </c:pt>
                <c:pt idx="31">
                  <c:v>44469</c:v>
                </c:pt>
                <c:pt idx="32">
                  <c:v>44561</c:v>
                </c:pt>
                <c:pt idx="33">
                  <c:v>44651</c:v>
                </c:pt>
                <c:pt idx="34">
                  <c:v>44742</c:v>
                </c:pt>
                <c:pt idx="35">
                  <c:v>44834</c:v>
                </c:pt>
                <c:pt idx="36">
                  <c:v>44926</c:v>
                </c:pt>
                <c:pt idx="37">
                  <c:v>45016</c:v>
                </c:pt>
                <c:pt idx="38">
                  <c:v>45107</c:v>
                </c:pt>
                <c:pt idx="39">
                  <c:v>45199</c:v>
                </c:pt>
                <c:pt idx="40">
                  <c:v>45291</c:v>
                </c:pt>
                <c:pt idx="41">
                  <c:v>45382</c:v>
                </c:pt>
                <c:pt idx="42">
                  <c:v>45473</c:v>
                </c:pt>
              </c:numCache>
            </c:numRef>
          </c:cat>
          <c:val>
            <c:numRef>
              <c:f>中国_GDP_现价_当季值!$F$89:$F$131</c:f>
              <c:numCache>
                <c:formatCode>#,##0.00_ </c:formatCode>
                <c:ptCount val="43"/>
                <c:pt idx="0">
                  <c:v>5.73</c:v>
                </c:pt>
                <c:pt idx="1">
                  <c:v>5.76</c:v>
                </c:pt>
                <c:pt idx="2">
                  <c:v>5.76</c:v>
                </c:pt>
                <c:pt idx="3">
                  <c:v>5.76</c:v>
                </c:pt>
                <c:pt idx="4">
                  <c:v>5.51</c:v>
                </c:pt>
                <c:pt idx="5">
                  <c:v>5.3</c:v>
                </c:pt>
                <c:pt idx="6">
                  <c:v>4.8</c:v>
                </c:pt>
                <c:pt idx="7">
                  <c:v>4.55</c:v>
                </c:pt>
                <c:pt idx="8">
                  <c:v>4.3</c:v>
                </c:pt>
                <c:pt idx="9">
                  <c:v>4.3</c:v>
                </c:pt>
                <c:pt idx="10">
                  <c:v>4.3</c:v>
                </c:pt>
                <c:pt idx="11">
                  <c:v>4.3</c:v>
                </c:pt>
                <c:pt idx="12">
                  <c:v>4.3</c:v>
                </c:pt>
                <c:pt idx="13">
                  <c:v>4.3</c:v>
                </c:pt>
                <c:pt idx="14">
                  <c:v>4.3</c:v>
                </c:pt>
                <c:pt idx="15">
                  <c:v>4.3</c:v>
                </c:pt>
                <c:pt idx="16">
                  <c:v>4.3</c:v>
                </c:pt>
                <c:pt idx="17">
                  <c:v>4.3</c:v>
                </c:pt>
                <c:pt idx="18">
                  <c:v>4.3099999999999996</c:v>
                </c:pt>
                <c:pt idx="19">
                  <c:v>4.3099999999999996</c:v>
                </c:pt>
                <c:pt idx="20">
                  <c:v>4.3099999999999996</c:v>
                </c:pt>
                <c:pt idx="21">
                  <c:v>4.3099999999999996</c:v>
                </c:pt>
                <c:pt idx="22">
                  <c:v>4.3099999999999996</c:v>
                </c:pt>
                <c:pt idx="23">
                  <c:v>4.2</c:v>
                </c:pt>
                <c:pt idx="24">
                  <c:v>4.1500000000000004</c:v>
                </c:pt>
                <c:pt idx="25">
                  <c:v>4.05</c:v>
                </c:pt>
                <c:pt idx="26">
                  <c:v>3.85</c:v>
                </c:pt>
                <c:pt idx="27">
                  <c:v>3.85</c:v>
                </c:pt>
                <c:pt idx="28">
                  <c:v>3.85</c:v>
                </c:pt>
                <c:pt idx="29">
                  <c:v>3.85</c:v>
                </c:pt>
                <c:pt idx="30">
                  <c:v>3.85</c:v>
                </c:pt>
                <c:pt idx="31">
                  <c:v>3.85</c:v>
                </c:pt>
                <c:pt idx="32">
                  <c:v>3.8</c:v>
                </c:pt>
                <c:pt idx="33">
                  <c:v>3.7</c:v>
                </c:pt>
                <c:pt idx="34">
                  <c:v>3.7</c:v>
                </c:pt>
                <c:pt idx="35">
                  <c:v>3.65</c:v>
                </c:pt>
                <c:pt idx="36">
                  <c:v>3.65</c:v>
                </c:pt>
                <c:pt idx="37">
                  <c:v>3.65</c:v>
                </c:pt>
                <c:pt idx="38">
                  <c:v>3.55</c:v>
                </c:pt>
                <c:pt idx="39">
                  <c:v>3.45</c:v>
                </c:pt>
                <c:pt idx="40">
                  <c:v>3.45</c:v>
                </c:pt>
                <c:pt idx="41">
                  <c:v>3.45</c:v>
                </c:pt>
                <c:pt idx="42">
                  <c:v>3.45</c:v>
                </c:pt>
              </c:numCache>
            </c:numRef>
          </c:val>
          <c:smooth val="0"/>
          <c:extLst>
            <c:ext xmlns:c16="http://schemas.microsoft.com/office/drawing/2014/chart" uri="{C3380CC4-5D6E-409C-BE32-E72D297353CC}">
              <c16:uniqueId val="{00000001-48B8-4D0B-8EE3-2A021A035FEB}"/>
            </c:ext>
          </c:extLst>
        </c:ser>
        <c:ser>
          <c:idx val="2"/>
          <c:order val="2"/>
          <c:tx>
            <c:strRef>
              <c:f>中国_GDP_现价_当季值!$G$1</c:f>
              <c:strCache>
                <c:ptCount val="1"/>
                <c:pt idx="0">
                  <c:v>实际利率(%)</c:v>
                </c:pt>
              </c:strCache>
            </c:strRef>
          </c:tx>
          <c:spPr>
            <a:ln w="28575" cap="rnd">
              <a:solidFill>
                <a:schemeClr val="accent3"/>
              </a:solidFill>
              <a:round/>
            </a:ln>
            <a:effectLst/>
          </c:spPr>
          <c:marker>
            <c:symbol val="none"/>
          </c:marker>
          <c:cat>
            <c:numRef>
              <c:f>中国_GDP_现价_当季值!$A$89:$A$131</c:f>
              <c:numCache>
                <c:formatCode>yyyy\-mm</c:formatCode>
                <c:ptCount val="43"/>
                <c:pt idx="0">
                  <c:v>41639</c:v>
                </c:pt>
                <c:pt idx="1">
                  <c:v>41729</c:v>
                </c:pt>
                <c:pt idx="2">
                  <c:v>41820</c:v>
                </c:pt>
                <c:pt idx="3">
                  <c:v>41912</c:v>
                </c:pt>
                <c:pt idx="4">
                  <c:v>42004</c:v>
                </c:pt>
                <c:pt idx="5">
                  <c:v>42094</c:v>
                </c:pt>
                <c:pt idx="6">
                  <c:v>42185</c:v>
                </c:pt>
                <c:pt idx="7">
                  <c:v>42277</c:v>
                </c:pt>
                <c:pt idx="8">
                  <c:v>42369</c:v>
                </c:pt>
                <c:pt idx="9">
                  <c:v>42460</c:v>
                </c:pt>
                <c:pt idx="10">
                  <c:v>42551</c:v>
                </c:pt>
                <c:pt idx="11">
                  <c:v>42643</c:v>
                </c:pt>
                <c:pt idx="12">
                  <c:v>42735</c:v>
                </c:pt>
                <c:pt idx="13">
                  <c:v>42825</c:v>
                </c:pt>
                <c:pt idx="14">
                  <c:v>42916</c:v>
                </c:pt>
                <c:pt idx="15">
                  <c:v>43008</c:v>
                </c:pt>
                <c:pt idx="16">
                  <c:v>43100</c:v>
                </c:pt>
                <c:pt idx="17">
                  <c:v>43190</c:v>
                </c:pt>
                <c:pt idx="18">
                  <c:v>43281</c:v>
                </c:pt>
                <c:pt idx="19">
                  <c:v>43373</c:v>
                </c:pt>
                <c:pt idx="20">
                  <c:v>43465</c:v>
                </c:pt>
                <c:pt idx="21">
                  <c:v>43555</c:v>
                </c:pt>
                <c:pt idx="22">
                  <c:v>43646</c:v>
                </c:pt>
                <c:pt idx="23">
                  <c:v>43738</c:v>
                </c:pt>
                <c:pt idx="24">
                  <c:v>43830</c:v>
                </c:pt>
                <c:pt idx="25">
                  <c:v>43921</c:v>
                </c:pt>
                <c:pt idx="26">
                  <c:v>44012</c:v>
                </c:pt>
                <c:pt idx="27">
                  <c:v>44104</c:v>
                </c:pt>
                <c:pt idx="28">
                  <c:v>44196</c:v>
                </c:pt>
                <c:pt idx="29">
                  <c:v>44286</c:v>
                </c:pt>
                <c:pt idx="30">
                  <c:v>44377</c:v>
                </c:pt>
                <c:pt idx="31">
                  <c:v>44469</c:v>
                </c:pt>
                <c:pt idx="32">
                  <c:v>44561</c:v>
                </c:pt>
                <c:pt idx="33">
                  <c:v>44651</c:v>
                </c:pt>
                <c:pt idx="34">
                  <c:v>44742</c:v>
                </c:pt>
                <c:pt idx="35">
                  <c:v>44834</c:v>
                </c:pt>
                <c:pt idx="36">
                  <c:v>44926</c:v>
                </c:pt>
                <c:pt idx="37">
                  <c:v>45016</c:v>
                </c:pt>
                <c:pt idx="38">
                  <c:v>45107</c:v>
                </c:pt>
                <c:pt idx="39">
                  <c:v>45199</c:v>
                </c:pt>
                <c:pt idx="40">
                  <c:v>45291</c:v>
                </c:pt>
                <c:pt idx="41">
                  <c:v>45382</c:v>
                </c:pt>
                <c:pt idx="42">
                  <c:v>45473</c:v>
                </c:pt>
              </c:numCache>
            </c:numRef>
          </c:cat>
          <c:val>
            <c:numRef>
              <c:f>中国_GDP_现价_当季值!$G$89:$G$131</c:f>
              <c:numCache>
                <c:formatCode>#,##0.00_ </c:formatCode>
                <c:ptCount val="43"/>
                <c:pt idx="0">
                  <c:v>3.4335210287395208</c:v>
                </c:pt>
                <c:pt idx="1">
                  <c:v>4.883672460245867</c:v>
                </c:pt>
                <c:pt idx="2">
                  <c:v>4.7075786200504517</c:v>
                </c:pt>
                <c:pt idx="3">
                  <c:v>4.6065836753448108</c:v>
                </c:pt>
                <c:pt idx="4">
                  <c:v>5.3156422616190238</c:v>
                </c:pt>
                <c:pt idx="5">
                  <c:v>5.2862226500671552</c:v>
                </c:pt>
                <c:pt idx="6">
                  <c:v>4.4758892306731326</c:v>
                </c:pt>
                <c:pt idx="7">
                  <c:v>5.0504479111218963</c:v>
                </c:pt>
                <c:pt idx="8">
                  <c:v>4.9076496979645405</c:v>
                </c:pt>
                <c:pt idx="9">
                  <c:v>4.0068662906993584</c:v>
                </c:pt>
                <c:pt idx="10">
                  <c:v>3.7480921162715353</c:v>
                </c:pt>
                <c:pt idx="11">
                  <c:v>3.2545340413583865</c:v>
                </c:pt>
                <c:pt idx="12">
                  <c:v>1.7936831461923832</c:v>
                </c:pt>
                <c:pt idx="13">
                  <c:v>-1.5549747667152225E-2</c:v>
                </c:pt>
                <c:pt idx="14">
                  <c:v>0.57281131039613964</c:v>
                </c:pt>
                <c:pt idx="15">
                  <c:v>0.402644964048398</c:v>
                </c:pt>
                <c:pt idx="16">
                  <c:v>0.41298443449188049</c:v>
                </c:pt>
                <c:pt idx="17">
                  <c:v>0.68350852040900367</c:v>
                </c:pt>
                <c:pt idx="18">
                  <c:v>0.86443399093785889</c:v>
                </c:pt>
                <c:pt idx="19">
                  <c:v>1.3056487250775426</c:v>
                </c:pt>
                <c:pt idx="20">
                  <c:v>1.3418156005065365</c:v>
                </c:pt>
                <c:pt idx="21">
                  <c:v>3.3871785485444343</c:v>
                </c:pt>
                <c:pt idx="22">
                  <c:v>2.7697048534933977</c:v>
                </c:pt>
                <c:pt idx="23">
                  <c:v>3.2708602725519356</c:v>
                </c:pt>
                <c:pt idx="24">
                  <c:v>3.2301953241509151</c:v>
                </c:pt>
                <c:pt idx="25">
                  <c:v>2.7969215919415591</c:v>
                </c:pt>
                <c:pt idx="26">
                  <c:v>4.1550458693162131</c:v>
                </c:pt>
                <c:pt idx="27">
                  <c:v>3.4841839500453529</c:v>
                </c:pt>
                <c:pt idx="28">
                  <c:v>3.6717211773470066</c:v>
                </c:pt>
                <c:pt idx="29">
                  <c:v>3.1446823573038665</c:v>
                </c:pt>
                <c:pt idx="30">
                  <c:v>-0.85841130438530611</c:v>
                </c:pt>
                <c:pt idx="31">
                  <c:v>-0.65172670032850322</c:v>
                </c:pt>
                <c:pt idx="32">
                  <c:v>-1.651795827586783</c:v>
                </c:pt>
                <c:pt idx="33">
                  <c:v>0.35595178586427956</c:v>
                </c:pt>
                <c:pt idx="34">
                  <c:v>0.76314655857108926</c:v>
                </c:pt>
                <c:pt idx="35">
                  <c:v>1.9901033486145057</c:v>
                </c:pt>
                <c:pt idx="36">
                  <c:v>4.0975596508619603</c:v>
                </c:pt>
                <c:pt idx="37">
                  <c:v>3.0734504952178621</c:v>
                </c:pt>
                <c:pt idx="38">
                  <c:v>4.5733095836040158</c:v>
                </c:pt>
                <c:pt idx="39">
                  <c:v>4.5164847737804221</c:v>
                </c:pt>
                <c:pt idx="40">
                  <c:v>4.572652297766326</c:v>
                </c:pt>
                <c:pt idx="41">
                  <c:v>4.6593487054361393</c:v>
                </c:pt>
                <c:pt idx="42">
                  <c:v>4.2553177577409285</c:v>
                </c:pt>
              </c:numCache>
            </c:numRef>
          </c:val>
          <c:smooth val="0"/>
          <c:extLst>
            <c:ext xmlns:c16="http://schemas.microsoft.com/office/drawing/2014/chart" uri="{C3380CC4-5D6E-409C-BE32-E72D297353CC}">
              <c16:uniqueId val="{00000002-48B8-4D0B-8EE3-2A021A035FEB}"/>
            </c:ext>
          </c:extLst>
        </c:ser>
        <c:dLbls>
          <c:showLegendKey val="0"/>
          <c:showVal val="0"/>
          <c:showCatName val="0"/>
          <c:showSerName val="0"/>
          <c:showPercent val="0"/>
          <c:showBubbleSize val="0"/>
        </c:dLbls>
        <c:smooth val="0"/>
        <c:axId val="265403423"/>
        <c:axId val="1817480895"/>
      </c:lineChart>
      <c:dateAx>
        <c:axId val="265403423"/>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17480895"/>
        <c:crossesAt val="-3"/>
        <c:auto val="1"/>
        <c:lblOffset val="100"/>
        <c:baseTimeUnit val="months"/>
      </c:dateAx>
      <c:valAx>
        <c:axId val="1817480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540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Real Interest Rate</c:v>
                </c:pt>
              </c:strCache>
            </c:strRef>
          </c:tx>
          <c:spPr>
            <a:ln w="28575" cap="rnd">
              <a:solidFill>
                <a:schemeClr val="accent1"/>
              </a:solidFill>
              <a:round/>
            </a:ln>
            <a:effectLst/>
          </c:spPr>
          <c:marker>
            <c:symbol val="none"/>
          </c:marker>
          <c:cat>
            <c:numRef>
              <c:f>Sheet1!$A$2:$A$526</c:f>
              <c:numCache>
                <c:formatCode>yyyy\-mm</c:formatCode>
                <c:ptCount val="525"/>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pt idx="443">
                  <c:v>43070</c:v>
                </c:pt>
                <c:pt idx="444">
                  <c:v>43101</c:v>
                </c:pt>
                <c:pt idx="445">
                  <c:v>43132</c:v>
                </c:pt>
                <c:pt idx="446">
                  <c:v>43160</c:v>
                </c:pt>
                <c:pt idx="447">
                  <c:v>43191</c:v>
                </c:pt>
                <c:pt idx="448">
                  <c:v>43221</c:v>
                </c:pt>
                <c:pt idx="449">
                  <c:v>43252</c:v>
                </c:pt>
                <c:pt idx="450">
                  <c:v>43282</c:v>
                </c:pt>
                <c:pt idx="451">
                  <c:v>43313</c:v>
                </c:pt>
                <c:pt idx="452">
                  <c:v>43344</c:v>
                </c:pt>
                <c:pt idx="453">
                  <c:v>43374</c:v>
                </c:pt>
                <c:pt idx="454">
                  <c:v>43405</c:v>
                </c:pt>
                <c:pt idx="455">
                  <c:v>43435</c:v>
                </c:pt>
                <c:pt idx="456">
                  <c:v>43466</c:v>
                </c:pt>
                <c:pt idx="457">
                  <c:v>43497</c:v>
                </c:pt>
                <c:pt idx="458">
                  <c:v>43525</c:v>
                </c:pt>
                <c:pt idx="459">
                  <c:v>43556</c:v>
                </c:pt>
                <c:pt idx="460">
                  <c:v>43586</c:v>
                </c:pt>
                <c:pt idx="461">
                  <c:v>43617</c:v>
                </c:pt>
                <c:pt idx="462">
                  <c:v>43647</c:v>
                </c:pt>
                <c:pt idx="463">
                  <c:v>43678</c:v>
                </c:pt>
                <c:pt idx="464">
                  <c:v>43709</c:v>
                </c:pt>
                <c:pt idx="465">
                  <c:v>43739</c:v>
                </c:pt>
                <c:pt idx="466">
                  <c:v>43770</c:v>
                </c:pt>
                <c:pt idx="467">
                  <c:v>43800</c:v>
                </c:pt>
                <c:pt idx="468">
                  <c:v>43831</c:v>
                </c:pt>
                <c:pt idx="469">
                  <c:v>43862</c:v>
                </c:pt>
                <c:pt idx="470">
                  <c:v>43891</c:v>
                </c:pt>
                <c:pt idx="471">
                  <c:v>43922</c:v>
                </c:pt>
                <c:pt idx="472">
                  <c:v>43952</c:v>
                </c:pt>
                <c:pt idx="473">
                  <c:v>43983</c:v>
                </c:pt>
                <c:pt idx="474">
                  <c:v>44013</c:v>
                </c:pt>
                <c:pt idx="475">
                  <c:v>44044</c:v>
                </c:pt>
                <c:pt idx="476">
                  <c:v>44075</c:v>
                </c:pt>
                <c:pt idx="477">
                  <c:v>44105</c:v>
                </c:pt>
                <c:pt idx="478">
                  <c:v>44136</c:v>
                </c:pt>
                <c:pt idx="479">
                  <c:v>44166</c:v>
                </c:pt>
                <c:pt idx="480">
                  <c:v>44197</c:v>
                </c:pt>
                <c:pt idx="481">
                  <c:v>44228</c:v>
                </c:pt>
                <c:pt idx="482">
                  <c:v>44256</c:v>
                </c:pt>
                <c:pt idx="483">
                  <c:v>44287</c:v>
                </c:pt>
                <c:pt idx="484">
                  <c:v>44317</c:v>
                </c:pt>
                <c:pt idx="485">
                  <c:v>44348</c:v>
                </c:pt>
                <c:pt idx="486">
                  <c:v>44378</c:v>
                </c:pt>
                <c:pt idx="487">
                  <c:v>44409</c:v>
                </c:pt>
                <c:pt idx="488">
                  <c:v>44440</c:v>
                </c:pt>
                <c:pt idx="489">
                  <c:v>44470</c:v>
                </c:pt>
                <c:pt idx="490">
                  <c:v>44501</c:v>
                </c:pt>
                <c:pt idx="491">
                  <c:v>44531</c:v>
                </c:pt>
                <c:pt idx="492">
                  <c:v>44562</c:v>
                </c:pt>
                <c:pt idx="493">
                  <c:v>44593</c:v>
                </c:pt>
                <c:pt idx="494">
                  <c:v>44621</c:v>
                </c:pt>
                <c:pt idx="495">
                  <c:v>44652</c:v>
                </c:pt>
                <c:pt idx="496">
                  <c:v>44682</c:v>
                </c:pt>
                <c:pt idx="497">
                  <c:v>44713</c:v>
                </c:pt>
                <c:pt idx="498">
                  <c:v>44743</c:v>
                </c:pt>
                <c:pt idx="499">
                  <c:v>44774</c:v>
                </c:pt>
                <c:pt idx="500">
                  <c:v>44805</c:v>
                </c:pt>
                <c:pt idx="501">
                  <c:v>44835</c:v>
                </c:pt>
                <c:pt idx="502">
                  <c:v>44866</c:v>
                </c:pt>
                <c:pt idx="503">
                  <c:v>44896</c:v>
                </c:pt>
                <c:pt idx="504">
                  <c:v>44927</c:v>
                </c:pt>
                <c:pt idx="505">
                  <c:v>44958</c:v>
                </c:pt>
                <c:pt idx="506">
                  <c:v>44986</c:v>
                </c:pt>
                <c:pt idx="507">
                  <c:v>45017</c:v>
                </c:pt>
                <c:pt idx="508">
                  <c:v>45047</c:v>
                </c:pt>
                <c:pt idx="509">
                  <c:v>45078</c:v>
                </c:pt>
                <c:pt idx="510">
                  <c:v>45108</c:v>
                </c:pt>
                <c:pt idx="511">
                  <c:v>45139</c:v>
                </c:pt>
                <c:pt idx="512">
                  <c:v>45170</c:v>
                </c:pt>
                <c:pt idx="513">
                  <c:v>45200</c:v>
                </c:pt>
                <c:pt idx="514">
                  <c:v>45231</c:v>
                </c:pt>
                <c:pt idx="515">
                  <c:v>45261</c:v>
                </c:pt>
                <c:pt idx="516">
                  <c:v>45292</c:v>
                </c:pt>
                <c:pt idx="517">
                  <c:v>45323</c:v>
                </c:pt>
                <c:pt idx="518">
                  <c:v>45352</c:v>
                </c:pt>
                <c:pt idx="519">
                  <c:v>45383</c:v>
                </c:pt>
                <c:pt idx="520">
                  <c:v>45413</c:v>
                </c:pt>
                <c:pt idx="521">
                  <c:v>45444</c:v>
                </c:pt>
                <c:pt idx="522">
                  <c:v>45474</c:v>
                </c:pt>
                <c:pt idx="523">
                  <c:v>45505</c:v>
                </c:pt>
                <c:pt idx="524">
                  <c:v>45536</c:v>
                </c:pt>
              </c:numCache>
            </c:numRef>
          </c:cat>
          <c:val>
            <c:numRef>
              <c:f>Sheet1!$B$2:$B$526</c:f>
              <c:numCache>
                <c:formatCode>General</c:formatCode>
                <c:ptCount val="525"/>
                <c:pt idx="0">
                  <c:v>0.77370142857142987</c:v>
                </c:pt>
                <c:pt idx="1">
                  <c:v>1.8020344444444447</c:v>
                </c:pt>
                <c:pt idx="2">
                  <c:v>2.504169090909091</c:v>
                </c:pt>
                <c:pt idx="3">
                  <c:v>3.5435538095238091</c:v>
                </c:pt>
                <c:pt idx="4">
                  <c:v>4.3075800000000015</c:v>
                </c:pt>
                <c:pt idx="5">
                  <c:v>3.7753027272727273</c:v>
                </c:pt>
                <c:pt idx="6">
                  <c:v>3.5060890909090912</c:v>
                </c:pt>
                <c:pt idx="7">
                  <c:v>4.1198328571428569</c:v>
                </c:pt>
                <c:pt idx="8">
                  <c:v>4.3583695238095252</c:v>
                </c:pt>
                <c:pt idx="9">
                  <c:v>4.8765452380952379</c:v>
                </c:pt>
                <c:pt idx="10">
                  <c:v>3.813337777777777</c:v>
                </c:pt>
                <c:pt idx="11">
                  <c:v>4.8125054545454553</c:v>
                </c:pt>
                <c:pt idx="12">
                  <c:v>6.3371199999999988</c:v>
                </c:pt>
                <c:pt idx="13">
                  <c:v>6.8119155555555562</c:v>
                </c:pt>
                <c:pt idx="14">
                  <c:v>6.9764243478260868</c:v>
                </c:pt>
                <c:pt idx="15">
                  <c:v>7.2501347619047625</c:v>
                </c:pt>
                <c:pt idx="16">
                  <c:v>6.7105700000000006</c:v>
                </c:pt>
                <c:pt idx="17">
                  <c:v>7.1172254545454541</c:v>
                </c:pt>
                <c:pt idx="18">
                  <c:v>7.3888104761904767</c:v>
                </c:pt>
                <c:pt idx="19">
                  <c:v>7.0897099999999993</c:v>
                </c:pt>
                <c:pt idx="20">
                  <c:v>7.3981276190476191</c:v>
                </c:pt>
                <c:pt idx="21">
                  <c:v>5.8743799999999995</c:v>
                </c:pt>
                <c:pt idx="22">
                  <c:v>6.0729163157894739</c:v>
                </c:pt>
                <c:pt idx="23">
                  <c:v>6.7142799999999987</c:v>
                </c:pt>
                <c:pt idx="24">
                  <c:v>6.7495128571428573</c:v>
                </c:pt>
                <c:pt idx="25">
                  <c:v>7.2400468421052633</c:v>
                </c:pt>
                <c:pt idx="26">
                  <c:v>6.9162317391304349</c:v>
                </c:pt>
                <c:pt idx="27">
                  <c:v>6.4</c:v>
                </c:pt>
                <c:pt idx="28">
                  <c:v>6.9389200000000013</c:v>
                </c:pt>
                <c:pt idx="29">
                  <c:v>8.3744063636363624</c:v>
                </c:pt>
                <c:pt idx="30">
                  <c:v>9.0180300000000013</c:v>
                </c:pt>
                <c:pt idx="31">
                  <c:v>9.3895869565217396</c:v>
                </c:pt>
                <c:pt idx="32">
                  <c:v>8.8902495238095245</c:v>
                </c:pt>
                <c:pt idx="33">
                  <c:v>8.78871</c:v>
                </c:pt>
                <c:pt idx="34">
                  <c:v>8.5267300000000006</c:v>
                </c:pt>
                <c:pt idx="35">
                  <c:v>8.0424238095238092</c:v>
                </c:pt>
                <c:pt idx="36">
                  <c:v>7.3841957142857142</c:v>
                </c:pt>
                <c:pt idx="37">
                  <c:v>7.1482252631578955</c:v>
                </c:pt>
                <c:pt idx="38">
                  <c:v>7.4261209090909084</c:v>
                </c:pt>
                <c:pt idx="39">
                  <c:v>8.0788399999999996</c:v>
                </c:pt>
                <c:pt idx="40">
                  <c:v>9.0739563636363627</c:v>
                </c:pt>
                <c:pt idx="41">
                  <c:v>9.236897142857142</c:v>
                </c:pt>
                <c:pt idx="42">
                  <c:v>9.0537609523809515</c:v>
                </c:pt>
                <c:pt idx="43">
                  <c:v>8.4203869565217389</c:v>
                </c:pt>
                <c:pt idx="44">
                  <c:v>8.2397615789473697</c:v>
                </c:pt>
                <c:pt idx="45">
                  <c:v>7.8945845454545456</c:v>
                </c:pt>
                <c:pt idx="46">
                  <c:v>7.4183315789473676</c:v>
                </c:pt>
                <c:pt idx="47">
                  <c:v>7.4561099999999998</c:v>
                </c:pt>
                <c:pt idx="48">
                  <c:v>7.8583357142857135</c:v>
                </c:pt>
                <c:pt idx="49">
                  <c:v>7.9026488888888888</c:v>
                </c:pt>
                <c:pt idx="50">
                  <c:v>8.0651480952380936</c:v>
                </c:pt>
                <c:pt idx="51">
                  <c:v>7.852961904761905</c:v>
                </c:pt>
                <c:pt idx="52">
                  <c:v>7.2719381818181823</c:v>
                </c:pt>
                <c:pt idx="53">
                  <c:v>6.4915800000000008</c:v>
                </c:pt>
                <c:pt idx="54">
                  <c:v>6.8486081818181823</c:v>
                </c:pt>
                <c:pt idx="55">
                  <c:v>6.9793281818181825</c:v>
                </c:pt>
                <c:pt idx="56">
                  <c:v>7.1257878947368418</c:v>
                </c:pt>
                <c:pt idx="57">
                  <c:v>7.0018081818181814</c:v>
                </c:pt>
                <c:pt idx="58">
                  <c:v>6.2678089473684215</c:v>
                </c:pt>
                <c:pt idx="59">
                  <c:v>5.4675776190476189</c:v>
                </c:pt>
                <c:pt idx="60">
                  <c:v>5.2202995238095236</c:v>
                </c:pt>
                <c:pt idx="61">
                  <c:v>5.5057205263157893</c:v>
                </c:pt>
                <c:pt idx="62">
                  <c:v>5.6249400000000005</c:v>
                </c:pt>
                <c:pt idx="63">
                  <c:v>5.7103009090909094</c:v>
                </c:pt>
                <c:pt idx="64">
                  <c:v>6.0304238095238096</c:v>
                </c:pt>
                <c:pt idx="65">
                  <c:v>6.0320838095238098</c:v>
                </c:pt>
                <c:pt idx="66">
                  <c:v>5.6318718181818177</c:v>
                </c:pt>
                <c:pt idx="67">
                  <c:v>5.5901842857142849</c:v>
                </c:pt>
                <c:pt idx="68">
                  <c:v>5.689989047619048</c:v>
                </c:pt>
                <c:pt idx="69">
                  <c:v>5.8595436363636368</c:v>
                </c:pt>
                <c:pt idx="70">
                  <c:v>5.9661555555555559</c:v>
                </c:pt>
                <c:pt idx="71">
                  <c:v>5.925517272727272</c:v>
                </c:pt>
                <c:pt idx="72">
                  <c:v>5.7196199999999999</c:v>
                </c:pt>
                <c:pt idx="73">
                  <c:v>5.3362163157894731</c:v>
                </c:pt>
                <c:pt idx="74">
                  <c:v>4.4072063636363641</c:v>
                </c:pt>
                <c:pt idx="75">
                  <c:v>4.3430071428571431</c:v>
                </c:pt>
                <c:pt idx="76">
                  <c:v>4.9432799999999997</c:v>
                </c:pt>
                <c:pt idx="77">
                  <c:v>4.6545627272727277</c:v>
                </c:pt>
                <c:pt idx="78">
                  <c:v>4.5198781818181821</c:v>
                </c:pt>
                <c:pt idx="79">
                  <c:v>4.4721561904761904</c:v>
                </c:pt>
                <c:pt idx="80">
                  <c:v>5.149174761904761</c:v>
                </c:pt>
                <c:pt idx="81">
                  <c:v>5.1642799999999998</c:v>
                </c:pt>
                <c:pt idx="82">
                  <c:v>4.3315363157894726</c:v>
                </c:pt>
                <c:pt idx="83">
                  <c:v>4.655597272727273</c:v>
                </c:pt>
                <c:pt idx="84">
                  <c:v>4.5365294736842099</c:v>
                </c:pt>
                <c:pt idx="85">
                  <c:v>4.2763999999999998</c:v>
                </c:pt>
                <c:pt idx="86">
                  <c:v>4.5410382608695645</c:v>
                </c:pt>
                <c:pt idx="87">
                  <c:v>4.7256</c:v>
                </c:pt>
                <c:pt idx="88">
                  <c:v>5.1067476190476189</c:v>
                </c:pt>
                <c:pt idx="89">
                  <c:v>4.9566036363636368</c:v>
                </c:pt>
                <c:pt idx="90">
                  <c:v>4.9259499999999994</c:v>
                </c:pt>
                <c:pt idx="91">
                  <c:v>5.1484447826086965</c:v>
                </c:pt>
                <c:pt idx="92">
                  <c:v>4.792312857142857</c:v>
                </c:pt>
                <c:pt idx="93">
                  <c:v>4.5346300000000008</c:v>
                </c:pt>
                <c:pt idx="94">
                  <c:v>4.7164000000000001</c:v>
                </c:pt>
                <c:pt idx="95">
                  <c:v>4.6939542857142849</c:v>
                </c:pt>
                <c:pt idx="96">
                  <c:v>4.6087400000000001</c:v>
                </c:pt>
                <c:pt idx="97">
                  <c:v>4.5217873684210526</c:v>
                </c:pt>
                <c:pt idx="98">
                  <c:v>4.4650272727272728</c:v>
                </c:pt>
                <c:pt idx="99">
                  <c:v>4.1413699999999993</c:v>
                </c:pt>
                <c:pt idx="100">
                  <c:v>3.5824909090909092</c:v>
                </c:pt>
                <c:pt idx="101">
                  <c:v>3.1077827272727276</c:v>
                </c:pt>
                <c:pt idx="102">
                  <c:v>2.9552099999999992</c:v>
                </c:pt>
                <c:pt idx="103">
                  <c:v>3.4907586956521737</c:v>
                </c:pt>
                <c:pt idx="104">
                  <c:v>3.75535</c:v>
                </c:pt>
                <c:pt idx="105">
                  <c:v>3.4204590476190484</c:v>
                </c:pt>
                <c:pt idx="106">
                  <c:v>3.2192557142857146</c:v>
                </c:pt>
                <c:pt idx="107">
                  <c:v>3.1964000000000006</c:v>
                </c:pt>
                <c:pt idx="108">
                  <c:v>3.0086466666666674</c:v>
                </c:pt>
                <c:pt idx="109">
                  <c:v>3.2099978947368415</c:v>
                </c:pt>
                <c:pt idx="110">
                  <c:v>3.3513163636363625</c:v>
                </c:pt>
                <c:pt idx="111">
                  <c:v>4.0738800000000008</c:v>
                </c:pt>
                <c:pt idx="112">
                  <c:v>4.3927818181818177</c:v>
                </c:pt>
                <c:pt idx="113">
                  <c:v>3.8063500000000001</c:v>
                </c:pt>
                <c:pt idx="114">
                  <c:v>3.6521485714285715</c:v>
                </c:pt>
                <c:pt idx="115">
                  <c:v>3.0497986956521741</c:v>
                </c:pt>
                <c:pt idx="116">
                  <c:v>2.7232878947368411</c:v>
                </c:pt>
                <c:pt idx="117">
                  <c:v>2.3399554545454535</c:v>
                </c:pt>
                <c:pt idx="118">
                  <c:v>2.1966099999999997</c:v>
                </c:pt>
                <c:pt idx="119">
                  <c:v>1.8200499999999993</c:v>
                </c:pt>
                <c:pt idx="120">
                  <c:v>2.4448447619047613</c:v>
                </c:pt>
                <c:pt idx="121">
                  <c:v>2.5422368421052628</c:v>
                </c:pt>
                <c:pt idx="122">
                  <c:v>3.2888499999999992</c:v>
                </c:pt>
                <c:pt idx="123">
                  <c:v>3.2291609090909095</c:v>
                </c:pt>
                <c:pt idx="124">
                  <c:v>3.0328672727272732</c:v>
                </c:pt>
                <c:pt idx="125">
                  <c:v>3.5880800000000006</c:v>
                </c:pt>
                <c:pt idx="126">
                  <c:v>3.9049072727272733</c:v>
                </c:pt>
                <c:pt idx="127">
                  <c:v>4.1006100000000005</c:v>
                </c:pt>
                <c:pt idx="128">
                  <c:v>4.2537700000000003</c:v>
                </c:pt>
                <c:pt idx="129">
                  <c:v>4.6786927272727272</c:v>
                </c:pt>
                <c:pt idx="130">
                  <c:v>4.350798421052632</c:v>
                </c:pt>
                <c:pt idx="131">
                  <c:v>4.1079414285714293</c:v>
                </c:pt>
                <c:pt idx="132">
                  <c:v>4.359770952380952</c:v>
                </c:pt>
                <c:pt idx="133">
                  <c:v>4.5189047368421047</c:v>
                </c:pt>
                <c:pt idx="134">
                  <c:v>4.3523627272727268</c:v>
                </c:pt>
                <c:pt idx="135">
                  <c:v>4.2976461904761907</c:v>
                </c:pt>
                <c:pt idx="136">
                  <c:v>4.3684000000000003</c:v>
                </c:pt>
                <c:pt idx="137">
                  <c:v>4.2471081818181817</c:v>
                </c:pt>
                <c:pt idx="138">
                  <c:v>3.6874254545454548</c:v>
                </c:pt>
                <c:pt idx="139">
                  <c:v>3.5110442857142856</c:v>
                </c:pt>
                <c:pt idx="140">
                  <c:v>3.422538095238095</c:v>
                </c:pt>
                <c:pt idx="141">
                  <c:v>3.3091676190476194</c:v>
                </c:pt>
                <c:pt idx="142">
                  <c:v>3.7526978947368419</c:v>
                </c:pt>
                <c:pt idx="143">
                  <c:v>3.8032899999999996</c:v>
                </c:pt>
                <c:pt idx="144">
                  <c:v>3.3461999999999996</c:v>
                </c:pt>
                <c:pt idx="145">
                  <c:v>3.0121973684210528</c:v>
                </c:pt>
                <c:pt idx="146">
                  <c:v>2.9558073913043477</c:v>
                </c:pt>
                <c:pt idx="147">
                  <c:v>2.8131438095238095</c:v>
                </c:pt>
                <c:pt idx="148">
                  <c:v>2.8143099999999999</c:v>
                </c:pt>
                <c:pt idx="149">
                  <c:v>2.9648672727272727</c:v>
                </c:pt>
                <c:pt idx="150">
                  <c:v>2.958258095238095</c:v>
                </c:pt>
                <c:pt idx="151">
                  <c:v>2.8368172727272727</c:v>
                </c:pt>
                <c:pt idx="152">
                  <c:v>2.5960000000000005</c:v>
                </c:pt>
                <c:pt idx="153">
                  <c:v>2.5817099999999997</c:v>
                </c:pt>
                <c:pt idx="154">
                  <c:v>2.9794500000000004</c:v>
                </c:pt>
                <c:pt idx="155">
                  <c:v>2.9631309090909093</c:v>
                </c:pt>
                <c:pt idx="156">
                  <c:v>3.2995199999999998</c:v>
                </c:pt>
                <c:pt idx="157">
                  <c:v>3.4574378947368425</c:v>
                </c:pt>
                <c:pt idx="158">
                  <c:v>3.830828695652174</c:v>
                </c:pt>
                <c:pt idx="159">
                  <c:v>4.6077152631578944</c:v>
                </c:pt>
                <c:pt idx="160">
                  <c:v>4.8948433333333341</c:v>
                </c:pt>
                <c:pt idx="161">
                  <c:v>4.6065636363636369</c:v>
                </c:pt>
                <c:pt idx="162">
                  <c:v>4.5990400000000005</c:v>
                </c:pt>
                <c:pt idx="163">
                  <c:v>4.3355369565217394</c:v>
                </c:pt>
                <c:pt idx="164">
                  <c:v>4.4916228571428576</c:v>
                </c:pt>
                <c:pt idx="165">
                  <c:v>5.1341099999999997</c:v>
                </c:pt>
                <c:pt idx="166">
                  <c:v>5.3522600000000002</c:v>
                </c:pt>
                <c:pt idx="167">
                  <c:v>5.2164095238095243</c:v>
                </c:pt>
                <c:pt idx="168">
                  <c:v>4.90869</c:v>
                </c:pt>
                <c:pt idx="169">
                  <c:v>4.6064836842105263</c:v>
                </c:pt>
                <c:pt idx="170">
                  <c:v>4.4175626086956523</c:v>
                </c:pt>
                <c:pt idx="171">
                  <c:v>3.9376315789473688</c:v>
                </c:pt>
                <c:pt idx="172">
                  <c:v>3.5140872727272727</c:v>
                </c:pt>
                <c:pt idx="173">
                  <c:v>3.1255818181818178</c:v>
                </c:pt>
                <c:pt idx="174">
                  <c:v>3.4478099999999996</c:v>
                </c:pt>
                <c:pt idx="175">
                  <c:v>3.8708108695652177</c:v>
                </c:pt>
                <c:pt idx="176">
                  <c:v>3.6522899999999998</c:v>
                </c:pt>
                <c:pt idx="177">
                  <c:v>3.3004519047619048</c:v>
                </c:pt>
                <c:pt idx="178">
                  <c:v>3.3270061904761907</c:v>
                </c:pt>
                <c:pt idx="179">
                  <c:v>3.1798500000000001</c:v>
                </c:pt>
                <c:pt idx="180">
                  <c:v>2.8616809523809525</c:v>
                </c:pt>
                <c:pt idx="181">
                  <c:v>3.0884700000000005</c:v>
                </c:pt>
                <c:pt idx="182">
                  <c:v>3.4246514285714289</c:v>
                </c:pt>
                <c:pt idx="183">
                  <c:v>3.6786936363636369</c:v>
                </c:pt>
                <c:pt idx="184">
                  <c:v>3.9097281818181813</c:v>
                </c:pt>
                <c:pt idx="185">
                  <c:v>4.0904799999999994</c:v>
                </c:pt>
                <c:pt idx="186">
                  <c:v>3.9820945454545451</c:v>
                </c:pt>
                <c:pt idx="187">
                  <c:v>3.8231545454545457</c:v>
                </c:pt>
                <c:pt idx="188">
                  <c:v>3.8274299999999997</c:v>
                </c:pt>
                <c:pt idx="189">
                  <c:v>3.4717463636363632</c:v>
                </c:pt>
                <c:pt idx="190">
                  <c:v>2.9505942105263157</c:v>
                </c:pt>
                <c:pt idx="191">
                  <c:v>2.923560952380952</c:v>
                </c:pt>
                <c:pt idx="192">
                  <c:v>3.5409076190476187</c:v>
                </c:pt>
                <c:pt idx="193">
                  <c:v>3.3872136842105265</c:v>
                </c:pt>
                <c:pt idx="194">
                  <c:v>3.9292299999999996</c:v>
                </c:pt>
                <c:pt idx="195">
                  <c:v>4.451114545454546</c:v>
                </c:pt>
                <c:pt idx="196">
                  <c:v>4.4731023809523807</c:v>
                </c:pt>
                <c:pt idx="197">
                  <c:v>4.2602395238095241</c:v>
                </c:pt>
                <c:pt idx="198">
                  <c:v>4.0548445454545456</c:v>
                </c:pt>
                <c:pt idx="199">
                  <c:v>4.0084914285714284</c:v>
                </c:pt>
                <c:pt idx="200">
                  <c:v>3.9891714285714284</c:v>
                </c:pt>
                <c:pt idx="201">
                  <c:v>3.9435754545454542</c:v>
                </c:pt>
                <c:pt idx="202">
                  <c:v>3.9846399999999997</c:v>
                </c:pt>
                <c:pt idx="203">
                  <c:v>4.1115863636363637</c:v>
                </c:pt>
                <c:pt idx="204">
                  <c:v>3.9133800000000001</c:v>
                </c:pt>
                <c:pt idx="205">
                  <c:v>4.1345368421052635</c:v>
                </c:pt>
                <c:pt idx="206">
                  <c:v>4.2705527272727277</c:v>
                </c:pt>
                <c:pt idx="207">
                  <c:v>4.1992190476190476</c:v>
                </c:pt>
                <c:pt idx="208">
                  <c:v>3.96394</c:v>
                </c:pt>
                <c:pt idx="209">
                  <c:v>3.8733936363636361</c:v>
                </c:pt>
                <c:pt idx="210">
                  <c:v>3.7157236363636361</c:v>
                </c:pt>
                <c:pt idx="211">
                  <c:v>3.724984761904762</c:v>
                </c:pt>
                <c:pt idx="212">
                  <c:v>3.3798666666666666</c:v>
                </c:pt>
                <c:pt idx="213">
                  <c:v>3.0439300000000005</c:v>
                </c:pt>
                <c:pt idx="214">
                  <c:v>3.3431384210526316</c:v>
                </c:pt>
                <c:pt idx="215">
                  <c:v>3.0380799999999999</c:v>
                </c:pt>
                <c:pt idx="216">
                  <c:v>3.0554352631578947</c:v>
                </c:pt>
                <c:pt idx="217">
                  <c:v>3.3322773684210532</c:v>
                </c:pt>
                <c:pt idx="218">
                  <c:v>3.5042086956521743</c:v>
                </c:pt>
                <c:pt idx="219">
                  <c:v>2.9034154545454545</c:v>
                </c:pt>
                <c:pt idx="220">
                  <c:v>3.4484800000000004</c:v>
                </c:pt>
                <c:pt idx="221">
                  <c:v>3.9339454545454542</c:v>
                </c:pt>
                <c:pt idx="222">
                  <c:v>3.647294761904762</c:v>
                </c:pt>
                <c:pt idx="223">
                  <c:v>3.6747109090909094</c:v>
                </c:pt>
                <c:pt idx="224">
                  <c:v>3.285268095238095</c:v>
                </c:pt>
                <c:pt idx="225">
                  <c:v>3.5494600000000003</c:v>
                </c:pt>
                <c:pt idx="226">
                  <c:v>3.4136499999999996</c:v>
                </c:pt>
                <c:pt idx="227">
                  <c:v>3.5990545454545453</c:v>
                </c:pt>
                <c:pt idx="228">
                  <c:v>3.8680399999999997</c:v>
                </c:pt>
                <c:pt idx="229">
                  <c:v>3.3015299999999996</c:v>
                </c:pt>
                <c:pt idx="230">
                  <c:v>2.4943817391304344</c:v>
                </c:pt>
                <c:pt idx="231">
                  <c:v>2.9766663157894735</c:v>
                </c:pt>
                <c:pt idx="232">
                  <c:v>3.3079245454545454</c:v>
                </c:pt>
                <c:pt idx="233">
                  <c:v>2.3623327272727277</c:v>
                </c:pt>
                <c:pt idx="234">
                  <c:v>2.4547200000000005</c:v>
                </c:pt>
                <c:pt idx="235">
                  <c:v>2.4747969565217391</c:v>
                </c:pt>
                <c:pt idx="236">
                  <c:v>2.3425000000000002</c:v>
                </c:pt>
                <c:pt idx="237">
                  <c:v>2.2882414285714283</c:v>
                </c:pt>
                <c:pt idx="238">
                  <c:v>2.2729628571428573</c:v>
                </c:pt>
                <c:pt idx="239">
                  <c:v>1.8044799999999999</c:v>
                </c:pt>
                <c:pt idx="240">
                  <c:v>1.4397523809523807</c:v>
                </c:pt>
                <c:pt idx="241">
                  <c:v>1.5695373684210527</c:v>
                </c:pt>
                <c:pt idx="242">
                  <c:v>1.9029945454545456</c:v>
                </c:pt>
                <c:pt idx="243">
                  <c:v>1.9227400000000001</c:v>
                </c:pt>
                <c:pt idx="244">
                  <c:v>1.8282836363636368</c:v>
                </c:pt>
                <c:pt idx="245">
                  <c:v>2.0903257142857146</c:v>
                </c:pt>
                <c:pt idx="246">
                  <c:v>2.5147104761904759</c:v>
                </c:pt>
                <c:pt idx="247">
                  <c:v>2.2498243478260869</c:v>
                </c:pt>
                <c:pt idx="248">
                  <c:v>2.1395947058823528</c:v>
                </c:pt>
                <c:pt idx="249">
                  <c:v>2.4391581818181813</c:v>
                </c:pt>
                <c:pt idx="250">
                  <c:v>2.7571300000000001</c:v>
                </c:pt>
                <c:pt idx="251">
                  <c:v>3.4838300000000002</c:v>
                </c:pt>
                <c:pt idx="252">
                  <c:v>3.8398142857142856</c:v>
                </c:pt>
                <c:pt idx="253">
                  <c:v>3.7752189473684217</c:v>
                </c:pt>
                <c:pt idx="254">
                  <c:v>3.9211399999999998</c:v>
                </c:pt>
                <c:pt idx="255">
                  <c:v>3.5669190909090909</c:v>
                </c:pt>
                <c:pt idx="256">
                  <c:v>3.9237154545454542</c:v>
                </c:pt>
                <c:pt idx="257">
                  <c:v>3.8572799999999998</c:v>
                </c:pt>
                <c:pt idx="258">
                  <c:v>3.1875718181818185</c:v>
                </c:pt>
                <c:pt idx="259">
                  <c:v>2.5098127272727266</c:v>
                </c:pt>
                <c:pt idx="260">
                  <c:v>2.3540000000000001</c:v>
                </c:pt>
                <c:pt idx="261">
                  <c:v>1.913879090909091</c:v>
                </c:pt>
                <c:pt idx="262">
                  <c:v>1.7949010526315785</c:v>
                </c:pt>
                <c:pt idx="263">
                  <c:v>1.5521109523809526</c:v>
                </c:pt>
                <c:pt idx="264">
                  <c:v>1.2911114285714289</c:v>
                </c:pt>
                <c:pt idx="265">
                  <c:v>0.75656157894736831</c:v>
                </c:pt>
                <c:pt idx="266">
                  <c:v>0.78193285714285699</c:v>
                </c:pt>
                <c:pt idx="267">
                  <c:v>1.7834414285714288</c:v>
                </c:pt>
                <c:pt idx="268">
                  <c:v>1.6748976190476188</c:v>
                </c:pt>
                <c:pt idx="269">
                  <c:v>1.3855057142857146</c:v>
                </c:pt>
                <c:pt idx="270">
                  <c:v>1.9198945454545457</c:v>
                </c:pt>
                <c:pt idx="271">
                  <c:v>2.2291680952380952</c:v>
                </c:pt>
                <c:pt idx="272">
                  <c:v>1.895965714285714</c:v>
                </c:pt>
                <c:pt idx="273">
                  <c:v>2.2485145454545452</c:v>
                </c:pt>
                <c:pt idx="274">
                  <c:v>2.3716299999999997</c:v>
                </c:pt>
                <c:pt idx="275">
                  <c:v>2.2325272727272725</c:v>
                </c:pt>
                <c:pt idx="276">
                  <c:v>2.1242100000000002</c:v>
                </c:pt>
                <c:pt idx="277">
                  <c:v>2.3957605263157897</c:v>
                </c:pt>
                <c:pt idx="278">
                  <c:v>2.0864417391304348</c:v>
                </c:pt>
                <c:pt idx="279">
                  <c:v>2.0550390476190472</c:v>
                </c:pt>
                <c:pt idx="280">
                  <c:v>1.8177399999999997</c:v>
                </c:pt>
                <c:pt idx="281">
                  <c:v>1.5661395238095235</c:v>
                </c:pt>
                <c:pt idx="282">
                  <c:v>1.5585152380952381</c:v>
                </c:pt>
                <c:pt idx="283">
                  <c:v>1.7339336363636364</c:v>
                </c:pt>
                <c:pt idx="284">
                  <c:v>1.5865442857142855</c:v>
                </c:pt>
                <c:pt idx="285">
                  <c:v>0.90609000000000028</c:v>
                </c:pt>
                <c:pt idx="286">
                  <c:v>0.57237999999999989</c:v>
                </c:pt>
                <c:pt idx="287">
                  <c:v>0.88858909090909055</c:v>
                </c:pt>
                <c:pt idx="288">
                  <c:v>1.37663</c:v>
                </c:pt>
                <c:pt idx="289">
                  <c:v>1.1122331578947366</c:v>
                </c:pt>
                <c:pt idx="290">
                  <c:v>1.2908872727272729</c:v>
                </c:pt>
                <c:pt idx="291">
                  <c:v>0.97916238095238128</c:v>
                </c:pt>
                <c:pt idx="292">
                  <c:v>1.2749957142857142</c:v>
                </c:pt>
                <c:pt idx="293">
                  <c:v>1.4571518181818179</c:v>
                </c:pt>
                <c:pt idx="294">
                  <c:v>1.1103400000000003</c:v>
                </c:pt>
                <c:pt idx="295">
                  <c:v>0.61567869565217448</c:v>
                </c:pt>
                <c:pt idx="296">
                  <c:v>-0.54278238095238152</c:v>
                </c:pt>
                <c:pt idx="297">
                  <c:v>0.1133999999999995</c:v>
                </c:pt>
                <c:pt idx="298">
                  <c:v>1.19645</c:v>
                </c:pt>
                <c:pt idx="299">
                  <c:v>1.128592857142857</c:v>
                </c:pt>
                <c:pt idx="300">
                  <c:v>0.39721000000000029</c:v>
                </c:pt>
                <c:pt idx="301">
                  <c:v>0.93069736842105222</c:v>
                </c:pt>
                <c:pt idx="302">
                  <c:v>1.3059930434782605</c:v>
                </c:pt>
                <c:pt idx="303">
                  <c:v>1.3766863157894735</c:v>
                </c:pt>
                <c:pt idx="304">
                  <c:v>1.1327300000000005</c:v>
                </c:pt>
                <c:pt idx="305">
                  <c:v>0.92464363636363611</c:v>
                </c:pt>
                <c:pt idx="306">
                  <c:v>0.98283000000000076</c:v>
                </c:pt>
                <c:pt idx="307">
                  <c:v>0.94995173913043462</c:v>
                </c:pt>
                <c:pt idx="308">
                  <c:v>2.7069300000000003</c:v>
                </c:pt>
                <c:pt idx="309">
                  <c:v>3.3227176190476189</c:v>
                </c:pt>
                <c:pt idx="310">
                  <c:v>2.6265380952380948</c:v>
                </c:pt>
                <c:pt idx="311">
                  <c:v>2.0405199999999999</c:v>
                </c:pt>
                <c:pt idx="312">
                  <c:v>2.6837538095238096</c:v>
                </c:pt>
                <c:pt idx="313">
                  <c:v>2.3023715789473682</c:v>
                </c:pt>
                <c:pt idx="314">
                  <c:v>1.7663454545454544</c:v>
                </c:pt>
                <c:pt idx="315">
                  <c:v>2.1008895238095238</c:v>
                </c:pt>
                <c:pt idx="316">
                  <c:v>2.036473636363636</c:v>
                </c:pt>
                <c:pt idx="317">
                  <c:v>2.4100871428571433</c:v>
                </c:pt>
                <c:pt idx="318">
                  <c:v>2.6863957142857147</c:v>
                </c:pt>
                <c:pt idx="319">
                  <c:v>2.7773326086956525</c:v>
                </c:pt>
                <c:pt idx="320">
                  <c:v>1.6877489473684211</c:v>
                </c:pt>
                <c:pt idx="321">
                  <c:v>0.91702727272727236</c:v>
                </c:pt>
                <c:pt idx="322">
                  <c:v>-0.22476999999999947</c:v>
                </c:pt>
                <c:pt idx="323">
                  <c:v>-1.1309999999999931E-2</c:v>
                </c:pt>
                <c:pt idx="324">
                  <c:v>-0.55041428571428552</c:v>
                </c:pt>
                <c:pt idx="325">
                  <c:v>-0.4054600000000006</c:v>
                </c:pt>
                <c:pt idx="326">
                  <c:v>-0.46490000000000009</c:v>
                </c:pt>
                <c:pt idx="327">
                  <c:v>-0.2287600000000003</c:v>
                </c:pt>
                <c:pt idx="328">
                  <c:v>-0.20840999999999976</c:v>
                </c:pt>
                <c:pt idx="329">
                  <c:v>-0.83644619047619084</c:v>
                </c:pt>
                <c:pt idx="330">
                  <c:v>-1.4897827272727273</c:v>
                </c:pt>
                <c:pt idx="331">
                  <c:v>-1.4223057142857143</c:v>
                </c:pt>
                <c:pt idx="332">
                  <c:v>-1.2671295238095235</c:v>
                </c:pt>
                <c:pt idx="333">
                  <c:v>8.3030909090909155E-2</c:v>
                </c:pt>
                <c:pt idx="334">
                  <c:v>2.4267466666666668</c:v>
                </c:pt>
                <c:pt idx="335">
                  <c:v>2.4385936363636365</c:v>
                </c:pt>
                <c:pt idx="336">
                  <c:v>2.6310899999999999</c:v>
                </c:pt>
                <c:pt idx="337">
                  <c:v>2.8615400000000002</c:v>
                </c:pt>
                <c:pt idx="338">
                  <c:v>3.2660254545454546</c:v>
                </c:pt>
                <c:pt idx="339">
                  <c:v>3.503462857142857</c:v>
                </c:pt>
                <c:pt idx="340">
                  <c:v>4.3087600000000004</c:v>
                </c:pt>
                <c:pt idx="341">
                  <c:v>4.9509881818181816</c:v>
                </c:pt>
                <c:pt idx="342">
                  <c:v>5.5210327272727273</c:v>
                </c:pt>
                <c:pt idx="343">
                  <c:v>5.070982857142857</c:v>
                </c:pt>
                <c:pt idx="344">
                  <c:v>4.7798447619047622</c:v>
                </c:pt>
                <c:pt idx="345">
                  <c:v>3.6115890476190478</c:v>
                </c:pt>
                <c:pt idx="346">
                  <c:v>1.4880415789473682</c:v>
                </c:pt>
                <c:pt idx="347">
                  <c:v>0.7758799999999999</c:v>
                </c:pt>
                <c:pt idx="348">
                  <c:v>1.1120478947368424</c:v>
                </c:pt>
                <c:pt idx="349">
                  <c:v>1.5397126315789476</c:v>
                </c:pt>
                <c:pt idx="350">
                  <c:v>1.4412213043478261</c:v>
                </c:pt>
                <c:pt idx="351">
                  <c:v>1.6400481818181816</c:v>
                </c:pt>
                <c:pt idx="352">
                  <c:v>1.4164499999999998</c:v>
                </c:pt>
                <c:pt idx="353">
                  <c:v>2.0825309090909094</c:v>
                </c:pt>
                <c:pt idx="354">
                  <c:v>1.6706485714285715</c:v>
                </c:pt>
                <c:pt idx="355">
                  <c:v>1.5484563636363637</c:v>
                </c:pt>
                <c:pt idx="356">
                  <c:v>1.5293090476190476</c:v>
                </c:pt>
                <c:pt idx="357">
                  <c:v>1.3733</c:v>
                </c:pt>
                <c:pt idx="358">
                  <c:v>1.6784599999999998</c:v>
                </c:pt>
                <c:pt idx="359">
                  <c:v>1.8531190909090911</c:v>
                </c:pt>
                <c:pt idx="360">
                  <c:v>1.6932200000000002</c:v>
                </c:pt>
                <c:pt idx="361">
                  <c:v>1.4514157894736845</c:v>
                </c:pt>
                <c:pt idx="362">
                  <c:v>0.7951078260869564</c:v>
                </c:pt>
                <c:pt idx="363">
                  <c:v>0.37776999999999994</c:v>
                </c:pt>
                <c:pt idx="364">
                  <c:v>-0.29039857142857128</c:v>
                </c:pt>
                <c:pt idx="365">
                  <c:v>-0.50004727272727267</c:v>
                </c:pt>
                <c:pt idx="366">
                  <c:v>-0.57688000000000006</c:v>
                </c:pt>
                <c:pt idx="367">
                  <c:v>-1.4519565217391301</c:v>
                </c:pt>
                <c:pt idx="368">
                  <c:v>-1.8373819047619047</c:v>
                </c:pt>
                <c:pt idx="369">
                  <c:v>-1.3702699999999997</c:v>
                </c:pt>
                <c:pt idx="370">
                  <c:v>-1.4379300000000002</c:v>
                </c:pt>
                <c:pt idx="371">
                  <c:v>-1.0839747619047617</c:v>
                </c:pt>
                <c:pt idx="372">
                  <c:v>-1.0422700000000003</c:v>
                </c:pt>
                <c:pt idx="373">
                  <c:v>-0.93067999999999995</c:v>
                </c:pt>
                <c:pt idx="374">
                  <c:v>-0.410152727272727</c:v>
                </c:pt>
                <c:pt idx="375">
                  <c:v>-0.22030285714285691</c:v>
                </c:pt>
                <c:pt idx="376">
                  <c:v>6.5241818181818179E-2</c:v>
                </c:pt>
                <c:pt idx="377">
                  <c:v>-3.1489047619047472E-2</c:v>
                </c:pt>
                <c:pt idx="378">
                  <c:v>0.10915666666666657</c:v>
                </c:pt>
                <c:pt idx="379">
                  <c:v>-7.6691304347824563E-3</c:v>
                </c:pt>
                <c:pt idx="380">
                  <c:v>-0.2265621052631579</c:v>
                </c:pt>
                <c:pt idx="381">
                  <c:v>-0.40948952380952353</c:v>
                </c:pt>
                <c:pt idx="382">
                  <c:v>-0.14202000000000004</c:v>
                </c:pt>
                <c:pt idx="383">
                  <c:v>-4.049999999999998E-2</c:v>
                </c:pt>
                <c:pt idx="384">
                  <c:v>0.230701904761905</c:v>
                </c:pt>
                <c:pt idx="385">
                  <c:v>-3.3929473684210398E-2</c:v>
                </c:pt>
                <c:pt idx="386">
                  <c:v>0.43874999999999997</c:v>
                </c:pt>
                <c:pt idx="387">
                  <c:v>0.62028090909090894</c:v>
                </c:pt>
                <c:pt idx="388">
                  <c:v>0.5377918181818182</c:v>
                </c:pt>
                <c:pt idx="389">
                  <c:v>0.5842099999999999</c:v>
                </c:pt>
                <c:pt idx="390">
                  <c:v>0.69680272727272752</c:v>
                </c:pt>
                <c:pt idx="391">
                  <c:v>1.1984627272727273</c:v>
                </c:pt>
                <c:pt idx="392">
                  <c:v>1.7147699999999999</c:v>
                </c:pt>
                <c:pt idx="393">
                  <c:v>1.7391090909090907</c:v>
                </c:pt>
                <c:pt idx="394">
                  <c:v>1.4855510526315789</c:v>
                </c:pt>
                <c:pt idx="395">
                  <c:v>1.389064761904762</c:v>
                </c:pt>
                <c:pt idx="396">
                  <c:v>1.3003352380952382</c:v>
                </c:pt>
                <c:pt idx="397">
                  <c:v>1.5890036842105264</c:v>
                </c:pt>
                <c:pt idx="398">
                  <c:v>1.1106433333333332</c:v>
                </c:pt>
                <c:pt idx="399">
                  <c:v>0.69010809523809513</c:v>
                </c:pt>
                <c:pt idx="400">
                  <c:v>0.39209761904761908</c:v>
                </c:pt>
                <c:pt idx="401">
                  <c:v>0.53959142857142872</c:v>
                </c:pt>
                <c:pt idx="402">
                  <c:v>0.56803272727272747</c:v>
                </c:pt>
                <c:pt idx="403">
                  <c:v>0.70489999999999986</c:v>
                </c:pt>
                <c:pt idx="404">
                  <c:v>0.85023571428571421</c:v>
                </c:pt>
                <c:pt idx="405">
                  <c:v>0.69455090909090922</c:v>
                </c:pt>
                <c:pt idx="406">
                  <c:v>1.0940355555555559</c:v>
                </c:pt>
                <c:pt idx="407">
                  <c:v>1.5541527272727276</c:v>
                </c:pt>
                <c:pt idx="408">
                  <c:v>2.1114299999999999</c:v>
                </c:pt>
                <c:pt idx="409">
                  <c:v>2.0622931578947368</c:v>
                </c:pt>
                <c:pt idx="410">
                  <c:v>2.0647572727272725</c:v>
                </c:pt>
                <c:pt idx="411">
                  <c:v>2.0390299999999999</c:v>
                </c:pt>
                <c:pt idx="412">
                  <c:v>2.1624699999999999</c:v>
                </c:pt>
                <c:pt idx="413">
                  <c:v>2.1840663636363638</c:v>
                </c:pt>
                <c:pt idx="414">
                  <c:v>2.0988554545454545</c:v>
                </c:pt>
                <c:pt idx="415">
                  <c:v>1.9258428571428572</c:v>
                </c:pt>
                <c:pt idx="416">
                  <c:v>2.1640171428571429</c:v>
                </c:pt>
                <c:pt idx="417">
                  <c:v>1.9423799999999998</c:v>
                </c:pt>
                <c:pt idx="418">
                  <c:v>1.826837894736842</c:v>
                </c:pt>
                <c:pt idx="419">
                  <c:v>1.6040072727272727</c:v>
                </c:pt>
                <c:pt idx="420">
                  <c:v>0.84776315789473666</c:v>
                </c:pt>
                <c:pt idx="421">
                  <c:v>0.93222000000000005</c:v>
                </c:pt>
                <c:pt idx="422">
                  <c:v>0.99747090909090919</c:v>
                </c:pt>
                <c:pt idx="423">
                  <c:v>0.63260809523809525</c:v>
                </c:pt>
                <c:pt idx="424">
                  <c:v>0.72771047619047602</c:v>
                </c:pt>
                <c:pt idx="425">
                  <c:v>0.56480090909090896</c:v>
                </c:pt>
                <c:pt idx="426">
                  <c:v>0.63563999999999998</c:v>
                </c:pt>
                <c:pt idx="427">
                  <c:v>0.50120173913043486</c:v>
                </c:pt>
                <c:pt idx="428">
                  <c:v>8.1836190476190396E-2</c:v>
                </c:pt>
                <c:pt idx="429">
                  <c:v>7.8579999999999872E-2</c:v>
                </c:pt>
                <c:pt idx="430">
                  <c:v>0.4576699999999998</c:v>
                </c:pt>
                <c:pt idx="431">
                  <c:v>0.44110476190476167</c:v>
                </c:pt>
                <c:pt idx="432">
                  <c:v>-7.7890000000000015E-2</c:v>
                </c:pt>
                <c:pt idx="433">
                  <c:v>-0.39141263157894768</c:v>
                </c:pt>
                <c:pt idx="434">
                  <c:v>4.0539130434782855E-2</c:v>
                </c:pt>
                <c:pt idx="435">
                  <c:v>0.12114842105263168</c:v>
                </c:pt>
                <c:pt idx="436">
                  <c:v>0.4472963636363636</c:v>
                </c:pt>
                <c:pt idx="437">
                  <c:v>0.54624818181818191</c:v>
                </c:pt>
                <c:pt idx="438">
                  <c:v>0.59289000000000014</c:v>
                </c:pt>
                <c:pt idx="439">
                  <c:v>0.28101043478260856</c:v>
                </c:pt>
                <c:pt idx="440">
                  <c:v>2.143000000000006E-2</c:v>
                </c:pt>
                <c:pt idx="441">
                  <c:v>0.33923999999999976</c:v>
                </c:pt>
                <c:pt idx="442">
                  <c:v>0.18084333333333369</c:v>
                </c:pt>
                <c:pt idx="443">
                  <c:v>0.27256999999999998</c:v>
                </c:pt>
                <c:pt idx="444">
                  <c:v>0.43248952380952366</c:v>
                </c:pt>
                <c:pt idx="445">
                  <c:v>0.59547736842105259</c:v>
                </c:pt>
                <c:pt idx="446">
                  <c:v>0.51143095238095215</c:v>
                </c:pt>
                <c:pt idx="447">
                  <c:v>0.39804761904761898</c:v>
                </c:pt>
                <c:pt idx="448">
                  <c:v>0.19580727272727261</c:v>
                </c:pt>
                <c:pt idx="449">
                  <c:v>0.10483095238095252</c:v>
                </c:pt>
                <c:pt idx="450">
                  <c:v>3.4927619047619096E-2</c:v>
                </c:pt>
                <c:pt idx="451">
                  <c:v>0.24621043478260862</c:v>
                </c:pt>
                <c:pt idx="452">
                  <c:v>0.67215052631578986</c:v>
                </c:pt>
                <c:pt idx="453">
                  <c:v>0.66024272727272715</c:v>
                </c:pt>
                <c:pt idx="454">
                  <c:v>0.96966999999999981</c:v>
                </c:pt>
                <c:pt idx="455">
                  <c:v>0.83025157894736834</c:v>
                </c:pt>
                <c:pt idx="456">
                  <c:v>1.2262195238095237</c:v>
                </c:pt>
                <c:pt idx="457">
                  <c:v>1.1574557894736839</c:v>
                </c:pt>
                <c:pt idx="458">
                  <c:v>0.68776238095238096</c:v>
                </c:pt>
                <c:pt idx="459">
                  <c:v>0.53180095238095282</c:v>
                </c:pt>
                <c:pt idx="460">
                  <c:v>0.59909000000000012</c:v>
                </c:pt>
                <c:pt idx="461">
                  <c:v>0.40280999999999989</c:v>
                </c:pt>
                <c:pt idx="462">
                  <c:v>0.23276090909090907</c:v>
                </c:pt>
                <c:pt idx="463">
                  <c:v>-0.11127636363636362</c:v>
                </c:pt>
                <c:pt idx="464">
                  <c:v>1.4999999999999902E-2</c:v>
                </c:pt>
                <c:pt idx="465">
                  <c:v>-2.7151818181818221E-2</c:v>
                </c:pt>
                <c:pt idx="466">
                  <c:v>-0.28018473684210554</c:v>
                </c:pt>
                <c:pt idx="467">
                  <c:v>-0.45667285714285688</c:v>
                </c:pt>
                <c:pt idx="468">
                  <c:v>-0.7546409523809523</c:v>
                </c:pt>
                <c:pt idx="469">
                  <c:v>-0.83552947368421049</c:v>
                </c:pt>
                <c:pt idx="470">
                  <c:v>-0.65313999999999994</c:v>
                </c:pt>
                <c:pt idx="471">
                  <c:v>0.30773904761904763</c:v>
                </c:pt>
                <c:pt idx="472">
                  <c:v>0.45778000000000008</c:v>
                </c:pt>
                <c:pt idx="473">
                  <c:v>2.6866363636363633E-2</c:v>
                </c:pt>
                <c:pt idx="474">
                  <c:v>-0.39512363636363645</c:v>
                </c:pt>
                <c:pt idx="475">
                  <c:v>-0.65059999999999996</c:v>
                </c:pt>
                <c:pt idx="476">
                  <c:v>-0.69355619047619055</c:v>
                </c:pt>
                <c:pt idx="477">
                  <c:v>-0.41602714285714293</c:v>
                </c:pt>
                <c:pt idx="478">
                  <c:v>-0.29954000000000003</c:v>
                </c:pt>
                <c:pt idx="479">
                  <c:v>-0.37131363636363646</c:v>
                </c:pt>
                <c:pt idx="480">
                  <c:v>-0.31404736842105252</c:v>
                </c:pt>
                <c:pt idx="481">
                  <c:v>-0.41503526315789463</c:v>
                </c:pt>
                <c:pt idx="482">
                  <c:v>-1.0077604347826088</c:v>
                </c:pt>
                <c:pt idx="483">
                  <c:v>-2.5137400000000003</c:v>
                </c:pt>
                <c:pt idx="484">
                  <c:v>-3.3053599999999999</c:v>
                </c:pt>
                <c:pt idx="485">
                  <c:v>-3.7959990909090906</c:v>
                </c:pt>
                <c:pt idx="486">
                  <c:v>-3.9390085714285714</c:v>
                </c:pt>
                <c:pt idx="487">
                  <c:v>-3.8921281818181814</c:v>
                </c:pt>
                <c:pt idx="488">
                  <c:v>-3.9862480952380954</c:v>
                </c:pt>
                <c:pt idx="489">
                  <c:v>-4.6365400000000001</c:v>
                </c:pt>
                <c:pt idx="490">
                  <c:v>-5.3030299999999997</c:v>
                </c:pt>
                <c:pt idx="491">
                  <c:v>-5.7115800000000005</c:v>
                </c:pt>
                <c:pt idx="492">
                  <c:v>-5.8057699999999999</c:v>
                </c:pt>
                <c:pt idx="493">
                  <c:v>-6.0147094736842108</c:v>
                </c:pt>
                <c:pt idx="494">
                  <c:v>-6.4196039130434785</c:v>
                </c:pt>
                <c:pt idx="495">
                  <c:v>-5.5043600000000001</c:v>
                </c:pt>
                <c:pt idx="496">
                  <c:v>-5.6349047619047612</c:v>
                </c:pt>
                <c:pt idx="497">
                  <c:v>-5.8464066666666668</c:v>
                </c:pt>
                <c:pt idx="498">
                  <c:v>-5.5538200000000009</c:v>
                </c:pt>
                <c:pt idx="499">
                  <c:v>-5.3209839130434773</c:v>
                </c:pt>
                <c:pt idx="500">
                  <c:v>-4.6792223809523819</c:v>
                </c:pt>
                <c:pt idx="501">
                  <c:v>-3.7684400000000005</c:v>
                </c:pt>
                <c:pt idx="502">
                  <c:v>-3.2284699999999997</c:v>
                </c:pt>
                <c:pt idx="503">
                  <c:v>-2.7953095238095238</c:v>
                </c:pt>
                <c:pt idx="504">
                  <c:v>-2.8306200000000001</c:v>
                </c:pt>
                <c:pt idx="505">
                  <c:v>-2.218677894736842</c:v>
                </c:pt>
                <c:pt idx="506">
                  <c:v>-1.2720465217391301</c:v>
                </c:pt>
                <c:pt idx="507">
                  <c:v>-1.4810600000000003</c:v>
                </c:pt>
                <c:pt idx="508">
                  <c:v>-0.54705363636363602</c:v>
                </c:pt>
                <c:pt idx="509">
                  <c:v>0.69483523809523806</c:v>
                </c:pt>
                <c:pt idx="510">
                  <c:v>0.62772000000000006</c:v>
                </c:pt>
                <c:pt idx="511">
                  <c:v>0.44910608695652199</c:v>
                </c:pt>
                <c:pt idx="512">
                  <c:v>0.68493999999999966</c:v>
                </c:pt>
                <c:pt idx="513">
                  <c:v>1.5523052380952378</c:v>
                </c:pt>
                <c:pt idx="514">
                  <c:v>1.3633771428571428</c:v>
                </c:pt>
                <c:pt idx="515">
                  <c:v>0.69683999999999946</c:v>
                </c:pt>
                <c:pt idx="516">
                  <c:v>0.95211523809523824</c:v>
                </c:pt>
                <c:pt idx="517">
                  <c:v>1.0417599999999996</c:v>
                </c:pt>
                <c:pt idx="518">
                  <c:v>0.73336999999999986</c:v>
                </c:pt>
                <c:pt idx="519">
                  <c:v>1.181360909090909</c:v>
                </c:pt>
                <c:pt idx="520">
                  <c:v>1.2320627272727274</c:v>
                </c:pt>
                <c:pt idx="521">
                  <c:v>1.3296331578947362</c:v>
                </c:pt>
                <c:pt idx="522">
                  <c:v>1.3250663636363642</c:v>
                </c:pt>
                <c:pt idx="523">
                  <c:v>1.2796790909090912</c:v>
                </c:pt>
                <c:pt idx="524">
                  <c:v>1.3159900000000002</c:v>
                </c:pt>
              </c:numCache>
            </c:numRef>
          </c:val>
          <c:smooth val="0"/>
          <c:extLst>
            <c:ext xmlns:c16="http://schemas.microsoft.com/office/drawing/2014/chart" uri="{C3380CC4-5D6E-409C-BE32-E72D297353CC}">
              <c16:uniqueId val="{00000000-3ABC-4242-BDF8-913175B9C327}"/>
            </c:ext>
          </c:extLst>
        </c:ser>
        <c:dLbls>
          <c:showLegendKey val="0"/>
          <c:showVal val="0"/>
          <c:showCatName val="0"/>
          <c:showSerName val="0"/>
          <c:showPercent val="0"/>
          <c:showBubbleSize val="0"/>
        </c:dLbls>
        <c:smooth val="0"/>
        <c:axId val="66059391"/>
        <c:axId val="66060223"/>
      </c:lineChart>
      <c:dateAx>
        <c:axId val="6605939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60223"/>
        <c:crossesAt val="-8"/>
        <c:auto val="1"/>
        <c:lblOffset val="100"/>
        <c:baseTimeUnit val="months"/>
      </c:dateAx>
      <c:valAx>
        <c:axId val="6606022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59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M2 Growth and Inflation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中国_M2_同比_年度_最后一条!$B$1</c:f>
              <c:strCache>
                <c:ptCount val="1"/>
                <c:pt idx="0">
                  <c:v>M2 (YoY growth, %)</c:v>
                </c:pt>
              </c:strCache>
            </c:strRef>
          </c:tx>
          <c:spPr>
            <a:ln w="28575" cap="rnd">
              <a:solidFill>
                <a:schemeClr val="accent1"/>
              </a:solidFill>
              <a:round/>
            </a:ln>
            <a:effectLst/>
          </c:spPr>
          <c:marker>
            <c:symbol val="none"/>
          </c:marker>
          <c:cat>
            <c:numRef>
              <c:f>中国_M2_同比_年度_最后一条!$A$2:$A$48</c:f>
              <c:numCache>
                <c:formatCode>yyyy</c:formatCode>
                <c:ptCount val="47"/>
                <c:pt idx="0">
                  <c:v>28490</c:v>
                </c:pt>
                <c:pt idx="1">
                  <c:v>28855</c:v>
                </c:pt>
                <c:pt idx="2">
                  <c:v>29220</c:v>
                </c:pt>
                <c:pt idx="3">
                  <c:v>29586</c:v>
                </c:pt>
                <c:pt idx="4">
                  <c:v>29951</c:v>
                </c:pt>
                <c:pt idx="5">
                  <c:v>30316</c:v>
                </c:pt>
                <c:pt idx="6">
                  <c:v>30681</c:v>
                </c:pt>
                <c:pt idx="7">
                  <c:v>31047</c:v>
                </c:pt>
                <c:pt idx="8">
                  <c:v>31412</c:v>
                </c:pt>
                <c:pt idx="9">
                  <c:v>31777</c:v>
                </c:pt>
                <c:pt idx="10">
                  <c:v>32142</c:v>
                </c:pt>
                <c:pt idx="11">
                  <c:v>32508</c:v>
                </c:pt>
                <c:pt idx="12">
                  <c:v>32873</c:v>
                </c:pt>
                <c:pt idx="13">
                  <c:v>33238</c:v>
                </c:pt>
                <c:pt idx="14">
                  <c:v>33603</c:v>
                </c:pt>
                <c:pt idx="15">
                  <c:v>33969</c:v>
                </c:pt>
                <c:pt idx="16">
                  <c:v>34334</c:v>
                </c:pt>
                <c:pt idx="17">
                  <c:v>34699</c:v>
                </c:pt>
                <c:pt idx="18">
                  <c:v>35064</c:v>
                </c:pt>
                <c:pt idx="19">
                  <c:v>35430</c:v>
                </c:pt>
                <c:pt idx="20">
                  <c:v>35795</c:v>
                </c:pt>
                <c:pt idx="21">
                  <c:v>36160</c:v>
                </c:pt>
                <c:pt idx="22">
                  <c:v>36525</c:v>
                </c:pt>
                <c:pt idx="23">
                  <c:v>36891</c:v>
                </c:pt>
                <c:pt idx="24">
                  <c:v>37256</c:v>
                </c:pt>
                <c:pt idx="25">
                  <c:v>37621</c:v>
                </c:pt>
                <c:pt idx="26">
                  <c:v>37986</c:v>
                </c:pt>
                <c:pt idx="27">
                  <c:v>38352</c:v>
                </c:pt>
                <c:pt idx="28">
                  <c:v>38717</c:v>
                </c:pt>
                <c:pt idx="29">
                  <c:v>39082</c:v>
                </c:pt>
                <c:pt idx="30">
                  <c:v>39447</c:v>
                </c:pt>
                <c:pt idx="31">
                  <c:v>39813</c:v>
                </c:pt>
                <c:pt idx="32">
                  <c:v>40178</c:v>
                </c:pt>
                <c:pt idx="33">
                  <c:v>40543</c:v>
                </c:pt>
                <c:pt idx="34">
                  <c:v>40908</c:v>
                </c:pt>
                <c:pt idx="35">
                  <c:v>41274</c:v>
                </c:pt>
                <c:pt idx="36">
                  <c:v>41639</c:v>
                </c:pt>
                <c:pt idx="37">
                  <c:v>42004</c:v>
                </c:pt>
                <c:pt idx="38">
                  <c:v>42369</c:v>
                </c:pt>
                <c:pt idx="39">
                  <c:v>42735</c:v>
                </c:pt>
                <c:pt idx="40">
                  <c:v>43100</c:v>
                </c:pt>
                <c:pt idx="41">
                  <c:v>43465</c:v>
                </c:pt>
                <c:pt idx="42">
                  <c:v>43830</c:v>
                </c:pt>
                <c:pt idx="43">
                  <c:v>44196</c:v>
                </c:pt>
                <c:pt idx="44">
                  <c:v>44561</c:v>
                </c:pt>
                <c:pt idx="45">
                  <c:v>44926</c:v>
                </c:pt>
                <c:pt idx="46">
                  <c:v>45291</c:v>
                </c:pt>
              </c:numCache>
            </c:numRef>
          </c:cat>
          <c:val>
            <c:numRef>
              <c:f>中国_M2_同比_年度_最后一条!$B$2:$B$48</c:f>
              <c:numCache>
                <c:formatCode>General</c:formatCode>
                <c:ptCount val="47"/>
                <c:pt idx="9" formatCode="0.00_ ">
                  <c:v>29.3</c:v>
                </c:pt>
                <c:pt idx="10" formatCode="0.00_ ">
                  <c:v>24</c:v>
                </c:pt>
                <c:pt idx="11" formatCode="0.00_ ">
                  <c:v>21.2</c:v>
                </c:pt>
                <c:pt idx="12" formatCode="0.00_ ">
                  <c:v>18.3</c:v>
                </c:pt>
                <c:pt idx="13" formatCode="0.00_ ">
                  <c:v>28</c:v>
                </c:pt>
                <c:pt idx="14" formatCode="0.00_ ">
                  <c:v>26.5</c:v>
                </c:pt>
                <c:pt idx="15" formatCode="0.00_ ">
                  <c:v>31.3</c:v>
                </c:pt>
                <c:pt idx="16" formatCode="0.00_ ">
                  <c:v>37.299999999999997</c:v>
                </c:pt>
                <c:pt idx="17" formatCode="0.00_ ">
                  <c:v>34.5</c:v>
                </c:pt>
                <c:pt idx="18" formatCode="0.00_ ">
                  <c:v>29.5</c:v>
                </c:pt>
                <c:pt idx="19" formatCode="0.00_ ">
                  <c:v>25.3</c:v>
                </c:pt>
                <c:pt idx="20" formatCode="0.00_ ">
                  <c:v>17.3</c:v>
                </c:pt>
                <c:pt idx="21" formatCode="0.00_ ">
                  <c:v>15.3</c:v>
                </c:pt>
                <c:pt idx="22" formatCode="0.00_ ">
                  <c:v>14.7</c:v>
                </c:pt>
                <c:pt idx="23" formatCode="0.00_ ">
                  <c:v>13.99</c:v>
                </c:pt>
                <c:pt idx="24" formatCode="0.00_ ">
                  <c:v>14.4</c:v>
                </c:pt>
                <c:pt idx="25" formatCode="0.00_ ">
                  <c:v>16.78</c:v>
                </c:pt>
                <c:pt idx="26" formatCode="0.00_ ">
                  <c:v>19.600000000000001</c:v>
                </c:pt>
                <c:pt idx="27" formatCode="0.00_ ">
                  <c:v>14.6</c:v>
                </c:pt>
                <c:pt idx="28" formatCode="0.00_ ">
                  <c:v>17.57</c:v>
                </c:pt>
                <c:pt idx="29" formatCode="0.00_ ">
                  <c:v>16.940000000000001</c:v>
                </c:pt>
                <c:pt idx="30" formatCode="0.00_ ">
                  <c:v>16.72</c:v>
                </c:pt>
                <c:pt idx="31" formatCode="0.00_ ">
                  <c:v>17.82</c:v>
                </c:pt>
                <c:pt idx="32" formatCode="0.00_ ">
                  <c:v>27.68</c:v>
                </c:pt>
                <c:pt idx="33" formatCode="0.00_ ">
                  <c:v>19.72</c:v>
                </c:pt>
                <c:pt idx="34" formatCode="0.00_ ">
                  <c:v>13.6</c:v>
                </c:pt>
                <c:pt idx="35" formatCode="0.00_ ">
                  <c:v>13.8</c:v>
                </c:pt>
                <c:pt idx="36" formatCode="0.00_ ">
                  <c:v>13.6</c:v>
                </c:pt>
                <c:pt idx="37" formatCode="0.00_ ">
                  <c:v>12.2</c:v>
                </c:pt>
                <c:pt idx="38" formatCode="0.00_ ">
                  <c:v>13.3</c:v>
                </c:pt>
                <c:pt idx="39" formatCode="0.00_ ">
                  <c:v>11.3</c:v>
                </c:pt>
                <c:pt idx="40" formatCode="0.00_ ">
                  <c:v>8.1</c:v>
                </c:pt>
                <c:pt idx="41" formatCode="0.00_ ">
                  <c:v>8.1</c:v>
                </c:pt>
                <c:pt idx="42" formatCode="0.00_ ">
                  <c:v>8.6999999999999993</c:v>
                </c:pt>
                <c:pt idx="43" formatCode="0.00_ ">
                  <c:v>10.1</c:v>
                </c:pt>
                <c:pt idx="44" formatCode="0.00_ ">
                  <c:v>9</c:v>
                </c:pt>
                <c:pt idx="45" formatCode="0.00_ ">
                  <c:v>11.8</c:v>
                </c:pt>
                <c:pt idx="46" formatCode="0.00_ ">
                  <c:v>10.3</c:v>
                </c:pt>
              </c:numCache>
            </c:numRef>
          </c:val>
          <c:smooth val="0"/>
          <c:extLst>
            <c:ext xmlns:c16="http://schemas.microsoft.com/office/drawing/2014/chart" uri="{C3380CC4-5D6E-409C-BE32-E72D297353CC}">
              <c16:uniqueId val="{00000000-7279-45E0-9550-F4982480FF5D}"/>
            </c:ext>
          </c:extLst>
        </c:ser>
        <c:ser>
          <c:idx val="1"/>
          <c:order val="1"/>
          <c:tx>
            <c:strRef>
              <c:f>中国_M2_同比_年度_最后一条!$C$1</c:f>
              <c:strCache>
                <c:ptCount val="1"/>
                <c:pt idx="0">
                  <c:v>Annual Inflation (%)</c:v>
                </c:pt>
              </c:strCache>
            </c:strRef>
          </c:tx>
          <c:spPr>
            <a:ln w="28575" cap="rnd">
              <a:solidFill>
                <a:schemeClr val="accent2"/>
              </a:solidFill>
              <a:round/>
            </a:ln>
            <a:effectLst/>
          </c:spPr>
          <c:marker>
            <c:symbol val="none"/>
          </c:marker>
          <c:cat>
            <c:numRef>
              <c:f>中国_M2_同比_年度_最后一条!$A$2:$A$48</c:f>
              <c:numCache>
                <c:formatCode>yyyy</c:formatCode>
                <c:ptCount val="47"/>
                <c:pt idx="0">
                  <c:v>28490</c:v>
                </c:pt>
                <c:pt idx="1">
                  <c:v>28855</c:v>
                </c:pt>
                <c:pt idx="2">
                  <c:v>29220</c:v>
                </c:pt>
                <c:pt idx="3">
                  <c:v>29586</c:v>
                </c:pt>
                <c:pt idx="4">
                  <c:v>29951</c:v>
                </c:pt>
                <c:pt idx="5">
                  <c:v>30316</c:v>
                </c:pt>
                <c:pt idx="6">
                  <c:v>30681</c:v>
                </c:pt>
                <c:pt idx="7">
                  <c:v>31047</c:v>
                </c:pt>
                <c:pt idx="8">
                  <c:v>31412</c:v>
                </c:pt>
                <c:pt idx="9">
                  <c:v>31777</c:v>
                </c:pt>
                <c:pt idx="10">
                  <c:v>32142</c:v>
                </c:pt>
                <c:pt idx="11">
                  <c:v>32508</c:v>
                </c:pt>
                <c:pt idx="12">
                  <c:v>32873</c:v>
                </c:pt>
                <c:pt idx="13">
                  <c:v>33238</c:v>
                </c:pt>
                <c:pt idx="14">
                  <c:v>33603</c:v>
                </c:pt>
                <c:pt idx="15">
                  <c:v>33969</c:v>
                </c:pt>
                <c:pt idx="16">
                  <c:v>34334</c:v>
                </c:pt>
                <c:pt idx="17">
                  <c:v>34699</c:v>
                </c:pt>
                <c:pt idx="18">
                  <c:v>35064</c:v>
                </c:pt>
                <c:pt idx="19">
                  <c:v>35430</c:v>
                </c:pt>
                <c:pt idx="20">
                  <c:v>35795</c:v>
                </c:pt>
                <c:pt idx="21">
                  <c:v>36160</c:v>
                </c:pt>
                <c:pt idx="22">
                  <c:v>36525</c:v>
                </c:pt>
                <c:pt idx="23">
                  <c:v>36891</c:v>
                </c:pt>
                <c:pt idx="24">
                  <c:v>37256</c:v>
                </c:pt>
                <c:pt idx="25">
                  <c:v>37621</c:v>
                </c:pt>
                <c:pt idx="26">
                  <c:v>37986</c:v>
                </c:pt>
                <c:pt idx="27">
                  <c:v>38352</c:v>
                </c:pt>
                <c:pt idx="28">
                  <c:v>38717</c:v>
                </c:pt>
                <c:pt idx="29">
                  <c:v>39082</c:v>
                </c:pt>
                <c:pt idx="30">
                  <c:v>39447</c:v>
                </c:pt>
                <c:pt idx="31">
                  <c:v>39813</c:v>
                </c:pt>
                <c:pt idx="32">
                  <c:v>40178</c:v>
                </c:pt>
                <c:pt idx="33">
                  <c:v>40543</c:v>
                </c:pt>
                <c:pt idx="34">
                  <c:v>40908</c:v>
                </c:pt>
                <c:pt idx="35">
                  <c:v>41274</c:v>
                </c:pt>
                <c:pt idx="36">
                  <c:v>41639</c:v>
                </c:pt>
                <c:pt idx="37">
                  <c:v>42004</c:v>
                </c:pt>
                <c:pt idx="38">
                  <c:v>42369</c:v>
                </c:pt>
                <c:pt idx="39">
                  <c:v>42735</c:v>
                </c:pt>
                <c:pt idx="40">
                  <c:v>43100</c:v>
                </c:pt>
                <c:pt idx="41">
                  <c:v>43465</c:v>
                </c:pt>
                <c:pt idx="42">
                  <c:v>43830</c:v>
                </c:pt>
                <c:pt idx="43">
                  <c:v>44196</c:v>
                </c:pt>
                <c:pt idx="44">
                  <c:v>44561</c:v>
                </c:pt>
                <c:pt idx="45">
                  <c:v>44926</c:v>
                </c:pt>
                <c:pt idx="46">
                  <c:v>45291</c:v>
                </c:pt>
              </c:numCache>
            </c:numRef>
          </c:cat>
          <c:val>
            <c:numRef>
              <c:f>中国_M2_同比_年度_最后一条!$C$2:$C$48</c:f>
              <c:numCache>
                <c:formatCode>0.00_ </c:formatCode>
                <c:ptCount val="47"/>
                <c:pt idx="0">
                  <c:v>2.7000000000000028</c:v>
                </c:pt>
                <c:pt idx="1">
                  <c:v>0.70000000000000284</c:v>
                </c:pt>
                <c:pt idx="2">
                  <c:v>1.9000000000000057</c:v>
                </c:pt>
                <c:pt idx="3">
                  <c:v>7.5</c:v>
                </c:pt>
                <c:pt idx="4">
                  <c:v>2.5</c:v>
                </c:pt>
                <c:pt idx="5">
                  <c:v>2</c:v>
                </c:pt>
                <c:pt idx="6">
                  <c:v>2</c:v>
                </c:pt>
                <c:pt idx="7">
                  <c:v>2.7000000000000028</c:v>
                </c:pt>
                <c:pt idx="8">
                  <c:v>9.2999999999999972</c:v>
                </c:pt>
                <c:pt idx="9">
                  <c:v>6.5</c:v>
                </c:pt>
                <c:pt idx="10">
                  <c:v>7.2999999999999972</c:v>
                </c:pt>
                <c:pt idx="11">
                  <c:v>18.799999999999997</c:v>
                </c:pt>
                <c:pt idx="12">
                  <c:v>18</c:v>
                </c:pt>
                <c:pt idx="13">
                  <c:v>3.0999999999999943</c:v>
                </c:pt>
                <c:pt idx="14">
                  <c:v>3.4000000000000057</c:v>
                </c:pt>
                <c:pt idx="15">
                  <c:v>6.4000000000000057</c:v>
                </c:pt>
                <c:pt idx="16">
                  <c:v>14.700000000000003</c:v>
                </c:pt>
                <c:pt idx="17">
                  <c:v>24.099999999999994</c:v>
                </c:pt>
                <c:pt idx="18">
                  <c:v>17.099999999999994</c:v>
                </c:pt>
                <c:pt idx="19">
                  <c:v>8.2999999999999972</c:v>
                </c:pt>
                <c:pt idx="20">
                  <c:v>2.7999999999999972</c:v>
                </c:pt>
                <c:pt idx="21">
                  <c:v>-0.79999999999999716</c:v>
                </c:pt>
                <c:pt idx="22">
                  <c:v>-1.4000000000000057</c:v>
                </c:pt>
                <c:pt idx="23">
                  <c:v>0.40000000000000568</c:v>
                </c:pt>
                <c:pt idx="24">
                  <c:v>0.70000000000000284</c:v>
                </c:pt>
                <c:pt idx="25">
                  <c:v>-0.79999999999999716</c:v>
                </c:pt>
                <c:pt idx="26">
                  <c:v>1.2000000000000028</c:v>
                </c:pt>
                <c:pt idx="27">
                  <c:v>3.9000000000000057</c:v>
                </c:pt>
                <c:pt idx="28">
                  <c:v>1.7999999999999972</c:v>
                </c:pt>
                <c:pt idx="29">
                  <c:v>1.5</c:v>
                </c:pt>
                <c:pt idx="30">
                  <c:v>4.7999999999999972</c:v>
                </c:pt>
                <c:pt idx="31">
                  <c:v>5.9000000000000057</c:v>
                </c:pt>
                <c:pt idx="32">
                  <c:v>-0.70000000000000284</c:v>
                </c:pt>
                <c:pt idx="33">
                  <c:v>3.2999999999999972</c:v>
                </c:pt>
                <c:pt idx="34">
                  <c:v>5.4000000000000057</c:v>
                </c:pt>
                <c:pt idx="35">
                  <c:v>2.5999999999999943</c:v>
                </c:pt>
                <c:pt idx="36">
                  <c:v>2.5999999999999943</c:v>
                </c:pt>
                <c:pt idx="37">
                  <c:v>2</c:v>
                </c:pt>
                <c:pt idx="38">
                  <c:v>1.4000000000000057</c:v>
                </c:pt>
                <c:pt idx="39">
                  <c:v>2.0027999999999935</c:v>
                </c:pt>
                <c:pt idx="40">
                  <c:v>1.5999999999999943</c:v>
                </c:pt>
                <c:pt idx="41">
                  <c:v>2.0999999999999943</c:v>
                </c:pt>
                <c:pt idx="42">
                  <c:v>2.9000000000000057</c:v>
                </c:pt>
                <c:pt idx="43">
                  <c:v>2.5</c:v>
                </c:pt>
                <c:pt idx="44">
                  <c:v>0.90000000000000568</c:v>
                </c:pt>
                <c:pt idx="45">
                  <c:v>2</c:v>
                </c:pt>
                <c:pt idx="46">
                  <c:v>0</c:v>
                </c:pt>
              </c:numCache>
            </c:numRef>
          </c:val>
          <c:smooth val="0"/>
          <c:extLst>
            <c:ext xmlns:c16="http://schemas.microsoft.com/office/drawing/2014/chart" uri="{C3380CC4-5D6E-409C-BE32-E72D297353CC}">
              <c16:uniqueId val="{00000001-7279-45E0-9550-F4982480FF5D}"/>
            </c:ext>
          </c:extLst>
        </c:ser>
        <c:dLbls>
          <c:showLegendKey val="0"/>
          <c:showVal val="0"/>
          <c:showCatName val="0"/>
          <c:showSerName val="0"/>
          <c:showPercent val="0"/>
          <c:showBubbleSize val="0"/>
        </c:dLbls>
        <c:smooth val="0"/>
        <c:axId val="1808695504"/>
        <c:axId val="1748337424"/>
      </c:lineChart>
      <c:dateAx>
        <c:axId val="180869550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48337424"/>
        <c:crossesAt val="-5"/>
        <c:auto val="1"/>
        <c:lblOffset val="100"/>
        <c:baseTimeUnit val="years"/>
      </c:dateAx>
      <c:valAx>
        <c:axId val="174833742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0869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in 1937-1948</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Sheet1!$B$2:$B$13</c:f>
              <c:numCache>
                <c:formatCode>General</c:formatCode>
                <c:ptCount val="12"/>
                <c:pt idx="0">
                  <c:v>1.639</c:v>
                </c:pt>
                <c:pt idx="1">
                  <c:v>2.3050000000000002</c:v>
                </c:pt>
                <c:pt idx="2">
                  <c:v>4.2869999999999999</c:v>
                </c:pt>
                <c:pt idx="3">
                  <c:v>7.867</c:v>
                </c:pt>
                <c:pt idx="4">
                  <c:v>15.13</c:v>
                </c:pt>
                <c:pt idx="5">
                  <c:v>31.36</c:v>
                </c:pt>
                <c:pt idx="6">
                  <c:v>75.38</c:v>
                </c:pt>
                <c:pt idx="7">
                  <c:v>189.5</c:v>
                </c:pt>
                <c:pt idx="8">
                  <c:v>1032</c:v>
                </c:pt>
                <c:pt idx="9">
                  <c:v>3726</c:v>
                </c:pt>
                <c:pt idx="10">
                  <c:v>33189</c:v>
                </c:pt>
                <c:pt idx="11">
                  <c:v>604534</c:v>
                </c:pt>
              </c:numCache>
            </c:numRef>
          </c:val>
          <c:smooth val="0"/>
          <c:extLst>
            <c:ext xmlns:c16="http://schemas.microsoft.com/office/drawing/2014/chart" uri="{C3380CC4-5D6E-409C-BE32-E72D297353CC}">
              <c16:uniqueId val="{00000000-35E2-4A05-8E0F-C062D81C41F4}"/>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Sheet1!$C$2:$C$13</c:f>
              <c:numCache>
                <c:formatCode>General</c:formatCode>
                <c:ptCount val="12"/>
                <c:pt idx="0">
                  <c:v>1.24</c:v>
                </c:pt>
                <c:pt idx="1">
                  <c:v>1.1399999999999999</c:v>
                </c:pt>
                <c:pt idx="2">
                  <c:v>3.07</c:v>
                </c:pt>
                <c:pt idx="3">
                  <c:v>6.52</c:v>
                </c:pt>
                <c:pt idx="4">
                  <c:v>15.97</c:v>
                </c:pt>
                <c:pt idx="5">
                  <c:v>49.29</c:v>
                </c:pt>
                <c:pt idx="6">
                  <c:v>176</c:v>
                </c:pt>
                <c:pt idx="7">
                  <c:v>251</c:v>
                </c:pt>
                <c:pt idx="8">
                  <c:v>885</c:v>
                </c:pt>
                <c:pt idx="9">
                  <c:v>5713</c:v>
                </c:pt>
                <c:pt idx="10">
                  <c:v>83798</c:v>
                </c:pt>
                <c:pt idx="11">
                  <c:v>4721000</c:v>
                </c:pt>
              </c:numCache>
            </c:numRef>
          </c:val>
          <c:smooth val="0"/>
          <c:extLst>
            <c:ext xmlns:c16="http://schemas.microsoft.com/office/drawing/2014/chart" uri="{C3380CC4-5D6E-409C-BE32-E72D297353CC}">
              <c16:uniqueId val="{00000001-35E2-4A05-8E0F-C062D81C41F4}"/>
            </c:ext>
          </c:extLst>
        </c:ser>
        <c:dLbls>
          <c:showLegendKey val="0"/>
          <c:showVal val="0"/>
          <c:showCatName val="0"/>
          <c:showSerName val="0"/>
          <c:showPercent val="0"/>
          <c:showBubbleSize val="0"/>
        </c:dLbls>
        <c:smooth val="0"/>
        <c:axId val="-440690064"/>
        <c:axId val="-440702032"/>
      </c:lineChart>
      <c:dateAx>
        <c:axId val="-440690064"/>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2032"/>
        <c:crosses val="autoZero"/>
        <c:auto val="1"/>
        <c:lblOffset val="100"/>
        <c:baseTimeUnit val="months"/>
      </c:dateAx>
      <c:valAx>
        <c:axId val="-44070203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from</a:t>
            </a:r>
            <a:r>
              <a:rPr lang="en-US" altLang="zh-CN" baseline="0"/>
              <a:t> 1948.8 to 1949.4</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Sheet1!$B$15:$B$23</c:f>
              <c:numCache>
                <c:formatCode>General</c:formatCode>
                <c:ptCount val="9"/>
                <c:pt idx="0">
                  <c:v>0.54400000000000004</c:v>
                </c:pt>
                <c:pt idx="1">
                  <c:v>1.202</c:v>
                </c:pt>
                <c:pt idx="2">
                  <c:v>1.85</c:v>
                </c:pt>
                <c:pt idx="3">
                  <c:v>3.3940000000000001</c:v>
                </c:pt>
                <c:pt idx="4">
                  <c:v>8.32</c:v>
                </c:pt>
                <c:pt idx="5">
                  <c:v>20.87</c:v>
                </c:pt>
                <c:pt idx="6">
                  <c:v>59.73</c:v>
                </c:pt>
                <c:pt idx="7">
                  <c:v>196.13</c:v>
                </c:pt>
                <c:pt idx="8">
                  <c:v>760.74</c:v>
                </c:pt>
              </c:numCache>
            </c:numRef>
          </c:val>
          <c:smooth val="0"/>
          <c:extLst>
            <c:ext xmlns:c16="http://schemas.microsoft.com/office/drawing/2014/chart" uri="{C3380CC4-5D6E-409C-BE32-E72D297353CC}">
              <c16:uniqueId val="{00000000-E256-4205-AE0C-74263BE7C306}"/>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Sheet1!$C$15:$C$23</c:f>
              <c:numCache>
                <c:formatCode>General</c:formatCode>
                <c:ptCount val="9"/>
                <c:pt idx="0">
                  <c:v>1.9</c:v>
                </c:pt>
                <c:pt idx="1">
                  <c:v>1.97</c:v>
                </c:pt>
                <c:pt idx="2">
                  <c:v>2.2000000000000002</c:v>
                </c:pt>
                <c:pt idx="3">
                  <c:v>25.43</c:v>
                </c:pt>
                <c:pt idx="4">
                  <c:v>35.479999999999997</c:v>
                </c:pt>
                <c:pt idx="5">
                  <c:v>128.80000000000001</c:v>
                </c:pt>
                <c:pt idx="6">
                  <c:v>897.8</c:v>
                </c:pt>
                <c:pt idx="7">
                  <c:v>4053</c:v>
                </c:pt>
                <c:pt idx="8">
                  <c:v>62719</c:v>
                </c:pt>
              </c:numCache>
            </c:numRef>
          </c:val>
          <c:smooth val="0"/>
          <c:extLst>
            <c:ext xmlns:c16="http://schemas.microsoft.com/office/drawing/2014/chart" uri="{C3380CC4-5D6E-409C-BE32-E72D297353CC}">
              <c16:uniqueId val="{00000001-E256-4205-AE0C-74263BE7C306}"/>
            </c:ext>
          </c:extLst>
        </c:ser>
        <c:dLbls>
          <c:showLegendKey val="0"/>
          <c:showVal val="0"/>
          <c:showCatName val="0"/>
          <c:showSerName val="0"/>
          <c:showPercent val="0"/>
          <c:showBubbleSize val="0"/>
        </c:dLbls>
        <c:smooth val="0"/>
        <c:axId val="-440700400"/>
        <c:axId val="-440697136"/>
      </c:lineChart>
      <c:dateAx>
        <c:axId val="-4407004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136"/>
        <c:crosses val="autoZero"/>
        <c:auto val="1"/>
        <c:lblOffset val="100"/>
        <c:baseTimeUnit val="months"/>
      </c:dateAx>
      <c:valAx>
        <c:axId val="-4406971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2025/11/30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1</a:t>
            </a:fld>
            <a:endParaRPr lang="zh-CN" altLang="en-US"/>
          </a:p>
        </p:txBody>
      </p:sp>
    </p:spTree>
    <p:extLst>
      <p:ext uri="{BB962C8B-B14F-4D97-AF65-F5344CB8AC3E}">
        <p14:creationId xmlns:p14="http://schemas.microsoft.com/office/powerpoint/2010/main" val="305064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market is competitive if no participants are large enough to affect prices. In other words, all market participants are price takers.)</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35</a:t>
            </a:fld>
            <a:endParaRPr lang="zh-CN" altLang="en-US"/>
          </a:p>
        </p:txBody>
      </p:sp>
    </p:spTree>
    <p:extLst>
      <p:ext uri="{BB962C8B-B14F-4D97-AF65-F5344CB8AC3E}">
        <p14:creationId xmlns:p14="http://schemas.microsoft.com/office/powerpoint/2010/main" val="7331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This says that the firm would employ capital up to the point where </a:t>
            </a:r>
            <a:r>
              <a:rPr lang="en-US" altLang="zh-CN" sz="1200" u="sng" dirty="0"/>
              <a:t>marginal product of capital</a:t>
            </a:r>
            <a:r>
              <a:rPr lang="en-US" altLang="zh-CN" sz="1200" dirty="0"/>
              <a:t> (MPK) equals the real rental price of capital.</a:t>
            </a:r>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says that the firm would employ labor up to the point where </a:t>
            </a:r>
            <a:r>
              <a:rPr lang="en-US" altLang="zh-CN" u="sng" dirty="0"/>
              <a:t>marginal product of labor</a:t>
            </a:r>
            <a:r>
              <a:rPr lang="en-US" altLang="zh-CN" dirty="0"/>
              <a:t> (MPL) equals the real wage. </a:t>
            </a:r>
            <a:r>
              <a:rPr lang="zh-CN" altLang="en-US" dirty="0"/>
              <a:t> </a:t>
            </a:r>
            <a:endParaRPr lang="en-US" altLang="zh-CN" dirty="0"/>
          </a:p>
          <a:p>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37</a:t>
            </a:fld>
            <a:endParaRPr lang="zh-CN" altLang="en-US"/>
          </a:p>
        </p:txBody>
      </p:sp>
    </p:spTree>
    <p:extLst>
      <p:ext uri="{BB962C8B-B14F-4D97-AF65-F5344CB8AC3E}">
        <p14:creationId xmlns:p14="http://schemas.microsoft.com/office/powerpoint/2010/main" val="54858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/GDI</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43</a:t>
            </a:fld>
            <a:endParaRPr lang="zh-CN" altLang="en-US"/>
          </a:p>
        </p:txBody>
      </p:sp>
    </p:spTree>
    <p:extLst>
      <p:ext uri="{BB962C8B-B14F-4D97-AF65-F5344CB8AC3E}">
        <p14:creationId xmlns:p14="http://schemas.microsoft.com/office/powerpoint/2010/main" val="146743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27855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dirty="0">
                <a:solidFill>
                  <a:schemeClr val="tx1"/>
                </a:solidFill>
                <a:effectLst/>
                <a:latin typeface="+mn-lt"/>
                <a:ea typeface="+mn-ea"/>
                <a:cs typeface="+mn-cs"/>
              </a:rPr>
              <a:t>基于如下两个数据：</a:t>
            </a:r>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中国</a:t>
            </a:r>
            <a:r>
              <a:rPr lang="en-US" altLang="zh-CN" sz="1200" b="0" i="0" u="none" strike="noStrike" kern="1200" dirty="0">
                <a:solidFill>
                  <a:schemeClr val="tx1"/>
                </a:solidFill>
                <a:effectLst/>
                <a:latin typeface="+mn-lt"/>
                <a:ea typeface="+mn-ea"/>
                <a:cs typeface="+mn-cs"/>
              </a:rPr>
              <a:t>:GDP:</a:t>
            </a:r>
            <a:r>
              <a:rPr lang="zh-CN" altLang="en-US" sz="1200" b="0" i="0" u="none" strike="noStrike" kern="1200" dirty="0">
                <a:solidFill>
                  <a:schemeClr val="tx1"/>
                </a:solidFill>
                <a:effectLst/>
                <a:latin typeface="+mn-lt"/>
                <a:ea typeface="+mn-ea"/>
                <a:cs typeface="+mn-cs"/>
              </a:rPr>
              <a:t>收入法</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基于实物交易资金流量表</a:t>
            </a:r>
            <a:r>
              <a:rPr lang="en-US" altLang="zh-CN" sz="1200" b="0" i="0" u="none" strike="noStrike" kern="1200" dirty="0">
                <a:solidFill>
                  <a:schemeClr val="tx1"/>
                </a:solidFill>
                <a:effectLst/>
                <a:latin typeface="+mn-lt"/>
                <a:ea typeface="+mn-ea"/>
                <a:cs typeface="+mn-cs"/>
              </a:rPr>
              <a:t>)</a:t>
            </a:r>
            <a:r>
              <a:rPr lang="zh-CN" altLang="en-US" dirty="0"/>
              <a:t> </a:t>
            </a:r>
            <a:endParaRPr lang="en-US" altLang="zh-CN" dirty="0"/>
          </a:p>
          <a:p>
            <a:r>
              <a:rPr lang="zh-CN" altLang="en-US" sz="1200" b="0" i="0" u="none" strike="noStrike" kern="1200" dirty="0">
                <a:solidFill>
                  <a:schemeClr val="tx1"/>
                </a:solidFill>
                <a:effectLst/>
                <a:latin typeface="+mn-lt"/>
                <a:ea typeface="+mn-ea"/>
                <a:cs typeface="+mn-cs"/>
              </a:rPr>
              <a:t>中国</a:t>
            </a:r>
            <a:r>
              <a:rPr lang="en-US" altLang="zh-CN" sz="1200" b="0" i="0" u="none" strike="noStrike" kern="1200" dirty="0">
                <a:solidFill>
                  <a:schemeClr val="tx1"/>
                </a:solidFill>
                <a:effectLst/>
                <a:latin typeface="+mn-lt"/>
                <a:ea typeface="+mn-ea"/>
                <a:cs typeface="+mn-cs"/>
              </a:rPr>
              <a:t>:GDP:</a:t>
            </a:r>
            <a:r>
              <a:rPr lang="zh-CN" altLang="en-US" sz="1200" b="0" i="0" u="none" strike="noStrike" kern="1200" dirty="0">
                <a:solidFill>
                  <a:schemeClr val="tx1"/>
                </a:solidFill>
                <a:effectLst/>
                <a:latin typeface="+mn-lt"/>
                <a:ea typeface="+mn-ea"/>
                <a:cs typeface="+mn-cs"/>
              </a:rPr>
              <a:t>劳动者报酬</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基于实物交易资金流量表</a:t>
            </a:r>
            <a:r>
              <a:rPr lang="en-US" altLang="zh-CN" sz="1200" b="0" i="0" u="none" strike="noStrike" kern="1200" dirty="0">
                <a:solidFill>
                  <a:schemeClr val="tx1"/>
                </a:solidFill>
                <a:effectLst/>
                <a:latin typeface="+mn-lt"/>
                <a:ea typeface="+mn-ea"/>
                <a:cs typeface="+mn-cs"/>
              </a:rPr>
              <a:t>)</a:t>
            </a:r>
            <a:r>
              <a:rPr lang="zh-CN" altLang="en-US" dirty="0"/>
              <a:t> </a:t>
            </a:r>
          </a:p>
        </p:txBody>
      </p:sp>
      <p:sp>
        <p:nvSpPr>
          <p:cNvPr id="4" name="灯片编号占位符 3"/>
          <p:cNvSpPr>
            <a:spLocks noGrp="1"/>
          </p:cNvSpPr>
          <p:nvPr>
            <p:ph type="sldNum" sz="quarter" idx="10"/>
          </p:nvPr>
        </p:nvSpPr>
        <p:spPr/>
        <p:txBody>
          <a:bodyPr/>
          <a:lstStyle/>
          <a:p>
            <a:fld id="{B4A36ECA-0268-49E5-B88C-8064AE192485}" type="slidenum">
              <a:rPr lang="zh-CN" altLang="en-US" smtClean="0"/>
              <a:t>45</a:t>
            </a:fld>
            <a:endParaRPr lang="zh-CN" altLang="en-US"/>
          </a:p>
        </p:txBody>
      </p:sp>
    </p:spTree>
    <p:extLst>
      <p:ext uri="{BB962C8B-B14F-4D97-AF65-F5344CB8AC3E}">
        <p14:creationId xmlns:p14="http://schemas.microsoft.com/office/powerpoint/2010/main" val="1935563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47</a:t>
            </a:fld>
            <a:endParaRPr lang="zh-CN" altLang="en-US"/>
          </a:p>
        </p:txBody>
      </p:sp>
    </p:spTree>
    <p:extLst>
      <p:ext uri="{BB962C8B-B14F-4D97-AF65-F5344CB8AC3E}">
        <p14:creationId xmlns:p14="http://schemas.microsoft.com/office/powerpoint/2010/main" val="12769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Why does real wage growth lag behind the labor productivity growth?</a:t>
                </a:r>
                <a:endParaRPr lang="zh-CN" altLang="en-US" sz="1200" dirty="0"/>
              </a:p>
              <a:p>
                <a:endParaRPr lang="en-US" altLang="zh-CN" dirty="0"/>
              </a:p>
              <a:p>
                <a:r>
                  <a:rPr lang="zh-CN" altLang="en-US" dirty="0"/>
                  <a:t>一个更全面的分析：</a:t>
                </a:r>
                <a:r>
                  <a:rPr lang="en-US" altLang="zh-CN" dirty="0"/>
                  <a:t>Equation (15) in “The Relationship between </a:t>
                </a:r>
                <a:r>
                  <a:rPr lang="en-US" altLang="zh-CN" dirty="0" err="1"/>
                  <a:t>Labour</a:t>
                </a:r>
                <a:r>
                  <a:rPr lang="en-US" altLang="zh-CN" dirty="0"/>
                  <a:t> Productivity and Real Wage Growth in Canada and OECD Countries”, CSLS, 2008.</a:t>
                </a: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𝐿</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𝐿</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𝑌</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𝑌</m:t>
                              </m:r>
                            </m:sub>
                          </m:sSub>
                          <m:r>
                            <a:rPr lang="en-US" altLang="zh-CN" b="0" i="1" smtClean="0">
                              <a:latin typeface="Cambria Math" panose="02040503050406030204" pitchFamily="18" charset="0"/>
                            </a:rPr>
                            <m:t>𝐿</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𝐿</m:t>
                              </m:r>
                            </m:sub>
                          </m:sSub>
                        </m:num>
                        <m:den>
                          <m:r>
                            <a:rPr lang="en-US" altLang="zh-CN" b="0" i="1" smtClean="0">
                              <a:latin typeface="Cambria Math" panose="02040503050406030204" pitchFamily="18" charset="0"/>
                            </a:rPr>
                            <m:t>𝑌</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𝑌</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𝐶</m:t>
                              </m:r>
                            </m:sub>
                          </m:sSub>
                        </m:den>
                      </m:f>
                    </m:oMath>
                  </m:oMathPara>
                </a14:m>
                <a:endParaRPr lang="en-US" altLang="zh-CN" dirty="0"/>
              </a:p>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𝐶</m:t>
                        </m:r>
                      </m:sub>
                    </m:sSub>
                  </m:oMath>
                </a14:m>
                <a:r>
                  <a:rPr lang="en-US" altLang="zh-CN" dirty="0"/>
                  <a:t> is the price of consumption goods, measured by the CPI or other consumption deflator. Y is nominal output (GDP),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𝐿</m:t>
                        </m:r>
                      </m:sub>
                    </m:sSub>
                  </m:oMath>
                </a14:m>
                <a:r>
                  <a:rPr lang="en-US" altLang="zh-CN" dirty="0"/>
                  <a:t> is total nominal </a:t>
                </a:r>
                <a:r>
                  <a:rPr lang="en-US" altLang="zh-CN" dirty="0" err="1"/>
                  <a:t>labour</a:t>
                </a:r>
                <a:r>
                  <a:rPr lang="en-US" altLang="zh-CN" dirty="0"/>
                  <a:t> compensation, L is hours worked,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𝑌</m:t>
                        </m:r>
                      </m:sub>
                    </m:sSub>
                  </m:oMath>
                </a14:m>
                <a:r>
                  <a:rPr lang="en-US" altLang="zh-CN" dirty="0"/>
                  <a:t> is the GDP deflator. </a:t>
                </a:r>
              </a:p>
              <a:p>
                <a:r>
                  <a:rPr lang="zh-CN" altLang="en-US" dirty="0"/>
                  <a:t>平均工资消费购买力 </a:t>
                </a:r>
                <a:r>
                  <a:rPr lang="en-US" altLang="zh-CN" dirty="0"/>
                  <a:t>= </a:t>
                </a:r>
                <a:r>
                  <a:rPr lang="zh-CN" altLang="en-US" dirty="0"/>
                  <a:t>劳动生产率 * 劳动者份额 * 劳动贸易条件（</a:t>
                </a:r>
                <a:r>
                  <a:rPr lang="en-US" altLang="zh-CN" dirty="0"/>
                  <a:t>labor’s terms of trade</a:t>
                </a:r>
                <a:r>
                  <a:rPr lang="zh-CN" altLang="en-US" dirty="0"/>
                  <a:t>）</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Why does real wage growth lag behind the labor productivity growth?</a:t>
                </a:r>
                <a:endParaRPr lang="zh-CN" altLang="en-US" sz="1200" dirty="0"/>
              </a:p>
              <a:p>
                <a:endParaRPr lang="en-US" altLang="zh-CN" dirty="0"/>
              </a:p>
              <a:p>
                <a:r>
                  <a:rPr lang="zh-CN" altLang="en-US" dirty="0"/>
                  <a:t>一个更全面的分析：</a:t>
                </a:r>
                <a:r>
                  <a:rPr lang="en-US" altLang="zh-CN" dirty="0"/>
                  <a:t>Equation (15) in “The Relationship between </a:t>
                </a:r>
                <a:r>
                  <a:rPr lang="en-US" altLang="zh-CN" dirty="0" err="1"/>
                  <a:t>Labour</a:t>
                </a:r>
                <a:r>
                  <a:rPr lang="en-US" altLang="zh-CN" dirty="0"/>
                  <a:t> Productivity and Real Wage Growth in Canada and OECD Countries”, CSLS, 2008.</a:t>
                </a:r>
              </a:p>
              <a:p>
                <a:r>
                  <a:rPr lang="en-US" altLang="zh-CN" b="0" i="0">
                    <a:latin typeface="Cambria Math" panose="02040503050406030204" pitchFamily="18" charset="0"/>
                  </a:rPr>
                  <a:t>𝑌_𝐿/(𝑃_𝐶 𝐿)=𝑌/(𝑃_𝑌 𝐿)⋅𝑌_𝐿/𝑌⋅𝑃_𝑌/𝑃_𝐶 </a:t>
                </a:r>
                <a:endParaRPr lang="en-US" altLang="zh-CN" dirty="0"/>
              </a:p>
              <a:p>
                <a:r>
                  <a:rPr lang="en-US" altLang="zh-CN" b="0" i="0">
                    <a:latin typeface="Cambria Math" panose="02040503050406030204" pitchFamily="18" charset="0"/>
                  </a:rPr>
                  <a:t>𝑃_𝐶</a:t>
                </a:r>
                <a:r>
                  <a:rPr lang="en-US" altLang="zh-CN" dirty="0"/>
                  <a:t> is the price of consumption goods, measured by the CPI or other consumption deflator. Y is nominal output (GDP), </a:t>
                </a:r>
                <a:r>
                  <a:rPr lang="en-US" altLang="zh-CN" b="0" i="0">
                    <a:latin typeface="Cambria Math" panose="02040503050406030204" pitchFamily="18" charset="0"/>
                  </a:rPr>
                  <a:t>𝑌_𝐿</a:t>
                </a:r>
                <a:r>
                  <a:rPr lang="en-US" altLang="zh-CN" dirty="0"/>
                  <a:t> is total nominal </a:t>
                </a:r>
                <a:r>
                  <a:rPr lang="en-US" altLang="zh-CN" dirty="0" err="1"/>
                  <a:t>labour</a:t>
                </a:r>
                <a:r>
                  <a:rPr lang="en-US" altLang="zh-CN" dirty="0"/>
                  <a:t> compensation, L is hours worked, and </a:t>
                </a:r>
                <a:r>
                  <a:rPr lang="en-US" altLang="zh-CN" b="0" i="0">
                    <a:latin typeface="Cambria Math" panose="02040503050406030204" pitchFamily="18" charset="0"/>
                  </a:rPr>
                  <a:t>𝑃_𝑌</a:t>
                </a:r>
                <a:r>
                  <a:rPr lang="en-US" altLang="zh-CN" dirty="0"/>
                  <a:t> is the GDP deflator. </a:t>
                </a:r>
              </a:p>
              <a:p>
                <a:r>
                  <a:rPr lang="zh-CN" altLang="en-US" dirty="0"/>
                  <a:t>平均工资消费购买力 </a:t>
                </a:r>
                <a:r>
                  <a:rPr lang="en-US" altLang="zh-CN" dirty="0"/>
                  <a:t>= </a:t>
                </a:r>
                <a:r>
                  <a:rPr lang="zh-CN" altLang="en-US" dirty="0"/>
                  <a:t>劳动生产率 * 劳动者份额 * 劳动贸易条件（</a:t>
                </a:r>
                <a:r>
                  <a:rPr lang="en-US" altLang="zh-CN" dirty="0"/>
                  <a:t>labor’s terms of trade</a:t>
                </a:r>
                <a:r>
                  <a:rPr lang="zh-CN" altLang="en-US" dirty="0"/>
                  <a:t>）</a:t>
                </a:r>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49</a:t>
            </a:fld>
            <a:endParaRPr lang="zh-CN" altLang="en-US"/>
          </a:p>
        </p:txBody>
      </p:sp>
    </p:spTree>
    <p:extLst>
      <p:ext uri="{BB962C8B-B14F-4D97-AF65-F5344CB8AC3E}">
        <p14:creationId xmlns:p14="http://schemas.microsoft.com/office/powerpoint/2010/main" val="342553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p>
              <a:p>
                <a:endParaRPr lang="en-US" altLang="zh-CN" baseline="0" dirty="0"/>
              </a:p>
              <a:p>
                <a:r>
                  <a:rPr lang="en-US" altLang="zh-CN" dirty="0"/>
                  <a:t>The ex post real interest rate is a “realized” real interest rate. </a:t>
                </a:r>
              </a:p>
              <a:p>
                <a:r>
                  <a:rPr lang="en-US" altLang="zh-CN" dirty="0"/>
                  <a:t>Rearrange the above equation, we obtain the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b="0"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r>
                  <a:rPr lang="en-US" altLang="zh-CN" baseline="0" dirty="0" smtClean="0"/>
                  <a:t>.</a:t>
                </a:r>
              </a:p>
              <a:p>
                <a:endParaRPr lang="en-US" altLang="zh-CN" baseline="0" dirty="0" smtClean="0"/>
              </a:p>
              <a:p>
                <a:r>
                  <a:rPr lang="en-US" altLang="zh-CN" dirty="0" smtClean="0"/>
                  <a:t>The </a:t>
                </a:r>
                <a:r>
                  <a:rPr lang="en-US" altLang="zh-CN" dirty="0"/>
                  <a:t>ex post real interest rate is a “realized” real interest rate. </a:t>
                </a:r>
              </a:p>
              <a:p>
                <a:r>
                  <a:rPr lang="en-US" altLang="zh-CN" dirty="0"/>
                  <a:t>Rearrange the above equation, we obtain the Fisher equation</a:t>
                </a:r>
              </a:p>
              <a:p>
                <a:pPr marL="0" indent="0">
                  <a:buNone/>
                </a:pPr>
                <a:r>
                  <a:rPr lang="en-US" altLang="zh-CN" b="0" i="0" smtClean="0">
                    <a:latin typeface="Cambria Math"/>
                  </a:rPr>
                  <a:t>𝑖=𝑟+𝜋.</a:t>
                </a:r>
                <a:endParaRPr lang="en-US" altLang="zh-CN" b="0" dirty="0"/>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51</a:t>
            </a:fld>
            <a:endParaRPr lang="zh-CN" altLang="en-US"/>
          </a:p>
        </p:txBody>
      </p:sp>
    </p:spTree>
    <p:extLst>
      <p:ext uri="{BB962C8B-B14F-4D97-AF65-F5344CB8AC3E}">
        <p14:creationId xmlns:p14="http://schemas.microsoft.com/office/powerpoint/2010/main" val="233345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𝐸</m:t>
                      </m:r>
                      <m:r>
                        <a:rPr lang="en-US" altLang="zh-CN" b="0" i="1" smtClean="0">
                          <a:latin typeface="Cambria Math"/>
                        </a:rPr>
                        <m:t>𝜋</m:t>
                      </m:r>
                      <m:r>
                        <a:rPr lang="en-US" altLang="zh-CN" b="0" i="1" smtClean="0">
                          <a:latin typeface="Cambria Math"/>
                        </a:rPr>
                        <m:t>.</m:t>
                      </m:r>
                    </m:oMath>
                  </m:oMathPara>
                </a14:m>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r>
                  <a:rPr lang="en-US" altLang="zh-CN" b="0" i="0" smtClean="0">
                    <a:latin typeface="Cambria Math"/>
                  </a:rPr>
                  <a:t>𝑖=𝑟+𝐸𝜋.</a:t>
                </a:r>
                <a:endParaRPr lang="en-US" altLang="zh-CN" dirty="0"/>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53</a:t>
            </a:fld>
            <a:endParaRPr lang="zh-CN" altLang="en-US"/>
          </a:p>
        </p:txBody>
      </p:sp>
    </p:spTree>
    <p:extLst>
      <p:ext uri="{BB962C8B-B14F-4D97-AF65-F5344CB8AC3E}">
        <p14:creationId xmlns:p14="http://schemas.microsoft.com/office/powerpoint/2010/main" val="325355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Classical economists view the interest rate as a price that brings demand and supply of funds into equilibrium, without much influence from any monetary authority.</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54</a:t>
            </a:fld>
            <a:endParaRPr lang="zh-CN" altLang="en-US"/>
          </a:p>
        </p:txBody>
      </p:sp>
    </p:spTree>
    <p:extLst>
      <p:ext uri="{BB962C8B-B14F-4D97-AF65-F5344CB8AC3E}">
        <p14:creationId xmlns:p14="http://schemas.microsoft.com/office/powerpoint/2010/main" val="148967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a:t>
            </a:fld>
            <a:endParaRPr lang="zh-CN" altLang="en-US"/>
          </a:p>
        </p:txBody>
      </p:sp>
    </p:spTree>
    <p:extLst>
      <p:ext uri="{BB962C8B-B14F-4D97-AF65-F5344CB8AC3E}">
        <p14:creationId xmlns:p14="http://schemas.microsoft.com/office/powerpoint/2010/main" val="305394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identity, the modern</a:t>
            </a:r>
            <a:r>
              <a:rPr lang="en-US" altLang="zh-CN" baseline="0" dirty="0"/>
              <a:t> monetary theory </a:t>
            </a:r>
            <a:r>
              <a:rPr lang="en-US" altLang="zh-CN" dirty="0"/>
              <a:t>states that it is possible for the private sector to accumulate a surplus only if the government has budget deficits. As most private sectors want to accumulate a surplus, MMT economists usually advocate for government budget deficits.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61</a:t>
            </a:fld>
            <a:endParaRPr lang="zh-CN" altLang="en-US"/>
          </a:p>
        </p:txBody>
      </p:sp>
    </p:spTree>
    <p:extLst>
      <p:ext uri="{BB962C8B-B14F-4D97-AF65-F5344CB8AC3E}">
        <p14:creationId xmlns:p14="http://schemas.microsoft.com/office/powerpoint/2010/main" val="3748158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Critique: </a:t>
            </a:r>
            <a:r>
              <a:rPr lang="zh-CN" altLang="en-US" dirty="0"/>
              <a:t>可贷资金市场模型隐含了</a:t>
            </a:r>
            <a:r>
              <a:rPr lang="en-US" altLang="zh-CN" dirty="0"/>
              <a:t>“savings finance investment”. </a:t>
            </a:r>
            <a:r>
              <a:rPr lang="zh-CN" altLang="en-US" dirty="0"/>
              <a:t>现实中，是</a:t>
            </a:r>
            <a:r>
              <a:rPr lang="en-US" altLang="zh-CN" dirty="0"/>
              <a:t>loans finance investment, </a:t>
            </a:r>
            <a:r>
              <a:rPr lang="zh-CN" altLang="en-US" dirty="0"/>
              <a:t>且</a:t>
            </a:r>
            <a:r>
              <a:rPr lang="en-US" altLang="zh-CN" dirty="0"/>
              <a:t>investment increases savings. </a:t>
            </a:r>
          </a:p>
          <a:p>
            <a:endParaRPr lang="en-US" altLang="zh-CN" dirty="0"/>
          </a:p>
          <a:p>
            <a:r>
              <a:rPr lang="zh-CN" altLang="en-US" dirty="0"/>
              <a:t>比如，我写了一本畅销书得到</a:t>
            </a:r>
            <a:r>
              <a:rPr lang="en-US" altLang="zh-CN" dirty="0"/>
              <a:t>100</a:t>
            </a:r>
            <a:r>
              <a:rPr lang="zh-CN" altLang="en-US" dirty="0"/>
              <a:t>万元，我的储蓄增加</a:t>
            </a:r>
            <a:r>
              <a:rPr lang="en-US" altLang="zh-CN" dirty="0"/>
              <a:t>100</a:t>
            </a:r>
            <a:r>
              <a:rPr lang="zh-CN" altLang="en-US" dirty="0"/>
              <a:t>万元。即使我拿其中</a:t>
            </a:r>
            <a:r>
              <a:rPr lang="en-US" altLang="zh-CN" dirty="0"/>
              <a:t>50</a:t>
            </a:r>
            <a:r>
              <a:rPr lang="zh-CN" altLang="en-US" dirty="0"/>
              <a:t>万元买车（消费），总储蓄仍然不变（因为卖车的储蓄上升）。而如果我拿其中</a:t>
            </a:r>
            <a:r>
              <a:rPr lang="en-US" altLang="zh-CN" dirty="0"/>
              <a:t>50</a:t>
            </a:r>
            <a:r>
              <a:rPr lang="zh-CN" altLang="en-US" dirty="0"/>
              <a:t>万元买了新房（投资），那么我的消费没变（储蓄也没变），但是总储蓄上升（因为开发商储蓄上升）</a:t>
            </a:r>
            <a:r>
              <a:rPr lang="en-US" altLang="zh-CN" dirty="0"/>
              <a:t>50</a:t>
            </a:r>
            <a:r>
              <a:rPr lang="zh-CN" altLang="en-US" dirty="0"/>
              <a:t>万元。如果我们拿</a:t>
            </a:r>
            <a:r>
              <a:rPr lang="en-US" altLang="zh-CN" dirty="0"/>
              <a:t>50</a:t>
            </a:r>
            <a:r>
              <a:rPr lang="zh-CN" altLang="en-US" dirty="0"/>
              <a:t>万元作为首付，从银行贷款</a:t>
            </a:r>
            <a:r>
              <a:rPr lang="en-US" altLang="zh-CN" dirty="0"/>
              <a:t>50</a:t>
            </a:r>
            <a:r>
              <a:rPr lang="zh-CN" altLang="en-US" dirty="0"/>
              <a:t>万元，买了</a:t>
            </a:r>
            <a:r>
              <a:rPr lang="en-US" altLang="zh-CN" dirty="0"/>
              <a:t>100</a:t>
            </a:r>
            <a:r>
              <a:rPr lang="zh-CN" altLang="en-US" dirty="0"/>
              <a:t>万元的新房，那么总储蓄上升</a:t>
            </a:r>
            <a:r>
              <a:rPr lang="en-US" altLang="zh-CN" dirty="0"/>
              <a:t>100</a:t>
            </a:r>
            <a:r>
              <a:rPr lang="zh-CN" altLang="en-US" dirty="0"/>
              <a:t>万。</a:t>
            </a:r>
            <a:endParaRPr lang="en-US" altLang="zh-CN" dirty="0"/>
          </a:p>
          <a:p>
            <a:endParaRPr lang="en-US" altLang="zh-CN" dirty="0"/>
          </a:p>
          <a:p>
            <a:r>
              <a:rPr lang="zh-CN" altLang="en-US" dirty="0"/>
              <a:t>更现实的因果关系图：</a:t>
            </a:r>
            <a:r>
              <a:rPr lang="en-US" altLang="zh-CN" dirty="0"/>
              <a:t>loan-&gt;investment-&gt;savings, loan-&gt;production-&gt;savings. </a:t>
            </a:r>
          </a:p>
          <a:p>
            <a:endParaRPr lang="en-US" altLang="zh-CN" dirty="0"/>
          </a:p>
          <a:p>
            <a:r>
              <a:rPr lang="zh-CN" altLang="en-US" dirty="0"/>
              <a:t>可贷资金市场模型的推论是政府财政赤字会</a:t>
            </a:r>
            <a:r>
              <a:rPr lang="en-US" altLang="zh-CN" dirty="0"/>
              <a:t>“</a:t>
            </a:r>
            <a:r>
              <a:rPr lang="zh-CN" altLang="en-US" dirty="0"/>
              <a:t>挤出</a:t>
            </a:r>
            <a:r>
              <a:rPr lang="en-US" altLang="zh-CN" dirty="0"/>
              <a:t>”</a:t>
            </a:r>
            <a:r>
              <a:rPr lang="zh-CN" altLang="en-US" dirty="0"/>
              <a:t>民间投资，因为储蓄给定，财政赤字越大，留给民间的储蓄就少了。但现实是政府赤字能增加民间储蓄，从而民间净金融资产上升：</a:t>
            </a:r>
            <a:r>
              <a:rPr lang="en-US" altLang="zh-CN" dirty="0"/>
              <a:t>G-T = (Y-C-T)-I. </a:t>
            </a:r>
            <a:r>
              <a:rPr lang="zh-CN" altLang="en-US" dirty="0"/>
              <a:t>假设</a:t>
            </a:r>
            <a:r>
              <a:rPr lang="en-US" altLang="zh-CN" dirty="0"/>
              <a:t>I</a:t>
            </a:r>
            <a:r>
              <a:rPr lang="zh-CN" altLang="en-US" dirty="0"/>
              <a:t>不变，则赤字上升带来民间储蓄上升。</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62</a:t>
            </a:fld>
            <a:endParaRPr lang="zh-CN" altLang="en-US"/>
          </a:p>
        </p:txBody>
      </p:sp>
    </p:spTree>
    <p:extLst>
      <p:ext uri="{BB962C8B-B14F-4D97-AF65-F5344CB8AC3E}">
        <p14:creationId xmlns:p14="http://schemas.microsoft.com/office/powerpoint/2010/main" val="947284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69</a:t>
            </a:fld>
            <a:endParaRPr lang="zh-CN" altLang="en-US"/>
          </a:p>
        </p:txBody>
      </p:sp>
    </p:spTree>
    <p:extLst>
      <p:ext uri="{BB962C8B-B14F-4D97-AF65-F5344CB8AC3E}">
        <p14:creationId xmlns:p14="http://schemas.microsoft.com/office/powerpoint/2010/main" val="2752030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Ben S. Bernanke, 2005, The Global Saving Glut and the U.S. Current Account Deficit, At the </a:t>
            </a:r>
            <a:r>
              <a:rPr lang="en-US" altLang="zh-CN" dirty="0" err="1"/>
              <a:t>Sandridge</a:t>
            </a:r>
            <a:r>
              <a:rPr lang="en-US" altLang="zh-CN" dirty="0"/>
              <a:t> Lecture, Virginia Association of Economists, Richmond, Virginia, https://www.federalreserve.gov/boarddocs/speeches/2005/200503102/</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70</a:t>
            </a:fld>
            <a:endParaRPr lang="zh-CN" altLang="en-US"/>
          </a:p>
        </p:txBody>
      </p:sp>
    </p:spTree>
    <p:extLst>
      <p:ext uri="{BB962C8B-B14F-4D97-AF65-F5344CB8AC3E}">
        <p14:creationId xmlns:p14="http://schemas.microsoft.com/office/powerpoint/2010/main" val="165746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71</a:t>
            </a:fld>
            <a:endParaRPr lang="zh-CN" altLang="en-US"/>
          </a:p>
        </p:txBody>
      </p:sp>
    </p:spTree>
    <p:extLst>
      <p:ext uri="{BB962C8B-B14F-4D97-AF65-F5344CB8AC3E}">
        <p14:creationId xmlns:p14="http://schemas.microsoft.com/office/powerpoint/2010/main" val="2288112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Inflation is a sustained increase in the general price level of goods and services in an economy over a period of time.</a:t>
            </a:r>
          </a:p>
          <a:p>
            <a:endParaRPr lang="en-US" altLang="zh-CN" dirty="0"/>
          </a:p>
          <a:p>
            <a:r>
              <a:rPr lang="en-US" altLang="zh-CN" dirty="0"/>
              <a:t>Inflation erodes purchasing power of money. </a:t>
            </a:r>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78</a:t>
            </a:fld>
            <a:endParaRPr lang="zh-CN" altLang="en-US"/>
          </a:p>
        </p:txBody>
      </p:sp>
    </p:spTree>
    <p:extLst>
      <p:ext uri="{BB962C8B-B14F-4D97-AF65-F5344CB8AC3E}">
        <p14:creationId xmlns:p14="http://schemas.microsoft.com/office/powerpoint/2010/main" val="193075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Note that the new version of quantity theory is nothing but an alternative definition of the velocity of money.</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80</a:t>
            </a:fld>
            <a:endParaRPr lang="zh-CN" altLang="en-US"/>
          </a:p>
        </p:txBody>
      </p:sp>
    </p:spTree>
    <p:extLst>
      <p:ext uri="{BB962C8B-B14F-4D97-AF65-F5344CB8AC3E}">
        <p14:creationId xmlns:p14="http://schemas.microsoft.com/office/powerpoint/2010/main" val="3643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Hyperinflation in Zimbabwe began in February 2007. During the height of inflation from 2008 to 2009, it was difficult to measure Zimbabwe‘s hyperinflation because the government of Zimbabwe stopped filing official inflation statistics. However, Zimbabwe’s peak month of inflation is estimated at 79.6 billion percent month-on-month, 89.7 sextillion percent year-on-year in mid-November 2008.</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84</a:t>
            </a:fld>
            <a:endParaRPr lang="zh-CN" altLang="en-US"/>
          </a:p>
        </p:txBody>
      </p:sp>
    </p:spTree>
    <p:extLst>
      <p:ext uri="{BB962C8B-B14F-4D97-AF65-F5344CB8AC3E}">
        <p14:creationId xmlns:p14="http://schemas.microsoft.com/office/powerpoint/2010/main" val="274721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85</a:t>
            </a:fld>
            <a:endParaRPr lang="zh-CN" altLang="en-US"/>
          </a:p>
        </p:txBody>
      </p:sp>
    </p:spTree>
    <p:extLst>
      <p:ext uri="{BB962C8B-B14F-4D97-AF65-F5344CB8AC3E}">
        <p14:creationId xmlns:p14="http://schemas.microsoft.com/office/powerpoint/2010/main" val="25168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endParaRPr lang="en-US" altLang="zh-CN" dirty="0"/>
          </a:p>
          <a:p>
            <a:pPr lvl="0"/>
            <a:r>
              <a:rPr lang="zh-CN" altLang="en-US" dirty="0"/>
              <a:t>供不应求的时候：</a:t>
            </a:r>
            <a:endParaRPr lang="en-US" altLang="zh-CN" dirty="0"/>
          </a:p>
          <a:p>
            <a:pPr lvl="1"/>
            <a:r>
              <a:rPr lang="zh-CN" altLang="en-US" dirty="0"/>
              <a:t>产品和服务涨价。</a:t>
            </a:r>
            <a:endParaRPr lang="en-US" altLang="zh-CN" dirty="0"/>
          </a:p>
          <a:p>
            <a:pPr lvl="1"/>
            <a:r>
              <a:rPr lang="zh-CN" altLang="en-US" dirty="0"/>
              <a:t>劳动力需求旺盛，工资上升。</a:t>
            </a:r>
            <a:endParaRPr lang="en-US" altLang="zh-CN" dirty="0"/>
          </a:p>
          <a:p>
            <a:pPr lvl="1"/>
            <a:r>
              <a:rPr lang="zh-CN" altLang="en-US" dirty="0"/>
              <a:t>企业和家庭收入上升，容易还本付息。</a:t>
            </a:r>
            <a:r>
              <a:rPr lang="en-US" altLang="zh-CN" dirty="0"/>
              <a:t>--》</a:t>
            </a:r>
            <a:r>
              <a:rPr lang="zh-CN" altLang="en-US" dirty="0"/>
              <a:t>金融稳定</a:t>
            </a:r>
            <a:endParaRPr lang="en-US" altLang="zh-CN" dirty="0"/>
          </a:p>
          <a:p>
            <a:endParaRPr lang="en-US" altLang="zh-CN" dirty="0"/>
          </a:p>
          <a:p>
            <a:r>
              <a:rPr lang="zh-CN" altLang="en-US" dirty="0"/>
              <a:t>因为名义工资一般有向下的刚性，通胀能让实际工资获得向下的弹性。</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88</a:t>
            </a:fld>
            <a:endParaRPr lang="zh-CN" altLang="en-US"/>
          </a:p>
        </p:txBody>
      </p:sp>
    </p:spTree>
    <p:extLst>
      <p:ext uri="{BB962C8B-B14F-4D97-AF65-F5344CB8AC3E}">
        <p14:creationId xmlns:p14="http://schemas.microsoft.com/office/powerpoint/2010/main" val="334985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类似实际</a:t>
            </a:r>
            <a:r>
              <a:rPr lang="en-US" altLang="zh-CN" dirty="0"/>
              <a:t>GDP</a:t>
            </a:r>
            <a:r>
              <a:rPr lang="zh-CN" altLang="en-US" dirty="0"/>
              <a:t>处理：用“不变价”，对商品和服务的价值进行加总。</a:t>
            </a:r>
          </a:p>
        </p:txBody>
      </p:sp>
      <p:sp>
        <p:nvSpPr>
          <p:cNvPr id="4" name="灯片编号占位符 3"/>
          <p:cNvSpPr>
            <a:spLocks noGrp="1"/>
          </p:cNvSpPr>
          <p:nvPr>
            <p:ph type="sldNum" sz="quarter" idx="10"/>
          </p:nvPr>
        </p:nvSpPr>
        <p:spPr/>
        <p:txBody>
          <a:bodyPr/>
          <a:lstStyle/>
          <a:p>
            <a:fld id="{B4A36ECA-0268-49E5-B88C-8064AE192485}" type="slidenum">
              <a:rPr lang="zh-CN" altLang="en-US" smtClean="0"/>
              <a:t>8</a:t>
            </a:fld>
            <a:endParaRPr lang="zh-CN" altLang="en-US"/>
          </a:p>
        </p:txBody>
      </p:sp>
    </p:spTree>
    <p:extLst>
      <p:ext uri="{BB962C8B-B14F-4D97-AF65-F5344CB8AC3E}">
        <p14:creationId xmlns:p14="http://schemas.microsoft.com/office/powerpoint/2010/main" val="376303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“real money supply” = “money demand”. </a:t>
            </a:r>
          </a:p>
          <a:p>
            <a:r>
              <a:rPr lang="zh-CN" altLang="en-US" dirty="0"/>
              <a:t>𝑘 </a:t>
            </a:r>
            <a:r>
              <a:rPr lang="en-US" altLang="zh-CN" dirty="0"/>
              <a:t>characterizes how much money people wish to hold for each unit of income. It is by definition inversely proportional to </a:t>
            </a:r>
            <a:r>
              <a:rPr lang="zh-CN" altLang="en-US" dirty="0"/>
              <a:t>𝑉</a:t>
            </a:r>
            <a:r>
              <a:rPr lang="en-US" altLang="zh-CN" dirty="0"/>
              <a:t>:  when people hold lots of money relative to their incomes, money changes hands infrequently.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89</a:t>
            </a:fld>
            <a:endParaRPr lang="zh-CN" altLang="en-US"/>
          </a:p>
        </p:txBody>
      </p:sp>
    </p:spTree>
    <p:extLst>
      <p:ext uri="{BB962C8B-B14F-4D97-AF65-F5344CB8AC3E}">
        <p14:creationId xmlns:p14="http://schemas.microsoft.com/office/powerpoint/2010/main" val="2095986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Million USD</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97</a:t>
            </a:fld>
            <a:endParaRPr lang="zh-CN" altLang="en-US"/>
          </a:p>
        </p:txBody>
      </p:sp>
    </p:spTree>
    <p:extLst>
      <p:ext uri="{BB962C8B-B14F-4D97-AF65-F5344CB8AC3E}">
        <p14:creationId xmlns:p14="http://schemas.microsoft.com/office/powerpoint/2010/main" val="137467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called the current account as it (mainly) records transactions of goods/services for the purpose of current consumption/investment.</a:t>
            </a:r>
            <a:r>
              <a:rPr lang="en-US" altLang="zh-CN" baseline="0" dirty="0"/>
              <a:t> The capital account records the net change in financial assets, which are future claims.</a:t>
            </a:r>
          </a:p>
          <a:p>
            <a:endParaRPr lang="en-US" altLang="zh-CN" baseline="0" dirty="0"/>
          </a:p>
          <a:p>
            <a:r>
              <a:rPr lang="en-US" altLang="zh-CN" baseline="0" dirty="0"/>
              <a:t>Net cash transfer includes foreign aid and remittance.</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98</a:t>
            </a:fld>
            <a:endParaRPr lang="zh-CN" altLang="en-US"/>
          </a:p>
        </p:txBody>
      </p:sp>
    </p:spTree>
    <p:extLst>
      <p:ext uri="{BB962C8B-B14F-4D97-AF65-F5344CB8AC3E}">
        <p14:creationId xmlns:p14="http://schemas.microsoft.com/office/powerpoint/2010/main" val="1113421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Chinese</a:t>
            </a:r>
            <a:r>
              <a:rPr lang="en-US" altLang="zh-CN" baseline="0" dirty="0"/>
              <a:t> export rises by $10,000. </a:t>
            </a:r>
          </a:p>
          <a:p>
            <a:endParaRPr lang="en-US" altLang="zh-CN" baseline="0" dirty="0"/>
          </a:p>
          <a:p>
            <a:r>
              <a:rPr lang="en-US" altLang="zh-CN" baseline="0" dirty="0"/>
              <a:t>If BYD invests the $10,000 in US stocks or bonds, then capital outflow rises by $10,000. The same is true even if BYD keeps the cash.</a:t>
            </a:r>
          </a:p>
          <a:p>
            <a:endParaRPr lang="en-US" altLang="zh-CN" baseline="0" dirty="0"/>
          </a:p>
          <a:p>
            <a:r>
              <a:rPr lang="en-US" altLang="zh-CN" baseline="0" dirty="0"/>
              <a:t>If BYD converts the $10,000 into RMB at a local bank, then the local bank also has to do something about it. If the local bank sells the dollar to PBC, and PBC uses the $10,000 to purchase US treasury bills, we still see $10,000 rise in capital outflow.  </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99</a:t>
            </a:fld>
            <a:endParaRPr lang="zh-CN" altLang="en-US"/>
          </a:p>
        </p:txBody>
      </p:sp>
    </p:spTree>
    <p:extLst>
      <p:ext uri="{BB962C8B-B14F-4D97-AF65-F5344CB8AC3E}">
        <p14:creationId xmlns:p14="http://schemas.microsoft.com/office/powerpoint/2010/main" val="3938507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capital account records the net change in ownership of foreign assets.</a:t>
            </a: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资产买卖改变资产结构，资本账户余额不变。如：</a:t>
            </a:r>
            <a:endParaRPr lang="en-US" altLang="zh-CN" sz="1200" b="0" i="0" kern="1200" dirty="0">
              <a:solidFill>
                <a:schemeClr val="tx1"/>
              </a:solidFill>
              <a:effectLst/>
              <a:latin typeface="+mn-lt"/>
              <a:ea typeface="+mn-ea"/>
              <a:cs typeface="+mn-cs"/>
            </a:endParaRPr>
          </a:p>
          <a:p>
            <a:pPr lvl="1"/>
            <a:r>
              <a:rPr lang="zh-CN" altLang="en-US" dirty="0"/>
              <a:t>中国居民购买美国房产。</a:t>
            </a:r>
            <a:endParaRPr lang="en-US" altLang="zh-CN" dirty="0"/>
          </a:p>
          <a:p>
            <a:pPr lvl="1"/>
            <a:r>
              <a:rPr lang="zh-CN" altLang="en-US" dirty="0"/>
              <a:t>德国公司在中国投资建厂。</a:t>
            </a:r>
            <a:endParaRPr lang="en-US" altLang="zh-CN" dirty="0"/>
          </a:p>
          <a:p>
            <a:pPr lvl="1"/>
            <a:r>
              <a:rPr lang="zh-CN" altLang="en-US" dirty="0"/>
              <a:t>韩国居民通过沪港通购买</a:t>
            </a:r>
            <a:r>
              <a:rPr lang="en-US" altLang="zh-CN" dirty="0"/>
              <a:t>A</a:t>
            </a:r>
            <a:r>
              <a:rPr lang="zh-CN" altLang="en-US" dirty="0"/>
              <a:t>股股票。</a:t>
            </a:r>
            <a:endParaRPr lang="en-US" altLang="zh-CN" dirty="0"/>
          </a:p>
          <a:p>
            <a:pPr lvl="1"/>
            <a:r>
              <a:rPr lang="zh-CN" altLang="en-US" dirty="0"/>
              <a:t>中国银行在新加坡向来福士（</a:t>
            </a:r>
            <a:r>
              <a:rPr lang="en-US" altLang="zh-CN" dirty="0"/>
              <a:t>Raffles</a:t>
            </a:r>
            <a:r>
              <a:rPr lang="zh-CN" altLang="en-US" dirty="0"/>
              <a:t>）集团贷款人民币</a:t>
            </a:r>
            <a:r>
              <a:rPr lang="en-US" altLang="zh-CN" dirty="0"/>
              <a:t>10</a:t>
            </a:r>
            <a:r>
              <a:rPr lang="zh-CN" altLang="en-US" dirty="0"/>
              <a:t>亿元。</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100</a:t>
            </a:fld>
            <a:endParaRPr lang="zh-CN" altLang="en-US"/>
          </a:p>
        </p:txBody>
      </p:sp>
    </p:spTree>
    <p:extLst>
      <p:ext uri="{BB962C8B-B14F-4D97-AF65-F5344CB8AC3E}">
        <p14:creationId xmlns:p14="http://schemas.microsoft.com/office/powerpoint/2010/main" val="3635264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The flow of goods and services is mirrored by capital flow.</a:t>
                </a:r>
              </a:p>
              <a:p>
                <a:endParaRPr lang="en-US" altLang="zh-CN" dirty="0"/>
              </a:p>
              <a:p>
                <a:r>
                  <a:rPr lang="zh-CN" altLang="en-US" dirty="0"/>
                  <a:t>两个人交易，一手交钱一手交货，我们看到资本从买方流到卖方。类比到国际贸易，这是在一个用国际货币的贸易环境。现实世界中，贸易是用</a:t>
                </a:r>
                <a:r>
                  <a:rPr lang="en-US" altLang="zh-CN" dirty="0"/>
                  <a:t>national currency, </a:t>
                </a:r>
                <a:r>
                  <a:rPr lang="zh-CN" altLang="en-US" dirty="0"/>
                  <a:t>尤其是美元。相当于买方打欠条给卖方，那么卖方买了买方的金融产品（欠条），所以资本从卖方刘到买方。</a:t>
                </a:r>
                <a:endParaRPr lang="en-US" altLang="zh-CN" dirty="0"/>
              </a:p>
              <a:p>
                <a:endParaRPr lang="en-US" altLang="zh-CN" dirty="0"/>
              </a:p>
              <a:p>
                <a:pPr lvl="0"/>
                <a:r>
                  <a:rPr lang="zh-CN" altLang="en-US" dirty="0"/>
                  <a:t>如果</a:t>
                </a:r>
                <a14:m>
                  <m:oMath xmlns:m="http://schemas.openxmlformats.org/officeDocument/2006/math">
                    <m:r>
                      <a:rPr lang="en-US" altLang="zh-CN" b="0" i="0" smtClean="0">
                        <a:latin typeface="Cambria Math"/>
                      </a:rPr>
                      <m:t> </m:t>
                    </m:r>
                    <m:r>
                      <a:rPr lang="en-US" altLang="zh-CN" i="1">
                        <a:latin typeface="Cambria Math"/>
                      </a:rPr>
                      <m:t>𝑆</m:t>
                    </m:r>
                    <m:r>
                      <a:rPr lang="en-US" altLang="zh-CN" b="0" i="0" smtClean="0">
                        <a:latin typeface="Cambria Math"/>
                      </a:rPr>
                      <m:t>−</m:t>
                    </m:r>
                    <m:r>
                      <a:rPr lang="en-US" altLang="zh-CN" b="0" i="1" smtClean="0">
                        <a:latin typeface="Cambria Math"/>
                      </a:rPr>
                      <m:t>𝐼</m:t>
                    </m:r>
                    <m:r>
                      <a:rPr lang="en-US" altLang="zh-CN" b="0" i="0" smtClean="0">
                        <a:latin typeface="Cambria Math"/>
                      </a:rPr>
                      <m:t>=</m:t>
                    </m:r>
                    <m:r>
                      <a:rPr lang="en-US" altLang="zh-CN" i="1">
                        <a:latin typeface="Cambria Math"/>
                      </a:rPr>
                      <m:t>𝑋</m:t>
                    </m:r>
                    <m:r>
                      <a:rPr lang="en-US" altLang="zh-CN" i="1">
                        <a:latin typeface="Cambria Math"/>
                      </a:rPr>
                      <m:t>&gt;0</m:t>
                    </m:r>
                  </m:oMath>
                </a14:m>
                <a:r>
                  <a:rPr lang="en-US" altLang="zh-CN" dirty="0"/>
                  <a:t>, </a:t>
                </a:r>
                <a:r>
                  <a:rPr lang="zh-CN" altLang="en-US" dirty="0"/>
                  <a:t>该国将多余储蓄借给外国，此时商品和服务净流出，资本净流出，金融资产净增加。</a:t>
                </a:r>
                <a:endParaRPr lang="en-US" altLang="zh-CN" dirty="0"/>
              </a:p>
              <a:p>
                <a:pPr lvl="0"/>
                <a:r>
                  <a:rPr lang="zh-CN" altLang="en-US" dirty="0"/>
                  <a:t>如果</a:t>
                </a:r>
                <a:r>
                  <a:rPr lang="en-US" altLang="zh-CN" dirty="0"/>
                  <a:t> </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r>
                      <a:rPr lang="en-US" altLang="zh-CN" i="1">
                        <a:latin typeface="Cambria Math"/>
                      </a:rPr>
                      <m:t>𝑋</m:t>
                    </m:r>
                    <m:r>
                      <a:rPr lang="en-US" altLang="zh-CN" i="1">
                        <a:latin typeface="Cambria Math"/>
                      </a:rPr>
                      <m:t>&lt;0</m:t>
                    </m:r>
                  </m:oMath>
                </a14:m>
                <a:r>
                  <a:rPr lang="en-US" altLang="zh-CN" dirty="0"/>
                  <a:t>, </a:t>
                </a:r>
                <a:r>
                  <a:rPr lang="zh-CN" altLang="en-US" dirty="0"/>
                  <a:t>该国从外国借入</a:t>
                </a:r>
                <a:r>
                  <a:rPr lang="en-US" altLang="zh-CN" dirty="0"/>
                  <a:t> </a:t>
                </a:r>
                <a14:m>
                  <m:oMath xmlns:m="http://schemas.openxmlformats.org/officeDocument/2006/math">
                    <m:d>
                      <m:dPr>
                        <m:ctrlPr>
                          <a:rPr lang="en-US" altLang="zh-CN" i="1">
                            <a:latin typeface="Cambria Math" panose="02040503050406030204" pitchFamily="18" charset="0"/>
                          </a:rPr>
                        </m:ctrlPr>
                      </m:dPr>
                      <m:e>
                        <m:r>
                          <a:rPr lang="en-US" altLang="zh-CN">
                            <a:latin typeface="Cambria Math"/>
                          </a:rPr>
                          <m:t>−</m:t>
                        </m:r>
                        <m:r>
                          <a:rPr lang="en-US" altLang="zh-CN" i="1">
                            <a:latin typeface="Cambria Math"/>
                          </a:rPr>
                          <m:t>𝑋</m:t>
                        </m:r>
                      </m:e>
                    </m:d>
                  </m:oMath>
                </a14:m>
                <a:r>
                  <a:rPr lang="en-US" altLang="zh-CN" dirty="0"/>
                  <a:t>, </a:t>
                </a:r>
                <a:r>
                  <a:rPr lang="zh-CN" altLang="en-US" dirty="0"/>
                  <a:t>即储蓄赤字。</a:t>
                </a:r>
                <a:r>
                  <a:rPr lang="en-US" altLang="zh-CN" dirty="0"/>
                  <a:t> </a:t>
                </a:r>
                <a:r>
                  <a:rPr lang="zh-CN" altLang="en-US" dirty="0"/>
                  <a:t>此时商品和服务净流入，资本净流入，金融资产净减少（或金融负债净增加）。</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The flow of goods and services is mirrored by capital flow.</a:t>
                </a:r>
              </a:p>
              <a:p>
                <a:endParaRPr lang="en-US" altLang="zh-CN" dirty="0"/>
              </a:p>
              <a:p>
                <a:r>
                  <a:rPr lang="zh-CN" altLang="en-US" dirty="0"/>
                  <a:t>两个人交易，一手交钱一手交货，我们看到资本从买方流到卖方。类比到国际贸易，这是在一个用国际货币的贸易环境。现实世界中，贸易是用</a:t>
                </a:r>
                <a:r>
                  <a:rPr lang="en-US" altLang="zh-CN" dirty="0"/>
                  <a:t>national currency, </a:t>
                </a:r>
                <a:r>
                  <a:rPr lang="zh-CN" altLang="en-US" dirty="0"/>
                  <a:t>尤其是美元。相当于买方打欠条给卖方，那么卖方买了买方的金融产品（欠条），所以资本从卖方刘到买方。</a:t>
                </a:r>
                <a:endParaRPr lang="en-US" altLang="zh-CN" dirty="0"/>
              </a:p>
              <a:p>
                <a:endParaRPr lang="en-US" altLang="zh-CN" dirty="0"/>
              </a:p>
              <a:p>
                <a:pPr lvl="0"/>
                <a:r>
                  <a:rPr lang="zh-CN" altLang="en-US" dirty="0"/>
                  <a:t>如果</a:t>
                </a:r>
                <a:r>
                  <a:rPr lang="en-US" altLang="zh-CN" b="0" i="0">
                    <a:latin typeface="Cambria Math"/>
                  </a:rPr>
                  <a:t> </a:t>
                </a:r>
                <a:r>
                  <a:rPr lang="en-US" altLang="zh-CN" i="0">
                    <a:latin typeface="Cambria Math"/>
                  </a:rPr>
                  <a:t>𝑆</a:t>
                </a:r>
                <a:r>
                  <a:rPr lang="en-US" altLang="zh-CN" b="0" i="0">
                    <a:latin typeface="Cambria Math"/>
                  </a:rPr>
                  <a:t>−𝐼=</a:t>
                </a:r>
                <a:r>
                  <a:rPr lang="en-US" altLang="zh-CN" i="0">
                    <a:latin typeface="Cambria Math"/>
                  </a:rPr>
                  <a:t>𝑋&gt;0</a:t>
                </a:r>
                <a:r>
                  <a:rPr lang="en-US" altLang="zh-CN" dirty="0"/>
                  <a:t>, </a:t>
                </a:r>
                <a:r>
                  <a:rPr lang="zh-CN" altLang="en-US" dirty="0"/>
                  <a:t>该国将多余储蓄借给外国，此时商品和服务净流出，资本净流出，金融资产净增加。</a:t>
                </a:r>
                <a:endParaRPr lang="en-US" altLang="zh-CN" dirty="0"/>
              </a:p>
              <a:p>
                <a:pPr lvl="0"/>
                <a:r>
                  <a:rPr lang="zh-CN" altLang="en-US" dirty="0"/>
                  <a:t>如果</a:t>
                </a:r>
                <a:r>
                  <a:rPr lang="en-US" altLang="zh-CN" dirty="0"/>
                  <a:t> </a:t>
                </a:r>
                <a:r>
                  <a:rPr lang="en-US" altLang="zh-CN" i="0">
                    <a:latin typeface="Cambria Math"/>
                  </a:rPr>
                  <a:t>𝑆−𝐼</a:t>
                </a:r>
                <a:r>
                  <a:rPr lang="en-US" altLang="zh-CN" b="0" i="0">
                    <a:latin typeface="Cambria Math"/>
                  </a:rPr>
                  <a:t>=</a:t>
                </a:r>
                <a:r>
                  <a:rPr lang="en-US" altLang="zh-CN" i="0">
                    <a:latin typeface="Cambria Math"/>
                  </a:rPr>
                  <a:t>𝑋&lt;0</a:t>
                </a:r>
                <a:r>
                  <a:rPr lang="en-US" altLang="zh-CN" dirty="0"/>
                  <a:t>, </a:t>
                </a:r>
                <a:r>
                  <a:rPr lang="zh-CN" altLang="en-US" dirty="0"/>
                  <a:t>该国从外国借入</a:t>
                </a:r>
                <a:r>
                  <a:rPr lang="en-US" altLang="zh-CN" dirty="0"/>
                  <a:t> </a:t>
                </a:r>
                <a:r>
                  <a:rPr lang="en-US" altLang="zh-CN" i="0">
                    <a:latin typeface="Cambria Math" panose="02040503050406030204" pitchFamily="18" charset="0"/>
                  </a:rPr>
                  <a:t>(</a:t>
                </a:r>
                <a:r>
                  <a:rPr lang="en-US" altLang="zh-CN" i="0">
                    <a:latin typeface="Cambria Math"/>
                  </a:rPr>
                  <a:t>−𝑋</a:t>
                </a:r>
                <a:r>
                  <a:rPr lang="en-US" altLang="zh-CN" i="0">
                    <a:latin typeface="Cambria Math" panose="02040503050406030204" pitchFamily="18" charset="0"/>
                  </a:rPr>
                  <a:t>)</a:t>
                </a:r>
                <a:r>
                  <a:rPr lang="en-US" altLang="zh-CN" dirty="0"/>
                  <a:t>, </a:t>
                </a:r>
                <a:r>
                  <a:rPr lang="zh-CN" altLang="en-US" dirty="0"/>
                  <a:t>即储蓄赤字。</a:t>
                </a:r>
                <a:r>
                  <a:rPr lang="en-US" altLang="zh-CN" dirty="0"/>
                  <a:t> </a:t>
                </a:r>
                <a:r>
                  <a:rPr lang="zh-CN" altLang="en-US" dirty="0"/>
                  <a:t>此时商品和服务净流入，资本净流入，金融资产净减少（或金融负债净增加）。</a:t>
                </a: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102</a:t>
            </a:fld>
            <a:endParaRPr lang="zh-CN" altLang="en-US"/>
          </a:p>
        </p:txBody>
      </p:sp>
    </p:spTree>
    <p:extLst>
      <p:ext uri="{BB962C8B-B14F-4D97-AF65-F5344CB8AC3E}">
        <p14:creationId xmlns:p14="http://schemas.microsoft.com/office/powerpoint/2010/main" val="3800850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exchange rate (also known as foreign-exchange rate, or forex rate) between two currencies is the rate at which one currency will be exchanged for another.</a:t>
            </a:r>
          </a:p>
          <a:p>
            <a:r>
              <a:rPr lang="en-US" altLang="zh-CN" dirty="0"/>
              <a:t>We may express the exchange rate in units of foreign currency per the domestic currency. For example, the exchange rate of Korean Won is currently around 175 Won/Yuan. </a:t>
            </a:r>
          </a:p>
          <a:p>
            <a:r>
              <a:rPr lang="en-US" altLang="zh-CN" dirty="0"/>
              <a:t>The exchange rate may also be in units of domestic currency per foreign currency. For example, the exchange rate of USD is currently around 7 Yuan/USD. </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103</a:t>
            </a:fld>
            <a:endParaRPr lang="zh-CN" altLang="en-US"/>
          </a:p>
        </p:txBody>
      </p:sp>
    </p:spTree>
    <p:extLst>
      <p:ext uri="{BB962C8B-B14F-4D97-AF65-F5344CB8AC3E}">
        <p14:creationId xmlns:p14="http://schemas.microsoft.com/office/powerpoint/2010/main" val="1028645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course, we adopt the convention that the exchange rate is in units of foreign currency per the domestic currency (Yuan). </a:t>
            </a:r>
          </a:p>
          <a:p>
            <a:r>
              <a:rPr lang="en-US" altLang="zh-CN" dirty="0"/>
              <a:t>Under this convention, a rise in the exchange rate is called an appreciation of RMB; a fall in the exchange rate is called a depreciation.</a:t>
            </a:r>
          </a:p>
          <a:p>
            <a:r>
              <a:rPr lang="en-US" altLang="zh-CN" dirty="0"/>
              <a:t>Appreciation is also called strengthening, while depreciation is also called weakening.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104</a:t>
            </a:fld>
            <a:endParaRPr lang="zh-CN" altLang="en-US"/>
          </a:p>
        </p:txBody>
      </p:sp>
    </p:spTree>
    <p:extLst>
      <p:ext uri="{BB962C8B-B14F-4D97-AF65-F5344CB8AC3E}">
        <p14:creationId xmlns:p14="http://schemas.microsoft.com/office/powerpoint/2010/main" val="2478010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106</a:t>
            </a:fld>
            <a:endParaRPr lang="zh-CN" altLang="en-US"/>
          </a:p>
        </p:txBody>
      </p:sp>
    </p:spTree>
    <p:extLst>
      <p:ext uri="{BB962C8B-B14F-4D97-AF65-F5344CB8AC3E}">
        <p14:creationId xmlns:p14="http://schemas.microsoft.com/office/powerpoint/2010/main" val="1114726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real exchange rate is the purchasing power of a currency relative to another at current exchange rates and prices.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108</a:t>
            </a:fld>
            <a:endParaRPr lang="zh-CN" altLang="en-US"/>
          </a:p>
        </p:txBody>
      </p:sp>
    </p:spTree>
    <p:extLst>
      <p:ext uri="{BB962C8B-B14F-4D97-AF65-F5344CB8AC3E}">
        <p14:creationId xmlns:p14="http://schemas.microsoft.com/office/powerpoint/2010/main" val="270351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极端情况（垂直或水平）最有趣，能得到最强的结论。</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10</a:t>
            </a:fld>
            <a:endParaRPr lang="zh-CN" altLang="en-US"/>
          </a:p>
        </p:txBody>
      </p:sp>
    </p:spTree>
    <p:extLst>
      <p:ext uri="{BB962C8B-B14F-4D97-AF65-F5344CB8AC3E}">
        <p14:creationId xmlns:p14="http://schemas.microsoft.com/office/powerpoint/2010/main" val="1126645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把经济分为两个行业：可贸易行业（如制造业）和不可贸易行业（如生活服务，等）。发达国家的可贸易行业劳动生产率高于发展中国家，因此劳动力成本高于发展中国家。虽然不可贸易行业的劳动生产率差距小，但是发达国家不可贸易行业劳动力成本远高于发展中国家，于是发达国家的不可贸易品价格也远高于发展中国家。因为</a:t>
            </a:r>
            <a:r>
              <a:rPr lang="en-US" altLang="zh-CN" dirty="0"/>
              <a:t>CPI</a:t>
            </a:r>
            <a:r>
              <a:rPr lang="zh-CN" altLang="en-US" dirty="0"/>
              <a:t>篮子既包括可贸易品和不可贸易品，所以发达国家价格水平也远高于发展中国家。</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111</a:t>
            </a:fld>
            <a:endParaRPr lang="zh-CN" altLang="en-US"/>
          </a:p>
        </p:txBody>
      </p:sp>
    </p:spTree>
    <p:extLst>
      <p:ext uri="{BB962C8B-B14F-4D97-AF65-F5344CB8AC3E}">
        <p14:creationId xmlns:p14="http://schemas.microsoft.com/office/powerpoint/2010/main" val="2274426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Note that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en>
                    </m:f>
                  </m:oMath>
                </a14:m>
                <a:r>
                  <a:rPr lang="en-US" altLang="zh-CN" dirty="0"/>
                  <a:t> .</a:t>
                </a:r>
                <a:endParaRPr lang="zh-CN" altLang="en-US" dirty="0"/>
              </a:p>
            </p:txBody>
          </p:sp>
        </mc:Choice>
        <mc:Fallback xmlns="">
          <p:sp>
            <p:nvSpPr>
              <p:cNvPr id="3" name="备注占位符 2"/>
              <p:cNvSpPr>
                <a:spLocks noGrp="1"/>
              </p:cNvSpPr>
              <p:nvPr>
                <p:ph type="body" idx="1"/>
              </p:nvPr>
            </p:nvSpPr>
            <p:spPr/>
            <p:txBody>
              <a:bodyPr/>
              <a:lstStyle/>
              <a:p>
                <a:r>
                  <a:rPr lang="en-US" altLang="zh-CN" dirty="0"/>
                  <a:t>Note that </a:t>
                </a:r>
                <a:r>
                  <a:rPr lang="en-US" altLang="zh-CN" b="0" i="0">
                    <a:latin typeface="Cambria Math" panose="02040503050406030204" pitchFamily="18" charset="0"/>
                  </a:rPr>
                  <a:t>log⁡〖𝑒_𝑡/</a:t>
                </a:r>
                <a:r>
                  <a:rPr lang="en-US" altLang="zh-CN" i="0">
                    <a:latin typeface="Cambria Math"/>
                  </a:rPr>
                  <a:t>𝑒</a:t>
                </a:r>
                <a:r>
                  <a:rPr lang="en-US" altLang="zh-CN" i="0">
                    <a:latin typeface="Cambria Math" panose="02040503050406030204" pitchFamily="18" charset="0"/>
                  </a:rPr>
                  <a:t>_(</a:t>
                </a:r>
                <a:r>
                  <a:rPr lang="en-US" altLang="zh-CN" i="0">
                    <a:latin typeface="Cambria Math"/>
                  </a:rPr>
                  <a:t>𝑡−1</a:t>
                </a:r>
                <a:r>
                  <a:rPr lang="en-US" altLang="zh-CN" i="0">
                    <a:latin typeface="Cambria Math" panose="02040503050406030204" pitchFamily="18" charset="0"/>
                  </a:rPr>
                  <a:t>) </a:t>
                </a:r>
                <a:r>
                  <a:rPr lang="en-US" altLang="zh-CN" b="0" i="0">
                    <a:latin typeface="Cambria Math" panose="02040503050406030204" pitchFamily="18" charset="0"/>
                  </a:rPr>
                  <a:t>〗≈(Δ𝑒_𝑡)/𝑒_(𝑡−1) </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112</a:t>
            </a:fld>
            <a:endParaRPr lang="zh-CN" altLang="en-US"/>
          </a:p>
        </p:txBody>
      </p:sp>
    </p:spTree>
    <p:extLst>
      <p:ext uri="{BB962C8B-B14F-4D97-AF65-F5344CB8AC3E}">
        <p14:creationId xmlns:p14="http://schemas.microsoft.com/office/powerpoint/2010/main" val="3158251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common real interest rate implies that there are no arbitrage opportunities in investing.</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113</a:t>
            </a:fld>
            <a:endParaRPr lang="zh-CN" altLang="en-US"/>
          </a:p>
        </p:txBody>
      </p:sp>
    </p:spTree>
    <p:extLst>
      <p:ext uri="{BB962C8B-B14F-4D97-AF65-F5344CB8AC3E}">
        <p14:creationId xmlns:p14="http://schemas.microsoft.com/office/powerpoint/2010/main" val="1169632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套息交易（</a:t>
            </a:r>
            <a:r>
              <a:rPr lang="en-US" altLang="zh-CN" dirty="0"/>
              <a:t>Carry trade</a:t>
            </a:r>
            <a:r>
              <a:rPr lang="zh-CN" altLang="en-US" dirty="0"/>
              <a:t>）：做空低息货币（贷款），做多高息货币。</a:t>
            </a:r>
          </a:p>
        </p:txBody>
      </p:sp>
      <p:sp>
        <p:nvSpPr>
          <p:cNvPr id="4" name="灯片编号占位符 3"/>
          <p:cNvSpPr>
            <a:spLocks noGrp="1"/>
          </p:cNvSpPr>
          <p:nvPr>
            <p:ph type="sldNum" sz="quarter" idx="5"/>
          </p:nvPr>
        </p:nvSpPr>
        <p:spPr/>
        <p:txBody>
          <a:bodyPr/>
          <a:lstStyle/>
          <a:p>
            <a:fld id="{B4A36ECA-0268-49E5-B88C-8064AE192485}" type="slidenum">
              <a:rPr lang="zh-CN" altLang="en-US" smtClean="0"/>
              <a:t>114</a:t>
            </a:fld>
            <a:endParaRPr lang="zh-CN" altLang="en-US"/>
          </a:p>
        </p:txBody>
      </p:sp>
    </p:spTree>
    <p:extLst>
      <p:ext uri="{BB962C8B-B14F-4D97-AF65-F5344CB8AC3E}">
        <p14:creationId xmlns:p14="http://schemas.microsoft.com/office/powerpoint/2010/main" val="3330599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Assumptions:</a:t>
                </a:r>
              </a:p>
              <a:p>
                <a:pPr lvl="1"/>
                <a:r>
                  <a:rPr lang="en-US" altLang="zh-CN" dirty="0"/>
                  <a:t>Capital is perfectly mobile across borders. </a:t>
                </a:r>
              </a:p>
              <a:p>
                <a:pPr lvl="1"/>
                <a:r>
                  <a:rPr lang="en-US" altLang="zh-CN" dirty="0"/>
                  <a:t>The real interest rate is determined in the world market,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oMath>
                </a14:m>
                <a:r>
                  <a:rPr lang="en-US" altLang="zh-CN" dirty="0"/>
                  <a:t> </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14:m>
                  <m:oMath xmlns:m="http://schemas.openxmlformats.org/officeDocument/2006/math">
                    <m:r>
                      <a:rPr lang="en-US" altLang="zh-CN" b="0" i="1" smtClean="0">
                        <a:latin typeface="Cambria Math"/>
                      </a:rPr>
                      <m:t>𝐹</m:t>
                    </m:r>
                  </m:oMath>
                </a14:m>
                <a:r>
                  <a:rPr lang="en-US" altLang="zh-CN" dirty="0"/>
                  <a:t>), or </a:t>
                </a:r>
                <a:r>
                  <a:rPr lang="en-US" altLang="zh-CN" u="sng" dirty="0"/>
                  <a:t>excess national saving</a:t>
                </a:r>
                <a:r>
                  <a:rPr lang="en-US" altLang="zh-CN" dirty="0"/>
                  <a:t>. </a:t>
                </a:r>
              </a:p>
              <a:p>
                <a:r>
                  <a:rPr lang="en-US" altLang="zh-CN" dirty="0"/>
                  <a:t>In equilibrium,</a:t>
                </a:r>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𝑁𝑋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The lower the real exchange rate, the less expensive are domestic goods and services relative to foreign ones, thus larger net export. </a:t>
                </a:r>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Assumptions:</a:t>
                </a:r>
                <a:endParaRPr lang="en-US" altLang="zh-CN" dirty="0"/>
              </a:p>
              <a:p>
                <a:pPr lvl="1"/>
                <a:r>
                  <a:rPr lang="en-US" altLang="zh-CN" dirty="0"/>
                  <a:t>Capital is perfectly mobile across borders. </a:t>
                </a:r>
              </a:p>
              <a:p>
                <a:pPr lvl="1"/>
                <a:r>
                  <a:rPr lang="en-US" altLang="zh-CN" dirty="0"/>
                  <a:t>The real interest rate is determined in the world market, </a:t>
                </a:r>
                <a:r>
                  <a:rPr lang="en-US" altLang="zh-CN" b="0" i="0" smtClean="0">
                    <a:latin typeface="Cambria Math"/>
                  </a:rPr>
                  <a:t>𝑟</a:t>
                </a:r>
                <a:r>
                  <a:rPr lang="en-US" altLang="zh-CN" b="0" i="0" smtClean="0">
                    <a:latin typeface="Cambria Math" panose="02040503050406030204" pitchFamily="18" charset="0"/>
                  </a:rPr>
                  <a:t>^</a:t>
                </a:r>
                <a:r>
                  <a:rPr lang="en-US" altLang="zh-CN" b="0" i="0" smtClean="0">
                    <a:latin typeface="Cambria Math"/>
                  </a:rPr>
                  <a:t>∗.</a:t>
                </a:r>
                <a:r>
                  <a:rPr lang="en-US" altLang="zh-CN" dirty="0"/>
                  <a:t> </a:t>
                </a:r>
              </a:p>
              <a:p>
                <a:pPr lvl="1"/>
                <a:r>
                  <a:rPr lang="en-US" altLang="zh-CN" dirty="0"/>
                  <a:t>The net export is a decreasing function of the real exchange rate (</a:t>
                </a:r>
                <a:r>
                  <a:rPr lang="en-US" altLang="zh-CN" i="0">
                    <a:latin typeface="Cambria Math"/>
                  </a:rPr>
                  <a:t>𝜀</a:t>
                </a:r>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r>
                  <a:rPr lang="en-US" altLang="zh-CN" b="0" i="0" smtClean="0">
                    <a:latin typeface="Cambria Math"/>
                  </a:rPr>
                  <a:t>𝐹</a:t>
                </a:r>
                <a:r>
                  <a:rPr lang="en-US" altLang="zh-CN" dirty="0"/>
                  <a:t>), or </a:t>
                </a:r>
                <a:r>
                  <a:rPr lang="en-US" altLang="zh-CN" u="sng" dirty="0"/>
                  <a:t>excess national saving</a:t>
                </a:r>
                <a:r>
                  <a:rPr lang="en-US" altLang="zh-CN" dirty="0"/>
                  <a:t>. </a:t>
                </a:r>
              </a:p>
              <a:p>
                <a:r>
                  <a:rPr lang="en-US" altLang="zh-CN" dirty="0"/>
                  <a:t>In equilibrium,</a:t>
                </a:r>
              </a:p>
              <a:p>
                <a:pPr marL="0" indent="0" algn="ctr">
                  <a:buNone/>
                </a:pPr>
                <a:r>
                  <a:rPr lang="en-US" altLang="zh-CN" b="0" i="0" smtClean="0">
                    <a:latin typeface="Cambria Math"/>
                  </a:rPr>
                  <a:t>𝐹(𝑟</a:t>
                </a:r>
                <a:r>
                  <a:rPr lang="en-US" altLang="zh-CN" b="0" i="0" smtClean="0">
                    <a:latin typeface="Cambria Math" panose="02040503050406030204" pitchFamily="18" charset="0"/>
                  </a:rPr>
                  <a:t>^</a:t>
                </a:r>
                <a:r>
                  <a:rPr lang="en-US" altLang="zh-CN" b="0" i="0" smtClean="0">
                    <a:latin typeface="Cambria Math"/>
                  </a:rPr>
                  <a:t>∗)=𝑆−𝐼</a:t>
                </a:r>
                <a:r>
                  <a:rPr lang="en-US" altLang="zh-CN" b="0" i="0" smtClean="0">
                    <a:latin typeface="Cambria Math" panose="02040503050406030204" pitchFamily="18" charset="0"/>
                  </a:rPr>
                  <a:t>(</a:t>
                </a:r>
                <a:r>
                  <a:rPr lang="en-US" altLang="zh-CN" b="0" i="0" smtClean="0">
                    <a:latin typeface="Cambria Math"/>
                  </a:rPr>
                  <a:t>𝑟</a:t>
                </a:r>
                <a:r>
                  <a:rPr lang="en-US" altLang="zh-CN" b="0" i="0" smtClean="0">
                    <a:latin typeface="Cambria Math" panose="02040503050406030204" pitchFamily="18" charset="0"/>
                  </a:rPr>
                  <a:t>^</a:t>
                </a:r>
                <a:r>
                  <a:rPr lang="en-US" altLang="zh-CN" b="0" i="0" smtClean="0">
                    <a:latin typeface="Cambria Math"/>
                  </a:rPr>
                  <a:t>∗</a:t>
                </a:r>
                <a:r>
                  <a:rPr lang="en-US" altLang="zh-CN" b="0" i="0" smtClean="0">
                    <a:latin typeface="Cambria Math" panose="02040503050406030204" pitchFamily="18" charset="0"/>
                  </a:rPr>
                  <a:t> )</a:t>
                </a:r>
                <a:r>
                  <a:rPr lang="en-US" altLang="zh-CN" b="0" i="0" smtClean="0">
                    <a:latin typeface="Cambria Math"/>
                  </a:rPr>
                  <a:t>=𝑁𝑋</a:t>
                </a:r>
                <a:r>
                  <a:rPr lang="en-US" altLang="zh-CN" b="0" i="0" smtClean="0">
                    <a:latin typeface="Cambria Math" panose="02040503050406030204" pitchFamily="18" charset="0"/>
                  </a:rPr>
                  <a:t>(</a:t>
                </a:r>
                <a:r>
                  <a:rPr lang="en-US" altLang="zh-CN" b="0" i="0" smtClean="0">
                    <a:latin typeface="Cambria Math"/>
                  </a:rPr>
                  <a:t>𝜀</a:t>
                </a:r>
                <a:r>
                  <a:rPr lang="en-US" altLang="zh-CN" b="0" i="0" smtClean="0">
                    <a:latin typeface="Cambria Math" panose="02040503050406030204" pitchFamily="18" charset="0"/>
                  </a:rPr>
                  <a:t>)</a:t>
                </a:r>
                <a:r>
                  <a:rPr lang="en-US" altLang="zh-CN" b="0" i="0" smtClean="0">
                    <a:latin typeface="Cambria Math"/>
                  </a:rPr>
                  <a:t>.</a:t>
                </a:r>
                <a:r>
                  <a:rPr lang="en-US" altLang="zh-CN" dirty="0"/>
                  <a:t> </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a:t>
                </a:r>
                <a:r>
                  <a:rPr lang="en-US" altLang="zh-CN" dirty="0"/>
                  <a:t>lower the real exchange rate, the less expensive are domestic goods and services relative to foreign ones, thus larger net export. </a:t>
                </a:r>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115</a:t>
            </a:fld>
            <a:endParaRPr lang="zh-CN" altLang="en-US"/>
          </a:p>
        </p:txBody>
      </p:sp>
    </p:spTree>
    <p:extLst>
      <p:ext uri="{BB962C8B-B14F-4D97-AF65-F5344CB8AC3E}">
        <p14:creationId xmlns:p14="http://schemas.microsoft.com/office/powerpoint/2010/main" val="1454586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a:t>
            </a:r>
            <a:r>
              <a:rPr lang="zh-CN" altLang="en-US" dirty="0"/>
              <a:t>和</a:t>
            </a:r>
            <a:r>
              <a:rPr lang="en-US" altLang="zh-CN" dirty="0"/>
              <a:t>4</a:t>
            </a:r>
            <a:r>
              <a:rPr lang="zh-CN" altLang="en-US"/>
              <a:t>在数学上一致。</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117</a:t>
            </a:fld>
            <a:endParaRPr lang="zh-CN" altLang="en-US"/>
          </a:p>
        </p:txBody>
      </p:sp>
    </p:spTree>
    <p:extLst>
      <p:ext uri="{BB962C8B-B14F-4D97-AF65-F5344CB8AC3E}">
        <p14:creationId xmlns:p14="http://schemas.microsoft.com/office/powerpoint/2010/main" val="2081437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The reason why F(r) is decreasing: net capital outflow of a large economy would depress world interest rate. </a:t>
                </a:r>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b="0" i="1" smtClean="0">
                        <a:latin typeface="Cambria Math"/>
                      </a:rPr>
                      <m:t>𝑟</m:t>
                    </m:r>
                  </m:oMath>
                </a14:m>
                <a:r>
                  <a:rPr lang="en-US" altLang="zh-CN" b="0" dirty="0"/>
                  <a:t> and </a:t>
                </a:r>
                <a14:m>
                  <m:oMath xmlns:m="http://schemas.openxmlformats.org/officeDocument/2006/math">
                    <m:r>
                      <a:rPr lang="en-US" altLang="zh-CN" i="1">
                        <a:latin typeface="Cambria Math"/>
                      </a:rPr>
                      <m:t>𝜀</m:t>
                    </m:r>
                  </m:oMath>
                </a14:m>
                <a:r>
                  <a:rPr lang="en-US" altLang="zh-CN" b="0" dirty="0"/>
                  <a:t> are simultaneously determined in the market for loanable funds and the forex market.  </a:t>
                </a:r>
              </a:p>
              <a:p>
                <a:endParaRPr lang="zh-CN" altLang="en-US" dirty="0"/>
              </a:p>
            </p:txBody>
          </p:sp>
        </mc:Choice>
        <mc:Fallback xmlns="">
          <p:sp>
            <p:nvSpPr>
              <p:cNvPr id="3" name="备注占位符 2"/>
              <p:cNvSpPr>
                <a:spLocks noGrp="1"/>
              </p:cNvSpPr>
              <p:nvPr>
                <p:ph type="body" idx="1"/>
              </p:nvPr>
            </p:nvSpPr>
            <p:spPr/>
            <p:txBody>
              <a:bodyPr/>
              <a:lstStyle/>
              <a:p>
                <a:r>
                  <a:rPr lang="en-US" altLang="zh-CN" dirty="0"/>
                  <a:t>The reason why F(r) is decreasing: net capital </a:t>
                </a:r>
                <a:r>
                  <a:rPr lang="en-US" altLang="zh-CN" dirty="0" smtClean="0"/>
                  <a:t>outflow </a:t>
                </a:r>
                <a:r>
                  <a:rPr lang="en-US" altLang="zh-CN" dirty="0"/>
                  <a:t>of a large economy would depress world interest rate. </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i="0" smtClean="0">
                    <a:latin typeface="Cambria Math"/>
                  </a:rPr>
                  <a:t>𝑟</a:t>
                </a:r>
                <a:r>
                  <a:rPr lang="en-US" altLang="zh-CN" b="0" dirty="0"/>
                  <a:t> </a:t>
                </a:r>
                <a:r>
                  <a:rPr lang="en-US" altLang="zh-CN" b="0" dirty="0" smtClean="0"/>
                  <a:t>and </a:t>
                </a:r>
                <a:r>
                  <a:rPr lang="en-US" altLang="zh-CN" i="0">
                    <a:latin typeface="Cambria Math"/>
                  </a:rPr>
                  <a:t>𝜀</a:t>
                </a:r>
                <a:r>
                  <a:rPr lang="en-US" altLang="zh-CN" b="0" dirty="0"/>
                  <a:t> are simultaneously determined in the market for loanable funds and the forex market.  </a:t>
                </a:r>
              </a:p>
              <a:p>
                <a:endParaRPr lang="zh-CN" altLang="en-US" dirty="0"/>
              </a:p>
            </p:txBody>
          </p:sp>
        </mc:Fallback>
      </mc:AlternateContent>
      <p:sp>
        <p:nvSpPr>
          <p:cNvPr id="4" name="灯片编号占位符 3"/>
          <p:cNvSpPr>
            <a:spLocks noGrp="1"/>
          </p:cNvSpPr>
          <p:nvPr>
            <p:ph type="sldNum" sz="quarter" idx="10"/>
          </p:nvPr>
        </p:nvSpPr>
        <p:spPr/>
        <p:txBody>
          <a:bodyPr/>
          <a:lstStyle/>
          <a:p>
            <a:fld id="{B4A36ECA-0268-49E5-B88C-8064AE192485}" type="slidenum">
              <a:rPr lang="zh-CN" altLang="en-US" smtClean="0"/>
              <a:t>119</a:t>
            </a:fld>
            <a:endParaRPr lang="zh-CN" altLang="en-US"/>
          </a:p>
        </p:txBody>
      </p:sp>
    </p:spTree>
    <p:extLst>
      <p:ext uri="{BB962C8B-B14F-4D97-AF65-F5344CB8AC3E}">
        <p14:creationId xmlns:p14="http://schemas.microsoft.com/office/powerpoint/2010/main" val="4205914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 = I(r) + F(r)</a:t>
            </a:r>
            <a:r>
              <a:rPr lang="en-US" altLang="zh-CN" baseline="0" dirty="0"/>
              <a:t> </a:t>
            </a:r>
          </a:p>
          <a:p>
            <a:r>
              <a:rPr lang="en-US" altLang="zh-CN" baseline="0" dirty="0"/>
              <a:t>NX(e) = F(r)</a:t>
            </a:r>
          </a:p>
          <a:p>
            <a:endParaRPr lang="en-US" altLang="zh-CN" baseline="0" dirty="0"/>
          </a:p>
          <a:p>
            <a:r>
              <a:rPr lang="en-US" altLang="zh-CN" baseline="0" dirty="0"/>
              <a:t>A fiscal stimulus reduces national saving, which leads to higher r. Less net capital outflow reduces demand for foreign currency, the domestic currency appreciates. </a:t>
            </a:r>
          </a:p>
          <a:p>
            <a:endParaRPr lang="en-US" altLang="zh-CN" baseline="0" dirty="0"/>
          </a:p>
          <a:p>
            <a:r>
              <a:rPr lang="en-US" altLang="zh-CN" baseline="0" dirty="0"/>
              <a:t>A tax incentive for investment right-shifts the investment curve, leading to higher r. The rest is the same as above. </a:t>
            </a:r>
          </a:p>
          <a:p>
            <a:endParaRPr lang="en-US" altLang="zh-CN" baseline="0" dirty="0"/>
          </a:p>
          <a:p>
            <a:r>
              <a:rPr lang="en-US" altLang="zh-CN" baseline="0" dirty="0"/>
              <a:t>An import restriction increases net export, right-shifting the NX curve. The domestic currency appreciates. r remains. </a:t>
            </a:r>
          </a:p>
          <a:p>
            <a:endParaRPr lang="en-US" altLang="zh-CN" baseline="0"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121</a:t>
            </a:fld>
            <a:endParaRPr lang="zh-CN" altLang="en-US"/>
          </a:p>
        </p:txBody>
      </p:sp>
    </p:spTree>
    <p:extLst>
      <p:ext uri="{BB962C8B-B14F-4D97-AF65-F5344CB8AC3E}">
        <p14:creationId xmlns:p14="http://schemas.microsoft.com/office/powerpoint/2010/main" val="353036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中文文献更常见的翻译是“潜在产出”，但是该翻译并不准确。“潜在”的含义是真实发生但观察不到的，对应的英语单词是</a:t>
                </a:r>
                <a:r>
                  <a:rPr lang="en-US" altLang="zh-CN" dirty="0"/>
                  <a:t>latent. </a:t>
                </a:r>
                <a:r>
                  <a:rPr lang="zh-CN" altLang="en-US" dirty="0"/>
                  <a:t>但</a:t>
                </a:r>
                <a:r>
                  <a:rPr lang="en-US" altLang="zh-CN" dirty="0"/>
                  <a:t>output potential</a:t>
                </a:r>
                <a:r>
                  <a:rPr lang="zh-CN" altLang="en-US" dirty="0"/>
                  <a:t>的含义应该是潜力：一国生产力可以达到</a:t>
                </a:r>
                <a14:m>
                  <m:oMath xmlns:m="http://schemas.openxmlformats.org/officeDocument/2006/math">
                    <m:acc>
                      <m:accPr>
                        <m:chr m:val="̅"/>
                        <m:ctrlPr>
                          <a:rPr lang="en-US" altLang="zh-CN" i="1" smtClean="0">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 </a:t>
                </a:r>
                <a:r>
                  <a:rPr lang="zh-CN" altLang="en-US" dirty="0"/>
                  <a:t>，但是未必实现（在经济衰退时，因总需求下降，产出会低于潜力）。</a:t>
                </a:r>
                <a:endParaRPr lang="en-US" altLang="zh-CN" dirty="0"/>
              </a:p>
              <a:p>
                <a:endParaRPr lang="en-US" altLang="zh-CN" dirty="0"/>
              </a:p>
              <a:p>
                <a:r>
                  <a:rPr lang="en-US" altLang="zh-CN" dirty="0"/>
                  <a:t>In reality, capacity utilization is always below the maximum level because: (1) Option value of extra capacity, (2) It takes time for a worker to find a new job.</a:t>
                </a:r>
              </a:p>
              <a:p>
                <a:endParaRPr lang="zh-CN" altLang="en-US" dirty="0"/>
              </a:p>
            </p:txBody>
          </p:sp>
        </mc:Choice>
        <mc:Fallback xmlns="">
          <p:sp>
            <p:nvSpPr>
              <p:cNvPr id="3" name="备注占位符 2"/>
              <p:cNvSpPr>
                <a:spLocks noGrp="1"/>
              </p:cNvSpPr>
              <p:nvPr>
                <p:ph type="body" idx="1"/>
              </p:nvPr>
            </p:nvSpPr>
            <p:spPr/>
            <p:txBody>
              <a:bodyPr/>
              <a:lstStyle/>
              <a:p>
                <a:r>
                  <a:rPr lang="zh-CN" altLang="en-US" dirty="0"/>
                  <a:t>中文文献更常见的翻译是“潜在产出”，但是该翻译并不准确。“潜在”的含义是真实发生但观察不到的，对应的英语单词是</a:t>
                </a:r>
                <a:r>
                  <a:rPr lang="en-US" altLang="zh-CN" dirty="0"/>
                  <a:t>latent. </a:t>
                </a:r>
                <a:r>
                  <a:rPr lang="zh-CN" altLang="en-US" dirty="0"/>
                  <a:t>但</a:t>
                </a:r>
                <a:r>
                  <a:rPr lang="en-US" altLang="zh-CN" dirty="0"/>
                  <a:t>output potential</a:t>
                </a:r>
                <a:r>
                  <a:rPr lang="zh-CN" altLang="en-US" dirty="0"/>
                  <a:t>的含义应该是潜力：一国生产力可以达到</a:t>
                </a:r>
                <a:r>
                  <a:rPr lang="en-US" altLang="zh-CN" i="0">
                    <a:latin typeface="Cambria Math" panose="02040503050406030204" pitchFamily="18" charset="0"/>
                  </a:rPr>
                  <a:t>𝑌 ̅</a:t>
                </a:r>
                <a:r>
                  <a:rPr lang="en-US" altLang="zh-CN" dirty="0"/>
                  <a:t> </a:t>
                </a:r>
                <a:r>
                  <a:rPr lang="zh-CN" altLang="en-US" dirty="0"/>
                  <a:t>，但是未必实现（在经济衰退时，因总需求下降，产出会低于潜力）。</a:t>
                </a:r>
                <a:endParaRPr lang="en-US" altLang="zh-CN" dirty="0"/>
              </a:p>
              <a:p>
                <a:endParaRPr lang="en-US" altLang="zh-CN" dirty="0"/>
              </a:p>
              <a:p>
                <a:r>
                  <a:rPr lang="en-US" altLang="zh-CN" dirty="0"/>
                  <a:t>In reality, capacity utilization is always below the maximum level because: (1) Option value of extra capacity, (2) It takes time for a worker to find a new job.</a:t>
                </a:r>
              </a:p>
              <a:p>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16</a:t>
            </a:fld>
            <a:endParaRPr lang="zh-CN" altLang="en-US"/>
          </a:p>
        </p:txBody>
      </p:sp>
    </p:spTree>
    <p:extLst>
      <p:ext uri="{BB962C8B-B14F-4D97-AF65-F5344CB8AC3E}">
        <p14:creationId xmlns:p14="http://schemas.microsoft.com/office/powerpoint/2010/main" val="77720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production function characterizes how the economy</a:t>
            </a:r>
            <a:r>
              <a:rPr lang="en-US" altLang="zh-CN" baseline="0" dirty="0"/>
              <a:t> turns capital and labor into “output”, which includes millions of goods and services. As such, it is reasonable to assume constant return to scale. Otherwise, the performance of an economy would be overwhelmingly depend on its size. Big countries would have advantages in the increasing-return-to-scale world, and small countries would excel in the decreasing-return-to-scale world. In our real world, however, there is no evidence that size plays any crucial role in the contest of economic performance. Both US and Singapore are competitive, and both Pakistan and Bolivia are uncompetitive. </a:t>
            </a:r>
          </a:p>
          <a:p>
            <a:endParaRPr lang="en-US" altLang="zh-CN" baseline="0" dirty="0"/>
          </a:p>
          <a:p>
            <a:r>
              <a:rPr lang="en-US" altLang="zh-CN" baseline="0" dirty="0"/>
              <a:t>Constant return to scale </a:t>
            </a:r>
            <a:r>
              <a:rPr lang="zh-CN" altLang="en-US" baseline="0" dirty="0"/>
              <a:t>可以翻成“规模收益不变”，就是“没有规模效应”的意思。</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19</a:t>
            </a:fld>
            <a:endParaRPr lang="zh-CN" altLang="en-US"/>
          </a:p>
        </p:txBody>
      </p:sp>
    </p:spTree>
    <p:extLst>
      <p:ext uri="{BB962C8B-B14F-4D97-AF65-F5344CB8AC3E}">
        <p14:creationId xmlns:p14="http://schemas.microsoft.com/office/powerpoint/2010/main" val="427991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Starting with the July, 2021 report: An Update to the Budget and Economic Outlook: 2021 to 2031, this series was renamed from "Natural Rate of Unemployment (Long-Term)" to "Noncyclical Rate of Unemployment".</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25</a:t>
            </a:fld>
            <a:endParaRPr lang="zh-CN" altLang="en-US"/>
          </a:p>
        </p:txBody>
      </p:sp>
    </p:spTree>
    <p:extLst>
      <p:ext uri="{BB962C8B-B14F-4D97-AF65-F5344CB8AC3E}">
        <p14:creationId xmlns:p14="http://schemas.microsoft.com/office/powerpoint/2010/main" val="381177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zh-CN" altLang="en-US" dirty="0"/>
              <a:t>帮助散发岗位和求职信息</a:t>
            </a:r>
            <a:endParaRPr lang="en-US" altLang="zh-CN" dirty="0"/>
          </a:p>
          <a:p>
            <a:pPr lvl="1"/>
            <a:r>
              <a:rPr lang="zh-CN" altLang="en-US" dirty="0"/>
              <a:t>提供就业培训</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30</a:t>
            </a:fld>
            <a:endParaRPr lang="zh-CN" altLang="en-US"/>
          </a:p>
        </p:txBody>
      </p:sp>
    </p:spTree>
    <p:extLst>
      <p:ext uri="{BB962C8B-B14F-4D97-AF65-F5344CB8AC3E}">
        <p14:creationId xmlns:p14="http://schemas.microsoft.com/office/powerpoint/2010/main" val="282337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在古典假设下，市场总是出清的，所以不会出现结构性失业。</a:t>
            </a:r>
            <a:endParaRPr lang="en-US" altLang="zh-CN"/>
          </a:p>
          <a:p>
            <a:endParaRPr lang="en-US" altLang="zh-CN"/>
          </a:p>
          <a:p>
            <a:r>
              <a:rPr lang="en-US" altLang="zh-CN" dirty="0"/>
              <a:t>1. Minimum wage</a:t>
            </a:r>
          </a:p>
          <a:p>
            <a:r>
              <a:rPr lang="en-US" altLang="zh-CN" dirty="0"/>
              <a:t>The minimum wage </a:t>
            </a:r>
            <a:r>
              <a:rPr lang="en-US" altLang="zh-CN" dirty="0" err="1"/>
              <a:t>v.s</a:t>
            </a:r>
            <a:r>
              <a:rPr lang="en-US" altLang="zh-CN" dirty="0"/>
              <a:t>. earned income tax credit debate</a:t>
            </a:r>
          </a:p>
          <a:p>
            <a:r>
              <a:rPr lang="en-US" altLang="zh-CN" dirty="0"/>
              <a:t>2. Labor union </a:t>
            </a:r>
          </a:p>
          <a:p>
            <a:r>
              <a:rPr lang="en-US" altLang="zh-CN" dirty="0"/>
              <a:t>“Insiders”, through collective bargaining, achieves to keep their firm’s wage high. </a:t>
            </a:r>
          </a:p>
          <a:p>
            <a:r>
              <a:rPr lang="en-US" altLang="zh-CN" dirty="0"/>
              <a:t>To give more influence to “outsiders”, wage bargaining can take place at national level (e.g., Sweden). </a:t>
            </a:r>
          </a:p>
          <a:p>
            <a:r>
              <a:rPr lang="en-US" altLang="zh-CN" dirty="0"/>
              <a:t>3. Efficiency wage</a:t>
            </a:r>
          </a:p>
          <a:p>
            <a:r>
              <a:rPr lang="en-US" altLang="zh-CN" dirty="0"/>
              <a:t>High wage reduces labor turnover. </a:t>
            </a:r>
          </a:p>
          <a:p>
            <a:r>
              <a:rPr lang="en-US" altLang="zh-CN" dirty="0"/>
              <a:t>High wage mitigates the problem of adverse selection.</a:t>
            </a:r>
          </a:p>
          <a:p>
            <a:r>
              <a:rPr lang="en-US" altLang="zh-CN" dirty="0"/>
              <a:t>High wage mitigates the problem of moral hazards. </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31</a:t>
            </a:fld>
            <a:endParaRPr lang="zh-CN" altLang="en-US"/>
          </a:p>
        </p:txBody>
      </p:sp>
    </p:spTree>
    <p:extLst>
      <p:ext uri="{BB962C8B-B14F-4D97-AF65-F5344CB8AC3E}">
        <p14:creationId xmlns:p14="http://schemas.microsoft.com/office/powerpoint/2010/main" val="301760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2025/11/30</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2025/11/30</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2025/11/30</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2025/11/30</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2025/11/30</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2025/11/30</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2025/11/30</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2025/11/30</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2025/11/30</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2025/11/30</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2025/11/30</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2025/11/30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520.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70.png"/><Relationship Id="rId7" Type="http://schemas.openxmlformats.org/officeDocument/2006/relationships/image" Target="../media/image62.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0.png"/><Relationship Id="rId4" Type="http://schemas.openxmlformats.org/officeDocument/2006/relationships/image" Target="../media/image580.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70.png"/><Relationship Id="rId7"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0.png"/></Relationships>
</file>

<file path=ppt/slides/_rels/slide12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6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古典理论</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古典</a:t>
            </a:r>
            <a:r>
              <a:rPr lang="en-US" altLang="zh-CN" dirty="0"/>
              <a:t>AS</a:t>
            </a:r>
            <a:r>
              <a:rPr lang="zh-CN" altLang="en-US" dirty="0"/>
              <a:t>曲线</a:t>
            </a:r>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normAutofit/>
          </a:bodyPr>
          <a:lstStyle/>
          <a:p>
            <a:r>
              <a:rPr lang="zh-CN" altLang="en-US" dirty="0"/>
              <a:t>垂直的</a:t>
            </a:r>
            <a:r>
              <a:rPr lang="en-US" altLang="zh-CN" dirty="0"/>
              <a:t>AS</a:t>
            </a:r>
            <a:r>
              <a:rPr lang="zh-CN" altLang="en-US" dirty="0"/>
              <a:t>曲线：总供给与价格水平无关。</a:t>
            </a:r>
            <a:endParaRPr lang="en-US" altLang="zh-CN" dirty="0"/>
          </a:p>
          <a:p>
            <a:pPr lvl="1"/>
            <a:r>
              <a:rPr lang="zh-CN" altLang="en-US" dirty="0"/>
              <a:t>所有生产者都不会因为价格水平上涨（通胀）而扩大生产，因此</a:t>
            </a:r>
            <a:r>
              <a:rPr lang="en-US" altLang="zh-CN" dirty="0"/>
              <a:t>AS</a:t>
            </a:r>
            <a:r>
              <a:rPr lang="zh-CN" altLang="en-US" dirty="0"/>
              <a:t>与</a:t>
            </a:r>
            <a:r>
              <a:rPr lang="en-US" altLang="zh-CN" i="1" dirty="0"/>
              <a:t>P</a:t>
            </a:r>
            <a:r>
              <a:rPr lang="zh-CN" altLang="en-US" dirty="0"/>
              <a:t>无关。</a:t>
            </a:r>
          </a:p>
        </p:txBody>
      </p:sp>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pic>
        <p:nvPicPr>
          <p:cNvPr id="8" name="内容占位符 5">
            <a:extLst>
              <a:ext uri="{FF2B5EF4-FFF2-40B4-BE49-F238E27FC236}">
                <a16:creationId xmlns:a16="http://schemas.microsoft.com/office/drawing/2014/main" id="{CC74B23D-E13B-416B-919E-5D678CE28274}"/>
              </a:ext>
            </a:extLst>
          </p:cNvPr>
          <p:cNvPicPr>
            <a:picLocks noGrp="1" noChangeAspect="1"/>
          </p:cNvPicPr>
          <p:nvPr>
            <p:ph sz="half" idx="2"/>
          </p:nvPr>
        </p:nvPicPr>
        <p:blipFill>
          <a:blip r:embed="rId3"/>
          <a:stretch>
            <a:fillRect/>
          </a:stretch>
        </p:blipFill>
        <p:spPr>
          <a:xfrm>
            <a:off x="4648200" y="2084608"/>
            <a:ext cx="4038600" cy="3557146"/>
          </a:xfrm>
          <a:prstGeom prst="rect">
            <a:avLst/>
          </a:prstGeom>
        </p:spPr>
      </p:pic>
    </p:spTree>
    <p:extLst>
      <p:ext uri="{BB962C8B-B14F-4D97-AF65-F5344CB8AC3E}">
        <p14:creationId xmlns:p14="http://schemas.microsoft.com/office/powerpoint/2010/main" val="38044615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资本账户（</a:t>
            </a:r>
            <a:r>
              <a:rPr lang="en-US" altLang="zh-CN" dirty="0"/>
              <a:t>Capital Account</a:t>
            </a:r>
            <a:r>
              <a:rPr lang="zh-CN" altLang="en-US" dirty="0"/>
              <a:t>）</a:t>
            </a:r>
          </a:p>
        </p:txBody>
      </p:sp>
      <p:sp>
        <p:nvSpPr>
          <p:cNvPr id="3" name="内容占位符 2"/>
          <p:cNvSpPr>
            <a:spLocks noGrp="1"/>
          </p:cNvSpPr>
          <p:nvPr>
            <p:ph idx="1"/>
          </p:nvPr>
        </p:nvSpPr>
        <p:spPr/>
        <p:txBody>
          <a:bodyPr>
            <a:normAutofit/>
          </a:bodyPr>
          <a:lstStyle/>
          <a:p>
            <a:r>
              <a:rPr lang="zh-CN" altLang="en-US" dirty="0"/>
              <a:t>资本账户记录资本流动，或金融资产归属变化。</a:t>
            </a:r>
            <a:endParaRPr lang="en-US" altLang="zh-CN" dirty="0"/>
          </a:p>
          <a:p>
            <a:pPr marL="0" indent="0" algn="ctr">
              <a:buNone/>
            </a:pPr>
            <a:r>
              <a:rPr lang="zh-CN" altLang="en-US" sz="2800" dirty="0">
                <a:solidFill>
                  <a:srgbClr val="C00000"/>
                </a:solidFill>
              </a:rPr>
              <a:t>资本账户余额 </a:t>
            </a:r>
            <a:r>
              <a:rPr lang="en-US" altLang="zh-CN" sz="2800" dirty="0">
                <a:solidFill>
                  <a:srgbClr val="C00000"/>
                </a:solidFill>
              </a:rPr>
              <a:t>= </a:t>
            </a:r>
          </a:p>
          <a:p>
            <a:pPr marL="0" indent="0" algn="ctr">
              <a:buNone/>
            </a:pPr>
            <a:r>
              <a:rPr lang="zh-CN" altLang="en-US" sz="2800" dirty="0">
                <a:solidFill>
                  <a:srgbClr val="C00000"/>
                </a:solidFill>
              </a:rPr>
              <a:t>直接投资余额（</a:t>
            </a:r>
            <a:r>
              <a:rPr lang="en-US" altLang="zh-CN" sz="2800" dirty="0">
                <a:solidFill>
                  <a:srgbClr val="C00000"/>
                </a:solidFill>
              </a:rPr>
              <a:t>direct investment</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证券投资余额（</a:t>
            </a:r>
            <a:r>
              <a:rPr lang="en-US" altLang="zh-CN" sz="2800" dirty="0">
                <a:solidFill>
                  <a:srgbClr val="C00000"/>
                </a:solidFill>
              </a:rPr>
              <a:t>portfolio investment</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其他非储备投资余额（</a:t>
            </a:r>
            <a:r>
              <a:rPr lang="en-US" altLang="zh-CN" sz="2800" dirty="0">
                <a:solidFill>
                  <a:srgbClr val="C00000"/>
                </a:solidFill>
              </a:rPr>
              <a:t>other non-reserve</a:t>
            </a:r>
            <a:r>
              <a:rPr lang="zh-CN" altLang="en-US" sz="2800" dirty="0">
                <a:solidFill>
                  <a:srgbClr val="C00000"/>
                </a:solidFill>
              </a:rPr>
              <a:t>）</a:t>
            </a:r>
            <a:r>
              <a:rPr lang="en-US" altLang="zh-CN" sz="2800" dirty="0">
                <a:solidFill>
                  <a:srgbClr val="C00000"/>
                </a:solidFill>
              </a:rPr>
              <a:t>+</a:t>
            </a:r>
          </a:p>
          <a:p>
            <a:pPr marL="0" indent="0" algn="ctr">
              <a:buNone/>
            </a:pPr>
            <a:r>
              <a:rPr lang="zh-CN" altLang="en-US" sz="2800" dirty="0">
                <a:solidFill>
                  <a:srgbClr val="C00000"/>
                </a:solidFill>
              </a:rPr>
              <a:t>储备投资余额（</a:t>
            </a:r>
            <a:r>
              <a:rPr lang="en-US" altLang="zh-CN" sz="2800" dirty="0">
                <a:solidFill>
                  <a:srgbClr val="C00000"/>
                </a:solidFill>
              </a:rPr>
              <a:t>reserve</a:t>
            </a:r>
            <a:r>
              <a:rPr lang="zh-CN" altLang="en-US" sz="2800" dirty="0">
                <a:solidFill>
                  <a:srgbClr val="C00000"/>
                </a:solidFill>
              </a:rPr>
              <a:t>）</a:t>
            </a:r>
            <a:endParaRPr lang="en-US" altLang="zh-CN" sz="2800" dirty="0">
              <a:solidFill>
                <a:srgbClr val="C00000"/>
              </a:solidFill>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05685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国际收支平衡（</a:t>
            </a:r>
            <a:r>
              <a:rPr lang="en-US" altLang="zh-CN" dirty="0"/>
              <a:t>Balance of Payments</a:t>
            </a:r>
            <a:r>
              <a:rPr lang="zh-CN" altLang="en-US" dirty="0"/>
              <a:t>）</a:t>
            </a:r>
          </a:p>
        </p:txBody>
      </p:sp>
      <p:sp>
        <p:nvSpPr>
          <p:cNvPr id="3" name="内容占位符 2"/>
          <p:cNvSpPr>
            <a:spLocks noGrp="1"/>
          </p:cNvSpPr>
          <p:nvPr>
            <p:ph idx="1"/>
          </p:nvPr>
        </p:nvSpPr>
        <p:spPr/>
        <p:txBody>
          <a:bodyPr/>
          <a:lstStyle/>
          <a:p>
            <a:r>
              <a:rPr lang="zh-CN" altLang="en-US" dirty="0"/>
              <a:t>国际收支平衡恒等式：</a:t>
            </a:r>
            <a:endParaRPr lang="en-US" altLang="zh-CN" dirty="0"/>
          </a:p>
          <a:p>
            <a:pPr marL="0" indent="0">
              <a:buNone/>
            </a:pPr>
            <a:r>
              <a:rPr lang="en-US" altLang="zh-CN" sz="2400" dirty="0"/>
              <a:t>       </a:t>
            </a:r>
            <a:r>
              <a:rPr lang="zh-CN" altLang="en-US" sz="2400" dirty="0">
                <a:solidFill>
                  <a:srgbClr val="C00000"/>
                </a:solidFill>
              </a:rPr>
              <a:t>经常账户余额</a:t>
            </a:r>
            <a:r>
              <a:rPr lang="en-US" altLang="zh-CN" sz="2400" dirty="0">
                <a:solidFill>
                  <a:srgbClr val="C00000"/>
                </a:solidFill>
              </a:rPr>
              <a:t> + </a:t>
            </a:r>
            <a:r>
              <a:rPr lang="zh-CN" altLang="en-US" sz="2400" dirty="0">
                <a:solidFill>
                  <a:srgbClr val="C00000"/>
                </a:solidFill>
              </a:rPr>
              <a:t>资本账户余额</a:t>
            </a:r>
            <a:r>
              <a:rPr lang="en-US" altLang="zh-CN" sz="2400" dirty="0">
                <a:solidFill>
                  <a:srgbClr val="C00000"/>
                </a:solidFill>
              </a:rPr>
              <a:t> + </a:t>
            </a:r>
            <a:r>
              <a:rPr lang="zh-CN" altLang="en-US" sz="2400" dirty="0">
                <a:solidFill>
                  <a:srgbClr val="C00000"/>
                </a:solidFill>
              </a:rPr>
              <a:t>统计误差</a:t>
            </a:r>
            <a:r>
              <a:rPr lang="en-US" altLang="zh-CN" sz="2400" dirty="0">
                <a:solidFill>
                  <a:srgbClr val="C00000"/>
                </a:solidFill>
              </a:rPr>
              <a:t> = 0</a:t>
            </a:r>
          </a:p>
          <a:p>
            <a:r>
              <a:rPr lang="zh-CN" altLang="en-US" dirty="0"/>
              <a:t>在理论分析中可以忽略统计误差，因此经常账户盈余（赤字）对应资本账户赤字（盈余）。</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33339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多余储蓄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假设只有两个国家：本国和“外国”。</a:t>
                </a:r>
                <a:endParaRPr lang="en-US" altLang="zh-CN" dirty="0"/>
              </a:p>
              <a:p>
                <a:r>
                  <a:rPr lang="zh-CN" altLang="en-US" dirty="0"/>
                  <a:t>让</a:t>
                </a:r>
                <a:r>
                  <a:rPr lang="en-US" altLang="zh-CN" dirty="0"/>
                  <a:t> </a:t>
                </a:r>
                <a14:m>
                  <m:oMath xmlns:m="http://schemas.openxmlformats.org/officeDocument/2006/math">
                    <m:r>
                      <a:rPr lang="en-US" altLang="zh-CN" i="1">
                        <a:latin typeface="Cambria Math"/>
                      </a:rPr>
                      <m:t>𝑆</m:t>
                    </m:r>
                    <m:r>
                      <a:rPr lang="en-US" altLang="zh-CN" i="1">
                        <a:latin typeface="Cambria Math"/>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i="1">
                        <a:latin typeface="Cambria Math"/>
                      </a:rPr>
                      <m:t>)</m:t>
                    </m:r>
                  </m:oMath>
                </a14:m>
                <a:r>
                  <a:rPr lang="en-US" altLang="zh-CN" dirty="0"/>
                  <a:t> </a:t>
                </a:r>
                <a:r>
                  <a:rPr lang="zh-CN" altLang="en-US" dirty="0"/>
                  <a:t>表示本国国民储蓄，那么</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oMath>
                </a14:m>
                <a:r>
                  <a:rPr lang="zh-CN" altLang="en-US" dirty="0"/>
                  <a:t>为该国</a:t>
                </a:r>
                <a:r>
                  <a:rPr lang="zh-CN" altLang="en-US" dirty="0">
                    <a:solidFill>
                      <a:srgbClr val="C00000"/>
                    </a:solidFill>
                  </a:rPr>
                  <a:t>多余储蓄</a:t>
                </a:r>
                <a:r>
                  <a:rPr lang="zh-CN" altLang="en-US" dirty="0"/>
                  <a:t>（</a:t>
                </a:r>
                <a:r>
                  <a:rPr lang="en-US" altLang="zh-CN" dirty="0"/>
                  <a:t>excess saving</a:t>
                </a:r>
                <a:r>
                  <a:rPr lang="zh-CN" altLang="en-US" dirty="0"/>
                  <a:t>）。根据国民收入恒等式，</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a:latin typeface="Cambria Math"/>
                        </a:rPr>
                        <m:t>=</m:t>
                      </m:r>
                      <m:r>
                        <a:rPr lang="en-US" altLang="zh-CN" i="1">
                          <a:latin typeface="Cambria Math"/>
                        </a:rPr>
                        <m:t>𝑋</m:t>
                      </m:r>
                      <m:r>
                        <a:rPr lang="en-US" altLang="zh-CN" b="0" i="1" smtClean="0">
                          <a:latin typeface="Cambria Math" panose="02040503050406030204" pitchFamily="18" charset="0"/>
                        </a:rPr>
                        <m:t>.</m:t>
                      </m:r>
                    </m:oMath>
                  </m:oMathPara>
                </a14:m>
                <a:endParaRPr lang="en-US" altLang="zh-CN" dirty="0"/>
              </a:p>
              <a:p>
                <a:pPr lvl="1"/>
                <a:r>
                  <a:rPr lang="zh-CN" altLang="en-US" dirty="0"/>
                  <a:t>因为多余储蓄必然借给外国，所以</a:t>
                </a:r>
                <a:endParaRPr lang="en-US" altLang="zh-CN" dirty="0"/>
              </a:p>
              <a:p>
                <a:pPr marL="457200" lvl="1" indent="0" algn="ctr">
                  <a:buNone/>
                </a:pPr>
                <a:r>
                  <a:rPr lang="zh-CN" altLang="en-US" dirty="0">
                    <a:solidFill>
                      <a:srgbClr val="C00000"/>
                    </a:solidFill>
                  </a:rPr>
                  <a:t>多余储蓄 </a:t>
                </a:r>
                <a:r>
                  <a:rPr lang="en-US" altLang="zh-CN" dirty="0">
                    <a:solidFill>
                      <a:srgbClr val="C00000"/>
                    </a:solidFill>
                  </a:rPr>
                  <a:t>= </a:t>
                </a:r>
                <a:r>
                  <a:rPr lang="zh-CN" altLang="en-US" dirty="0">
                    <a:solidFill>
                      <a:srgbClr val="C00000"/>
                    </a:solidFill>
                  </a:rPr>
                  <a:t>资本净流出 </a:t>
                </a:r>
                <a:r>
                  <a:rPr lang="en-US" altLang="zh-CN" dirty="0">
                    <a:solidFill>
                      <a:srgbClr val="C00000"/>
                    </a:solidFill>
                  </a:rPr>
                  <a:t>= </a:t>
                </a:r>
                <a:r>
                  <a:rPr lang="zh-CN" altLang="en-US" dirty="0">
                    <a:solidFill>
                      <a:srgbClr val="C00000"/>
                    </a:solidFill>
                  </a:rPr>
                  <a:t>净出口。</a:t>
                </a:r>
                <a:endParaRPr lang="en-US" altLang="zh-CN" dirty="0">
                  <a:solidFill>
                    <a:srgbClr val="C00000"/>
                  </a:solidFill>
                </a:endParaRP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047274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汇率（</a:t>
            </a:r>
            <a:r>
              <a:rPr lang="en-US" altLang="zh-CN" dirty="0"/>
              <a:t>Exchange Rate</a:t>
            </a:r>
            <a:r>
              <a:rPr lang="zh-CN" altLang="en-US" dirty="0"/>
              <a:t>）</a:t>
            </a:r>
          </a:p>
        </p:txBody>
      </p:sp>
      <p:sp>
        <p:nvSpPr>
          <p:cNvPr id="3" name="内容占位符 2"/>
          <p:cNvSpPr>
            <a:spLocks noGrp="1"/>
          </p:cNvSpPr>
          <p:nvPr>
            <p:ph idx="1"/>
          </p:nvPr>
        </p:nvSpPr>
        <p:spPr/>
        <p:txBody>
          <a:bodyPr>
            <a:normAutofit/>
          </a:bodyPr>
          <a:lstStyle/>
          <a:p>
            <a:r>
              <a:rPr lang="zh-CN" altLang="en-US" dirty="0"/>
              <a:t>汇率是</a:t>
            </a:r>
            <a:r>
              <a:rPr lang="zh-CN" altLang="en-US" dirty="0">
                <a:solidFill>
                  <a:srgbClr val="FF0000"/>
                </a:solidFill>
              </a:rPr>
              <a:t>一对</a:t>
            </a:r>
            <a:r>
              <a:rPr lang="zh-CN" altLang="en-US" dirty="0"/>
              <a:t>货币之间的相对价格。</a:t>
            </a:r>
            <a:endParaRPr lang="en-US" altLang="zh-CN" dirty="0"/>
          </a:p>
          <a:p>
            <a:r>
              <a:rPr lang="zh-CN" altLang="en-US" dirty="0"/>
              <a:t>汇率可以表示为一单位本币兑换多少外币，也可以表示为一单位外币兑换多少本币。</a:t>
            </a:r>
            <a:endParaRPr lang="en-US" altLang="zh-CN" dirty="0"/>
          </a:p>
          <a:p>
            <a:r>
              <a:rPr lang="zh-CN" altLang="en-US" dirty="0"/>
              <a:t>市场报价一般选择让汇率数值大于</a:t>
            </a:r>
            <a:r>
              <a:rPr lang="en-US" altLang="zh-CN" dirty="0"/>
              <a:t>1</a:t>
            </a:r>
            <a:r>
              <a:rPr lang="zh-CN" altLang="en-US" dirty="0"/>
              <a:t>，例如人民币和韩元汇率记为</a:t>
            </a:r>
            <a:r>
              <a:rPr lang="en-US" altLang="zh-CN" dirty="0"/>
              <a:t>200</a:t>
            </a:r>
            <a:r>
              <a:rPr lang="zh-CN" altLang="en-US" dirty="0"/>
              <a:t>韩元</a:t>
            </a:r>
            <a:r>
              <a:rPr lang="en-US" altLang="zh-CN" dirty="0"/>
              <a:t>/</a:t>
            </a:r>
            <a:r>
              <a:rPr lang="zh-CN" altLang="en-US" dirty="0"/>
              <a:t>人民币，人民币和美元汇率记为</a:t>
            </a:r>
            <a:r>
              <a:rPr lang="en-US" altLang="zh-CN"/>
              <a:t>7.2</a:t>
            </a:r>
            <a:r>
              <a:rPr lang="zh-CN" altLang="en-US"/>
              <a:t>人民币</a:t>
            </a:r>
            <a:r>
              <a:rPr lang="en-US" altLang="zh-CN" dirty="0"/>
              <a:t>/</a:t>
            </a:r>
            <a:r>
              <a:rPr lang="zh-CN" altLang="en-US" dirty="0"/>
              <a:t>美元。</a:t>
            </a:r>
            <a:endParaRPr lang="en-US" altLang="zh-CN" dirty="0"/>
          </a:p>
          <a:p>
            <a:r>
              <a:rPr lang="zh-CN" altLang="en-US" dirty="0"/>
              <a:t>人民币有在岸汇率（</a:t>
            </a:r>
            <a:r>
              <a:rPr lang="en-US" altLang="zh-CN" dirty="0"/>
              <a:t>CNY</a:t>
            </a:r>
            <a:r>
              <a:rPr lang="zh-CN" altLang="en-US" dirty="0"/>
              <a:t>）和离岸汇率（</a:t>
            </a:r>
            <a:r>
              <a:rPr lang="en-US" altLang="zh-CN" dirty="0"/>
              <a:t>CNH</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46529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一个约定</a:t>
            </a:r>
          </a:p>
        </p:txBody>
      </p:sp>
      <p:sp>
        <p:nvSpPr>
          <p:cNvPr id="3" name="内容占位符 2"/>
          <p:cNvSpPr>
            <a:spLocks noGrp="1"/>
          </p:cNvSpPr>
          <p:nvPr>
            <p:ph idx="1"/>
          </p:nvPr>
        </p:nvSpPr>
        <p:spPr/>
        <p:txBody>
          <a:bodyPr>
            <a:normAutofit/>
          </a:bodyPr>
          <a:lstStyle/>
          <a:p>
            <a:r>
              <a:rPr lang="zh-CN" altLang="en-US" dirty="0"/>
              <a:t>在本课程的理论学习中，我们约定汇率以本币为分母，即汇率数值含义为一个单位本币兑换多少外币。</a:t>
            </a:r>
            <a:endParaRPr lang="en-US" altLang="zh-CN" dirty="0"/>
          </a:p>
          <a:p>
            <a:r>
              <a:rPr lang="zh-CN" altLang="en-US" dirty="0"/>
              <a:t>在此约定下，汇率数值上升表示本币升值（</a:t>
            </a:r>
            <a:r>
              <a:rPr lang="en-US" altLang="zh-CN" dirty="0"/>
              <a:t>appreciate, strengthen</a:t>
            </a:r>
            <a:r>
              <a:rPr lang="zh-CN" altLang="en-US" dirty="0"/>
              <a:t>），汇率数值下降表示本币贬值（</a:t>
            </a:r>
            <a:r>
              <a:rPr lang="en-US" altLang="zh-CN" dirty="0"/>
              <a:t>depreciate, weaken, devalue</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3327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有效汇率（</a:t>
            </a:r>
            <a:r>
              <a:rPr lang="en-US" altLang="zh-CN" dirty="0"/>
              <a:t>Effective Exchange Rate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有效汇率对一篮子货币的汇率指数。</a:t>
                </a:r>
                <a:endParaRPr lang="en-US" altLang="zh-CN" dirty="0"/>
              </a:p>
              <a:p>
                <a:pPr lvl="1"/>
                <a:r>
                  <a:rPr lang="en-US" altLang="zh-CN" dirty="0"/>
                  <a:t>NEER (Nominal effective exchange rate)</a:t>
                </a:r>
                <a:r>
                  <a:rPr lang="zh-CN" altLang="en-US" dirty="0"/>
                  <a:t>：用名义汇率编制的有效汇率</a:t>
                </a:r>
                <a14:m>
                  <m:oMath xmlns:m="http://schemas.openxmlformats.org/officeDocument/2006/math">
                    <m:r>
                      <a:rPr lang="zh-CN" altLang="en-US" dirty="0">
                        <a:latin typeface="Cambria Math" panose="02040503050406030204" pitchFamily="18" charset="0"/>
                      </a:rPr>
                      <m:t>。</m:t>
                    </m:r>
                  </m:oMath>
                </a14:m>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i="0">
                              <a:latin typeface="Cambria Math" panose="02040503050406030204" pitchFamily="18" charset="0"/>
                            </a:rPr>
                            <m:t>RMBX</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𝑋</m:t>
                              </m:r>
                            </m:e>
                            <m:sub>
                              <m:r>
                                <a:rPr lang="en-US" altLang="zh-CN" i="1">
                                  <a:latin typeface="Cambria Math" panose="02040503050406030204" pitchFamily="18" charset="0"/>
                                </a:rPr>
                                <m:t>𝑖𝑡</m:t>
                              </m:r>
                            </m:sub>
                            <m:sup>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up>
                          </m:sSubSup>
                        </m:e>
                      </m:nary>
                      <m:r>
                        <a:rPr lang="en-US" altLang="zh-CN" i="1">
                          <a:latin typeface="Cambria Math" panose="02040503050406030204" pitchFamily="18" charset="0"/>
                        </a:rPr>
                        <m:t>,  </m:t>
                      </m:r>
                    </m:oMath>
                  </m:oMathPara>
                </a14:m>
                <a:endParaRPr lang="en-US" altLang="zh-CN" i="1" dirty="0"/>
              </a:p>
              <a:p>
                <a:pPr marL="457200" lvl="1" indent="0">
                  <a:buNone/>
                </a:pPr>
                <a:r>
                  <a:rPr lang="zh-CN" altLang="en-US" dirty="0"/>
                  <a:t>其中</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&gt;0</m:t>
                    </m:r>
                  </m:oMath>
                </a14:m>
                <a:r>
                  <a:rPr lang="zh-CN" altLang="en-US" dirty="0"/>
                  <a:t>为权重，满足 </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r>
                      <a:rPr lang="en-US" altLang="zh-CN" i="1">
                        <a:latin typeface="Cambria Math" panose="02040503050406030204" pitchFamily="18" charset="0"/>
                      </a:rPr>
                      <m:t>=1</m:t>
                    </m:r>
                  </m:oMath>
                </a14:m>
                <a:endParaRPr lang="en-US" altLang="zh-CN" dirty="0"/>
              </a:p>
              <a:p>
                <a:pPr lvl="1"/>
                <a:r>
                  <a:rPr lang="en-US" altLang="zh-CN" dirty="0"/>
                  <a:t>REER (Real effective exchange rate)</a:t>
                </a:r>
                <a:r>
                  <a:rPr lang="zh-CN" altLang="en-US" dirty="0"/>
                  <a:t>：用实际汇率编制的有效汇率。</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03351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人民币汇率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700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美元指数</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170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实际汇率是一个货币相对另一个货币的购买力，给定当前名义汇率和价格水平。</a:t>
                </a:r>
                <a:endParaRPr lang="en-US" altLang="zh-CN" dirty="0"/>
              </a:p>
              <a:p>
                <a:r>
                  <a:rPr lang="zh-CN" altLang="en-US" dirty="0"/>
                  <a:t>用</a:t>
                </a:r>
                <a:r>
                  <a:rPr lang="en-US" altLang="zh-CN" dirty="0"/>
                  <a:t> </a:t>
                </a:r>
                <a14:m>
                  <m:oMath xmlns:m="http://schemas.openxmlformats.org/officeDocument/2006/math">
                    <m:r>
                      <a:rPr lang="en-US" altLang="zh-CN" i="1">
                        <a:latin typeface="Cambria Math"/>
                      </a:rPr>
                      <m:t>𝑒</m:t>
                    </m:r>
                    <m:r>
                      <a:rPr lang="en-US" altLang="zh-CN" i="1">
                        <a:latin typeface="Cambria Math"/>
                      </a:rPr>
                      <m:t> </m:t>
                    </m:r>
                  </m:oMath>
                </a14:m>
                <a:r>
                  <a:rPr lang="zh-CN" altLang="en-US" dirty="0"/>
                  <a:t>表示名义汇率</a:t>
                </a:r>
                <a:r>
                  <a:rPr lang="en-US" altLang="zh-CN" dirty="0"/>
                  <a:t>, </a:t>
                </a:r>
                <a14:m>
                  <m:oMath xmlns:m="http://schemas.openxmlformats.org/officeDocument/2006/math">
                    <m:r>
                      <a:rPr lang="en-US" altLang="zh-CN" b="0" i="1" smtClean="0">
                        <a:latin typeface="Cambria Math"/>
                      </a:rPr>
                      <m:t>𝑃</m:t>
                    </m:r>
                  </m:oMath>
                </a14:m>
                <a:r>
                  <a:rPr lang="en-US" altLang="zh-CN" dirty="0"/>
                  <a:t> </a:t>
                </a:r>
                <a:r>
                  <a:rPr lang="zh-CN" altLang="en-US" dirty="0"/>
                  <a:t>表示国内价格水平，那么用外国货币为单位的本国价格水平为</a:t>
                </a:r>
                <a14:m>
                  <m:oMath xmlns:m="http://schemas.openxmlformats.org/officeDocument/2006/math">
                    <m:r>
                      <a:rPr lang="en-US" altLang="zh-CN" i="1">
                        <a:latin typeface="Cambria Math"/>
                      </a:rPr>
                      <m:t>𝑒𝑃</m:t>
                    </m:r>
                  </m:oMath>
                </a14:m>
                <a:r>
                  <a:rPr lang="zh-CN" altLang="en-US" dirty="0"/>
                  <a:t>。</a:t>
                </a:r>
                <a:endParaRPr lang="en-US" altLang="zh-CN" dirty="0"/>
              </a:p>
              <a:p>
                <a:r>
                  <a:rPr lang="zh-CN" altLang="en-US" dirty="0"/>
                  <a:t>用</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oMath>
                </a14:m>
                <a:r>
                  <a:rPr lang="en-US" altLang="zh-CN" dirty="0"/>
                  <a:t> </a:t>
                </a:r>
                <a:r>
                  <a:rPr lang="zh-CN" altLang="en-US" dirty="0"/>
                  <a:t>表示国外价格水平</a:t>
                </a:r>
                <a14:m>
                  <m:oMath xmlns:m="http://schemas.openxmlformats.org/officeDocument/2006/math">
                    <m:r>
                      <a:rPr lang="zh-CN" altLang="en-US" dirty="0">
                        <a:latin typeface="Cambria Math" panose="02040503050406030204" pitchFamily="18" charset="0"/>
                      </a:rPr>
                      <m:t>，</m:t>
                    </m:r>
                  </m:oMath>
                </a14:m>
                <a:r>
                  <a:rPr lang="zh-CN" altLang="en-US" dirty="0"/>
                  <a:t>实际汇率定义为</a:t>
                </a:r>
                <a:endParaRPr lang="en-US" altLang="zh-CN" dirty="0"/>
              </a:p>
              <a:p>
                <a:pPr marL="0" indent="0" algn="ctr">
                  <a:buNone/>
                </a:pPr>
                <a14:m>
                  <m:oMath xmlns:m="http://schemas.openxmlformats.org/officeDocument/2006/math">
                    <m:r>
                      <a:rPr lang="en-US" altLang="zh-CN" b="0" i="1" smtClean="0">
                        <a:latin typeface="Cambria Math"/>
                      </a:rPr>
                      <m:t>𝜀</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𝑒𝑃</m:t>
                        </m:r>
                      </m:num>
                      <m:den>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den>
                    </m:f>
                    <m:r>
                      <a:rPr lang="en-US" altLang="zh-CN" b="0" i="1" smtClean="0">
                        <a:latin typeface="Cambria Math"/>
                      </a:rPr>
                      <m:t>.</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59355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购买力平价（</a:t>
            </a:r>
            <a:r>
              <a:rPr lang="en-US" altLang="zh-CN" dirty="0"/>
              <a:t>Purchasing Power Parity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=1</m:t>
                    </m:r>
                  </m:oMath>
                </a14:m>
                <a:r>
                  <a:rPr lang="en-US" altLang="zh-CN" dirty="0"/>
                  <a:t>, </a:t>
                </a:r>
                <a:r>
                  <a:rPr lang="zh-CN" altLang="en-US" dirty="0"/>
                  <a:t>购买力平价（</a:t>
                </a:r>
                <a:r>
                  <a:rPr lang="en-US" altLang="zh-CN" dirty="0"/>
                  <a:t>PPP</a:t>
                </a:r>
                <a:r>
                  <a:rPr lang="zh-CN" altLang="en-US" dirty="0"/>
                  <a:t>）成立。理论上说，</a:t>
                </a:r>
                <a:r>
                  <a:rPr lang="en-US" altLang="zh-CN" dirty="0"/>
                  <a:t>PPP</a:t>
                </a:r>
                <a:r>
                  <a:rPr lang="zh-CN" altLang="en-US" dirty="0"/>
                  <a:t>是一价定理（</a:t>
                </a:r>
                <a:r>
                  <a:rPr lang="en-US" altLang="zh-CN" dirty="0"/>
                  <a:t>the law of one price</a:t>
                </a:r>
                <a:r>
                  <a:rPr lang="zh-CN" altLang="en-US" dirty="0"/>
                  <a:t>）的一个推论。</a:t>
                </a:r>
                <a:r>
                  <a:rPr lang="en-US" altLang="zh-CN" dirty="0"/>
                  <a:t> </a:t>
                </a:r>
              </a:p>
              <a:p>
                <a:r>
                  <a:rPr lang="zh-CN" altLang="en-US" dirty="0"/>
                  <a:t>如果</a:t>
                </a:r>
                <a:r>
                  <a:rPr lang="en-US" altLang="zh-CN" dirty="0"/>
                  <a:t> </a:t>
                </a:r>
                <a14:m>
                  <m:oMath xmlns:m="http://schemas.openxmlformats.org/officeDocument/2006/math">
                    <m:r>
                      <a:rPr lang="en-US" altLang="zh-CN" i="1">
                        <a:latin typeface="Cambria Math"/>
                      </a:rPr>
                      <m:t>𝜀</m:t>
                    </m:r>
                    <m:r>
                      <a:rPr lang="en-US" altLang="zh-CN" i="1">
                        <a:latin typeface="Cambria Math"/>
                      </a:rPr>
                      <m:t>&gt;1</m:t>
                    </m:r>
                  </m:oMath>
                </a14:m>
                <a:r>
                  <a:rPr lang="en-US" altLang="zh-CN" dirty="0"/>
                  <a:t>, </a:t>
                </a:r>
                <a:r>
                  <a:rPr lang="zh-CN" altLang="en-US" dirty="0"/>
                  <a:t>本币高估（本国价格比外国高）。</a:t>
                </a:r>
                <a:r>
                  <a:rPr lang="en-US" altLang="zh-CN" dirty="0"/>
                  <a:t> </a:t>
                </a:r>
              </a:p>
              <a:p>
                <a:r>
                  <a:rPr lang="zh-CN" altLang="en-US" dirty="0"/>
                  <a:t>如果</a:t>
                </a:r>
                <a:r>
                  <a:rPr lang="en-US" altLang="zh-CN" dirty="0"/>
                  <a:t> </a:t>
                </a:r>
                <a14:m>
                  <m:oMath xmlns:m="http://schemas.openxmlformats.org/officeDocument/2006/math">
                    <m:r>
                      <a:rPr lang="en-US" altLang="zh-CN" i="1">
                        <a:latin typeface="Cambria Math"/>
                      </a:rPr>
                      <m:t>𝜀</m:t>
                    </m:r>
                    <m:r>
                      <a:rPr lang="en-US" altLang="zh-CN" b="0" i="1" smtClean="0">
                        <a:latin typeface="Cambria Math"/>
                      </a:rPr>
                      <m:t>&lt;</m:t>
                    </m:r>
                    <m:r>
                      <a:rPr lang="en-US" altLang="zh-CN" i="1">
                        <a:latin typeface="Cambria Math"/>
                      </a:rPr>
                      <m:t>1</m:t>
                    </m:r>
                  </m:oMath>
                </a14:m>
                <a:r>
                  <a:rPr lang="en-US" altLang="zh-CN" dirty="0"/>
                  <a:t>, </a:t>
                </a:r>
                <a:r>
                  <a:rPr lang="zh-CN" altLang="en-US" dirty="0"/>
                  <a:t>本币低估。</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518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61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6C3684-704F-40EC-BD14-C71F60B2CDD1}"/>
              </a:ext>
            </a:extLst>
          </p:cNvPr>
          <p:cNvSpPr>
            <a:spLocks noGrp="1"/>
          </p:cNvSpPr>
          <p:nvPr>
            <p:ph type="title"/>
          </p:nvPr>
        </p:nvSpPr>
        <p:spPr/>
        <p:txBody>
          <a:bodyPr/>
          <a:lstStyle/>
          <a:p>
            <a:r>
              <a:rPr lang="en-US" altLang="zh-CN" dirty="0"/>
              <a:t>AD</a:t>
            </a:r>
            <a:r>
              <a:rPr lang="zh-CN" altLang="en-US" dirty="0"/>
              <a:t>曲线的含义</a:t>
            </a:r>
          </a:p>
        </p:txBody>
      </p:sp>
      <p:sp>
        <p:nvSpPr>
          <p:cNvPr id="3" name="内容占位符 2">
            <a:extLst>
              <a:ext uri="{FF2B5EF4-FFF2-40B4-BE49-F238E27FC236}">
                <a16:creationId xmlns:a16="http://schemas.microsoft.com/office/drawing/2014/main" id="{55799F8C-E7AB-42CC-9A83-A650880228C4}"/>
              </a:ext>
            </a:extLst>
          </p:cNvPr>
          <p:cNvSpPr>
            <a:spLocks noGrp="1"/>
          </p:cNvSpPr>
          <p:nvPr>
            <p:ph sz="half" idx="1"/>
          </p:nvPr>
        </p:nvSpPr>
        <p:spPr/>
        <p:txBody>
          <a:bodyPr/>
          <a:lstStyle/>
          <a:p>
            <a:r>
              <a:rPr lang="zh-CN" altLang="en-US" dirty="0"/>
              <a:t>当价格水平上升，总需求如何变化。</a:t>
            </a:r>
          </a:p>
        </p:txBody>
      </p:sp>
      <p:sp>
        <p:nvSpPr>
          <p:cNvPr id="5" name="页脚占位符 4">
            <a:extLst>
              <a:ext uri="{FF2B5EF4-FFF2-40B4-BE49-F238E27FC236}">
                <a16:creationId xmlns:a16="http://schemas.microsoft.com/office/drawing/2014/main" id="{BB7D6E46-C459-4175-975A-8E9EC2EBBADD}"/>
              </a:ext>
            </a:extLst>
          </p:cNvPr>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625E50A-3829-42F5-808E-A2A250A9F686}"/>
              </a:ext>
            </a:extLst>
          </p:cNvPr>
          <p:cNvCxnSpPr/>
          <p:nvPr/>
        </p:nvCxnSpPr>
        <p:spPr>
          <a:xfrm>
            <a:off x="5148064" y="573325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DCD89D77-BB3D-44D5-BBE5-DDBF07F203D0}"/>
              </a:ext>
            </a:extLst>
          </p:cNvPr>
          <p:cNvCxnSpPr>
            <a:cxnSpLocks/>
          </p:cNvCxnSpPr>
          <p:nvPr/>
        </p:nvCxnSpPr>
        <p:spPr>
          <a:xfrm flipV="1">
            <a:off x="5148064" y="2276872"/>
            <a:ext cx="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5CE906E-B078-4F6A-98BC-B4DB1002B854}"/>
              </a:ext>
            </a:extLst>
          </p:cNvPr>
          <p:cNvCxnSpPr/>
          <p:nvPr/>
        </p:nvCxnSpPr>
        <p:spPr>
          <a:xfrm flipV="1">
            <a:off x="6732240" y="2420888"/>
            <a:ext cx="0" cy="331236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8840E6D-9E6C-4DE8-B0FE-AACB959DE498}"/>
              </a:ext>
            </a:extLst>
          </p:cNvPr>
          <p:cNvCxnSpPr/>
          <p:nvPr/>
        </p:nvCxnSpPr>
        <p:spPr>
          <a:xfrm>
            <a:off x="5148064" y="4077072"/>
            <a:ext cx="30963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任意多边形 15">
            <a:extLst>
              <a:ext uri="{FF2B5EF4-FFF2-40B4-BE49-F238E27FC236}">
                <a16:creationId xmlns:a16="http://schemas.microsoft.com/office/drawing/2014/main" id="{5E261F82-FCB2-460E-9D31-015A3115EADC}"/>
              </a:ext>
            </a:extLst>
          </p:cNvPr>
          <p:cNvSpPr/>
          <p:nvPr/>
        </p:nvSpPr>
        <p:spPr>
          <a:xfrm flipH="1">
            <a:off x="5652120" y="2899600"/>
            <a:ext cx="2420676" cy="2113574"/>
          </a:xfrm>
          <a:custGeom>
            <a:avLst/>
            <a:gdLst>
              <a:gd name="connsiteX0" fmla="*/ 0 w 2167128"/>
              <a:gd name="connsiteY0" fmla="*/ 2350008 h 2350008"/>
              <a:gd name="connsiteX1" fmla="*/ 1207008 w 2167128"/>
              <a:gd name="connsiteY1" fmla="*/ 1289304 h 2350008"/>
              <a:gd name="connsiteX2" fmla="*/ 2167128 w 2167128"/>
              <a:gd name="connsiteY2" fmla="*/ 0 h 2350008"/>
            </a:gdLst>
            <a:ahLst/>
            <a:cxnLst>
              <a:cxn ang="0">
                <a:pos x="connsiteX0" y="connsiteY0"/>
              </a:cxn>
              <a:cxn ang="0">
                <a:pos x="connsiteX1" y="connsiteY1"/>
              </a:cxn>
              <a:cxn ang="0">
                <a:pos x="connsiteX2" y="connsiteY2"/>
              </a:cxn>
            </a:cxnLst>
            <a:rect l="l" t="t" r="r" b="b"/>
            <a:pathLst>
              <a:path w="2167128" h="2350008">
                <a:moveTo>
                  <a:pt x="0" y="2350008"/>
                </a:moveTo>
                <a:cubicBezTo>
                  <a:pt x="422910" y="2015490"/>
                  <a:pt x="845820" y="1680972"/>
                  <a:pt x="1207008" y="1289304"/>
                </a:cubicBezTo>
                <a:cubicBezTo>
                  <a:pt x="1568196" y="897636"/>
                  <a:pt x="1867662" y="448818"/>
                  <a:pt x="2167128"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5E3EC53-684F-4D49-810C-82C792F7B26F}"/>
                  </a:ext>
                </a:extLst>
              </p:cNvPr>
              <p:cNvSpPr txBox="1"/>
              <p:nvPr/>
            </p:nvSpPr>
            <p:spPr>
              <a:xfrm>
                <a:off x="5038705" y="2108708"/>
                <a:ext cx="64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13" name="文本框 12">
                <a:extLst>
                  <a:ext uri="{FF2B5EF4-FFF2-40B4-BE49-F238E27FC236}">
                    <a16:creationId xmlns:a16="http://schemas.microsoft.com/office/drawing/2014/main" id="{B5E3EC53-684F-4D49-810C-82C792F7B26F}"/>
                  </a:ext>
                </a:extLst>
              </p:cNvPr>
              <p:cNvSpPr txBox="1">
                <a:spLocks noRot="1" noChangeAspect="1" noMove="1" noResize="1" noEditPoints="1" noAdjustHandles="1" noChangeArrowheads="1" noChangeShapeType="1" noTextEdit="1"/>
              </p:cNvSpPr>
              <p:nvPr/>
            </p:nvSpPr>
            <p:spPr>
              <a:xfrm>
                <a:off x="5038705" y="2108708"/>
                <a:ext cx="648071"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F174EFF-FA79-4C17-B553-23859298889D}"/>
                  </a:ext>
                </a:extLst>
              </p:cNvPr>
              <p:cNvSpPr txBox="1"/>
              <p:nvPr/>
            </p:nvSpPr>
            <p:spPr>
              <a:xfrm>
                <a:off x="8241026" y="5756831"/>
                <a:ext cx="64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14" name="文本框 13">
                <a:extLst>
                  <a:ext uri="{FF2B5EF4-FFF2-40B4-BE49-F238E27FC236}">
                    <a16:creationId xmlns:a16="http://schemas.microsoft.com/office/drawing/2014/main" id="{8F174EFF-FA79-4C17-B553-23859298889D}"/>
                  </a:ext>
                </a:extLst>
              </p:cNvPr>
              <p:cNvSpPr txBox="1">
                <a:spLocks noRot="1" noChangeAspect="1" noMove="1" noResize="1" noEditPoints="1" noAdjustHandles="1" noChangeArrowheads="1" noChangeShapeType="1" noTextEdit="1"/>
              </p:cNvSpPr>
              <p:nvPr/>
            </p:nvSpPr>
            <p:spPr>
              <a:xfrm>
                <a:off x="8241026" y="5756831"/>
                <a:ext cx="648071" cy="369332"/>
              </a:xfrm>
              <a:prstGeom prst="rect">
                <a:avLst/>
              </a:prstGeom>
              <a:blipFill>
                <a:blip r:embed="rId3"/>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181385A-FA37-4C36-BCF3-909CF7B52B08}"/>
              </a:ext>
            </a:extLst>
          </p:cNvPr>
          <p:cNvSpPr txBox="1"/>
          <p:nvPr/>
        </p:nvSpPr>
        <p:spPr>
          <a:xfrm>
            <a:off x="8107829" y="4885213"/>
            <a:ext cx="705205" cy="369332"/>
          </a:xfrm>
          <a:prstGeom prst="rect">
            <a:avLst/>
          </a:prstGeom>
          <a:noFill/>
        </p:spPr>
        <p:txBody>
          <a:bodyPr wrap="square">
            <a:spAutoFit/>
          </a:bodyPr>
          <a:lstStyle/>
          <a:p>
            <a:r>
              <a:rPr lang="en-US" altLang="zh-CN" dirty="0"/>
              <a:t>AD1</a:t>
            </a:r>
            <a:endParaRPr lang="zh-CN" altLang="en-US" dirty="0"/>
          </a:p>
        </p:txBody>
      </p:sp>
      <p:sp>
        <p:nvSpPr>
          <p:cNvPr id="18" name="文本框 17">
            <a:extLst>
              <a:ext uri="{FF2B5EF4-FFF2-40B4-BE49-F238E27FC236}">
                <a16:creationId xmlns:a16="http://schemas.microsoft.com/office/drawing/2014/main" id="{9A124125-5109-45E2-93D5-5351F88D40CE}"/>
              </a:ext>
            </a:extLst>
          </p:cNvPr>
          <p:cNvSpPr txBox="1"/>
          <p:nvPr/>
        </p:nvSpPr>
        <p:spPr>
          <a:xfrm>
            <a:off x="6746437" y="2156683"/>
            <a:ext cx="705205" cy="369332"/>
          </a:xfrm>
          <a:prstGeom prst="rect">
            <a:avLst/>
          </a:prstGeom>
          <a:noFill/>
        </p:spPr>
        <p:txBody>
          <a:bodyPr wrap="square">
            <a:spAutoFit/>
          </a:bodyPr>
          <a:lstStyle/>
          <a:p>
            <a:r>
              <a:rPr lang="en-US" altLang="zh-CN" dirty="0"/>
              <a:t>AD3</a:t>
            </a:r>
            <a:endParaRPr lang="zh-CN" altLang="en-US" dirty="0"/>
          </a:p>
        </p:txBody>
      </p:sp>
      <p:sp>
        <p:nvSpPr>
          <p:cNvPr id="19" name="文本框 18">
            <a:extLst>
              <a:ext uri="{FF2B5EF4-FFF2-40B4-BE49-F238E27FC236}">
                <a16:creationId xmlns:a16="http://schemas.microsoft.com/office/drawing/2014/main" id="{74AA2013-AA55-46A6-8052-41615DD94A6D}"/>
              </a:ext>
            </a:extLst>
          </p:cNvPr>
          <p:cNvSpPr txBox="1"/>
          <p:nvPr/>
        </p:nvSpPr>
        <p:spPr>
          <a:xfrm>
            <a:off x="8072802" y="4077072"/>
            <a:ext cx="705205" cy="369332"/>
          </a:xfrm>
          <a:prstGeom prst="rect">
            <a:avLst/>
          </a:prstGeom>
          <a:noFill/>
        </p:spPr>
        <p:txBody>
          <a:bodyPr wrap="square">
            <a:spAutoFit/>
          </a:bodyPr>
          <a:lstStyle/>
          <a:p>
            <a:r>
              <a:rPr lang="en-US" altLang="zh-CN" dirty="0"/>
              <a:t>AD2</a:t>
            </a:r>
            <a:endParaRPr lang="zh-CN" altLang="en-US" dirty="0"/>
          </a:p>
        </p:txBody>
      </p:sp>
      <p:sp>
        <p:nvSpPr>
          <p:cNvPr id="20" name="文本框 19">
            <a:extLst>
              <a:ext uri="{FF2B5EF4-FFF2-40B4-BE49-F238E27FC236}">
                <a16:creationId xmlns:a16="http://schemas.microsoft.com/office/drawing/2014/main" id="{1A83A267-D4CE-49DB-B0CF-34C9F77C57A1}"/>
              </a:ext>
            </a:extLst>
          </p:cNvPr>
          <p:cNvSpPr txBox="1"/>
          <p:nvPr/>
        </p:nvSpPr>
        <p:spPr>
          <a:xfrm>
            <a:off x="899591" y="3645024"/>
            <a:ext cx="3665521" cy="830997"/>
          </a:xfrm>
          <a:prstGeom prst="rect">
            <a:avLst/>
          </a:prstGeom>
          <a:noFill/>
        </p:spPr>
        <p:txBody>
          <a:bodyPr wrap="square" rtlCol="0">
            <a:spAutoFit/>
          </a:bodyPr>
          <a:lstStyle/>
          <a:p>
            <a:r>
              <a:rPr lang="zh-CN" altLang="en-US" sz="2400" dirty="0">
                <a:solidFill>
                  <a:schemeClr val="accent2"/>
                </a:solidFill>
              </a:rPr>
              <a:t>古典假设下，</a:t>
            </a:r>
            <a:r>
              <a:rPr lang="en-US" altLang="zh-CN" sz="2400" dirty="0">
                <a:solidFill>
                  <a:schemeClr val="accent2"/>
                </a:solidFill>
              </a:rPr>
              <a:t>AD</a:t>
            </a:r>
            <a:r>
              <a:rPr lang="zh-CN" altLang="en-US" sz="2400" dirty="0">
                <a:solidFill>
                  <a:schemeClr val="accent2"/>
                </a:solidFill>
              </a:rPr>
              <a:t>曲线该长什么样？</a:t>
            </a:r>
          </a:p>
        </p:txBody>
      </p:sp>
    </p:spTree>
    <p:extLst>
      <p:ext uri="{BB962C8B-B14F-4D97-AF65-F5344CB8AC3E}">
        <p14:creationId xmlns:p14="http://schemas.microsoft.com/office/powerpoint/2010/main" val="25441562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一个例子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假设中国和美国都生产一种商品，巨无霸（</a:t>
                </a:r>
                <a:r>
                  <a:rPr lang="en-US" altLang="zh-CN" dirty="0"/>
                  <a:t>Big Mac</a:t>
                </a:r>
                <a:r>
                  <a:rPr lang="zh-CN" altLang="en-US" dirty="0"/>
                  <a:t>）。中国巨无霸</a:t>
                </a:r>
                <a:r>
                  <a:rPr lang="en-US" altLang="zh-CN" dirty="0"/>
                  <a:t>20</a:t>
                </a:r>
                <a:r>
                  <a:rPr lang="zh-CN" altLang="en-US" dirty="0"/>
                  <a:t>元一个，美国巨无霸</a:t>
                </a:r>
                <a:r>
                  <a:rPr lang="en-US" altLang="zh-CN" dirty="0"/>
                  <a:t>4</a:t>
                </a:r>
                <a:r>
                  <a:rPr lang="zh-CN" altLang="en-US" dirty="0"/>
                  <a:t>美元一个，而名义汇率是</a:t>
                </a:r>
                <a:r>
                  <a:rPr lang="en-US" altLang="zh-CN" dirty="0"/>
                  <a:t>6CNY/USD.</a:t>
                </a:r>
              </a:p>
              <a:p>
                <a:r>
                  <a:rPr lang="zh-CN" altLang="en-US" dirty="0"/>
                  <a:t>人民币相对美元的实际汇率为</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6</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20</m:t>
                        </m:r>
                      </m:num>
                      <m:den>
                        <m:r>
                          <a:rPr lang="en-US" altLang="zh-CN" b="0" i="1" smtClean="0">
                            <a:latin typeface="Cambria Math"/>
                          </a:rPr>
                          <m:t>4</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5</m:t>
                        </m:r>
                      </m:num>
                      <m:den>
                        <m:r>
                          <a:rPr lang="en-US" altLang="zh-CN" b="0" i="1" smtClean="0">
                            <a:latin typeface="Cambria Math"/>
                          </a:rPr>
                          <m:t>6</m:t>
                        </m:r>
                      </m:den>
                    </m:f>
                  </m:oMath>
                </a14:m>
                <a:r>
                  <a:rPr lang="en-US" altLang="zh-CN" dirty="0"/>
                  <a:t>.</a:t>
                </a:r>
              </a:p>
              <a:p>
                <a:r>
                  <a:rPr lang="zh-CN" altLang="en-US" dirty="0"/>
                  <a:t>因为实际汇率小于</a:t>
                </a:r>
                <a:r>
                  <a:rPr lang="en-US" altLang="zh-CN" dirty="0"/>
                  <a:t>1</a:t>
                </a:r>
                <a:r>
                  <a:rPr lang="zh-CN" altLang="en-US" dirty="0"/>
                  <a:t>，我们说</a:t>
                </a:r>
                <a:r>
                  <a:rPr lang="en-US" altLang="zh-CN" dirty="0"/>
                  <a:t>PPP</a:t>
                </a:r>
                <a:r>
                  <a:rPr lang="zh-CN" altLang="en-US" dirty="0"/>
                  <a:t>不成立，人民币低估。也就是说，中国巨无霸更便宜，人民币更值钱。</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21673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8F9FA9-982F-4EF2-BA93-D833E8AF773D}"/>
              </a:ext>
            </a:extLst>
          </p:cNvPr>
          <p:cNvSpPr>
            <a:spLocks noGrp="1"/>
          </p:cNvSpPr>
          <p:nvPr>
            <p:ph type="title"/>
          </p:nvPr>
        </p:nvSpPr>
        <p:spPr/>
        <p:txBody>
          <a:bodyPr/>
          <a:lstStyle/>
          <a:p>
            <a:r>
              <a:rPr lang="zh-CN" altLang="en-US" dirty="0"/>
              <a:t>关于</a:t>
            </a:r>
            <a:r>
              <a:rPr lang="en-US" altLang="zh-CN" dirty="0"/>
              <a:t>PPP</a:t>
            </a:r>
            <a:r>
              <a:rPr lang="zh-CN" altLang="en-US" dirty="0"/>
              <a:t>的经验事实</a:t>
            </a:r>
          </a:p>
        </p:txBody>
      </p:sp>
      <p:sp>
        <p:nvSpPr>
          <p:cNvPr id="3" name="内容占位符 2">
            <a:extLst>
              <a:ext uri="{FF2B5EF4-FFF2-40B4-BE49-F238E27FC236}">
                <a16:creationId xmlns:a16="http://schemas.microsoft.com/office/drawing/2014/main" id="{E5F848AE-D864-49B4-9C09-AB207C0E148D}"/>
              </a:ext>
            </a:extLst>
          </p:cNvPr>
          <p:cNvSpPr>
            <a:spLocks noGrp="1"/>
          </p:cNvSpPr>
          <p:nvPr>
            <p:ph idx="1"/>
          </p:nvPr>
        </p:nvSpPr>
        <p:spPr/>
        <p:txBody>
          <a:bodyPr>
            <a:normAutofit/>
          </a:bodyPr>
          <a:lstStyle/>
          <a:p>
            <a:r>
              <a:rPr lang="zh-CN" altLang="en-US" dirty="0"/>
              <a:t>一般而言，</a:t>
            </a:r>
            <a:r>
              <a:rPr lang="en-US" altLang="zh-CN" dirty="0"/>
              <a:t>PPP</a:t>
            </a:r>
            <a:r>
              <a:rPr lang="zh-CN" altLang="en-US" dirty="0"/>
              <a:t>在长期接近成立，短期则有较大偏离。</a:t>
            </a:r>
          </a:p>
          <a:p>
            <a:r>
              <a:rPr lang="en-US" altLang="zh-CN" dirty="0"/>
              <a:t>PPP</a:t>
            </a:r>
            <a:r>
              <a:rPr lang="zh-CN" altLang="en-US" dirty="0"/>
              <a:t>基于一价原理（</a:t>
            </a:r>
            <a:r>
              <a:rPr lang="en-US" altLang="zh-CN" dirty="0"/>
              <a:t>Law of One Price</a:t>
            </a:r>
            <a:r>
              <a:rPr lang="zh-CN" altLang="en-US" dirty="0"/>
              <a:t>），即同样的商品有同样的价格，但是现实世界存在各种贸易成本和障碍，阻碍价格收敛，尤其是不可贸易的品种（如生活服务）。</a:t>
            </a:r>
            <a:endParaRPr lang="en-US" altLang="zh-CN" dirty="0"/>
          </a:p>
          <a:p>
            <a:pPr lvl="1"/>
            <a:r>
              <a:rPr lang="en-US" altLang="zh-CN" dirty="0"/>
              <a:t>Balassa–Samuelson</a:t>
            </a:r>
            <a:r>
              <a:rPr lang="zh-CN" altLang="en-US" dirty="0"/>
              <a:t>效应：发达国家的物价会系统性地高于发展中国家。</a:t>
            </a:r>
            <a:endParaRPr lang="en-US" altLang="zh-CN" dirty="0"/>
          </a:p>
          <a:p>
            <a:endParaRPr lang="zh-CN" altLang="en-US" dirty="0"/>
          </a:p>
        </p:txBody>
      </p:sp>
    </p:spTree>
    <p:extLst>
      <p:ext uri="{BB962C8B-B14F-4D97-AF65-F5344CB8AC3E}">
        <p14:creationId xmlns:p14="http://schemas.microsoft.com/office/powerpoint/2010/main" val="11163878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PPP</a:t>
            </a:r>
            <a:r>
              <a:rPr lang="zh-CN" altLang="en-US" dirty="0"/>
              <a:t>的推论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如果</a:t>
                </a:r>
                <a:r>
                  <a:rPr lang="en-US" altLang="zh-CN" dirty="0"/>
                  <a:t> PPP </a:t>
                </a:r>
                <a:r>
                  <a:rPr lang="zh-CN" altLang="en-US" dirty="0"/>
                  <a:t>成立</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𝑒</m:t>
                          </m:r>
                        </m:e>
                        <m:sub>
                          <m:r>
                            <a:rPr lang="en-US" altLang="zh-CN" b="0" i="1" smtClean="0">
                              <a:latin typeface="Cambria Math"/>
                            </a:rPr>
                            <m:t>𝑡</m:t>
                          </m:r>
                        </m:sub>
                      </m:sSub>
                      <m:r>
                        <a:rPr lang="en-US" altLang="zh-CN" b="0" i="1" smtClean="0">
                          <a:latin typeface="Cambria Math"/>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a:rPr>
                                <m:t>𝑃</m:t>
                              </m:r>
                            </m:e>
                            <m:sub>
                              <m:r>
                                <a:rPr lang="en-US" altLang="zh-CN" b="0" i="1" smtClean="0">
                                  <a:latin typeface="Cambria Math"/>
                                </a:rPr>
                                <m:t>𝑡</m:t>
                              </m:r>
                            </m:sub>
                            <m:sup>
                              <m:r>
                                <a:rPr lang="en-US" altLang="zh-CN" b="0" i="1" smtClean="0">
                                  <a:latin typeface="Cambria Math"/>
                                </a:rPr>
                                <m:t>∗</m:t>
                              </m:r>
                            </m:sup>
                          </m:sSubSup>
                        </m:num>
                        <m:den>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den>
                      </m:f>
                      <m:r>
                        <a:rPr lang="en-US" altLang="zh-CN" b="0" i="1" smtClean="0">
                          <a:latin typeface="Cambria Math"/>
                        </a:rPr>
                        <m:t>.</m:t>
                      </m:r>
                    </m:oMath>
                  </m:oMathPara>
                </a14:m>
                <a:endParaRPr lang="en-US" altLang="zh-CN" dirty="0"/>
              </a:p>
              <a:p>
                <a:pPr marL="0" indent="0">
                  <a:buNone/>
                </a:pPr>
                <a:r>
                  <a:rPr lang="en-US" altLang="zh-CN" dirty="0"/>
                  <a:t>     </a:t>
                </a:r>
                <a:r>
                  <a:rPr lang="zh-CN" altLang="en-US" dirty="0"/>
                  <a:t>对数差分（</a:t>
                </a:r>
                <a:r>
                  <a:rPr lang="en-US" altLang="zh-CN" dirty="0"/>
                  <a:t>log difference</a:t>
                </a:r>
                <a:r>
                  <a:rPr lang="zh-CN" altLang="en-US" dirty="0"/>
                  <a:t>）后得到</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a:rPr>
                        <m:t>=</m:t>
                      </m:r>
                      <m:sSubSup>
                        <m:sSubSupPr>
                          <m:ctrlPr>
                            <a:rPr lang="en-US" altLang="zh-CN" b="0" i="1" smtClean="0">
                              <a:latin typeface="Cambria Math" panose="02040503050406030204" pitchFamily="18" charset="0"/>
                            </a:rPr>
                          </m:ctrlPr>
                        </m:sSubSupPr>
                        <m:e>
                          <m:r>
                            <a:rPr lang="en-US" altLang="zh-CN" b="0" i="1" smtClean="0">
                              <a:latin typeface="Cambria Math"/>
                            </a:rPr>
                            <m:t>𝜋</m:t>
                          </m:r>
                        </m:e>
                        <m:sub>
                          <m:r>
                            <a:rPr lang="en-US" altLang="zh-CN" b="0" i="1" smtClean="0">
                              <a:latin typeface="Cambria Math"/>
                            </a:rPr>
                            <m:t>𝑡</m:t>
                          </m:r>
                        </m:sub>
                        <m:sup>
                          <m:r>
                            <a:rPr lang="en-US" altLang="zh-CN" b="0" i="1" smtClean="0">
                              <a:latin typeface="Cambria Math"/>
                            </a:rPr>
                            <m:t>∗</m:t>
                          </m:r>
                        </m:sup>
                      </m:sSub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r>
                  <a:rPr lang="zh-CN" altLang="en-US" dirty="0"/>
                  <a:t>分别为外国和本国的通胀率。</a:t>
                </a:r>
                <a:r>
                  <a:rPr lang="en-US" altLang="zh-CN" dirty="0"/>
                  <a:t> </a:t>
                </a:r>
              </a:p>
              <a:p>
                <a:r>
                  <a:rPr lang="en-US" altLang="zh-CN" dirty="0"/>
                  <a:t>PPP </a:t>
                </a:r>
                <a:r>
                  <a:rPr lang="zh-CN" altLang="en-US" dirty="0"/>
                  <a:t>意味着，如果外国通胀高于本国通胀，那么本国货币倾向于升值。</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291" b="-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71538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利率平价（</a:t>
            </a:r>
            <a:r>
              <a:rPr lang="en-US" altLang="zh-CN" dirty="0"/>
              <a:t>Interest Rate Parity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如果我们进一步假设本国和外国有相同的实际利率，那么</a:t>
                </a:r>
                <a:endParaRPr lang="en-US" altLang="zh-CN" dirty="0"/>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i="1">
                          <a:latin typeface="Cambria Math"/>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r>
                        <a:rPr lang="en-US" altLang="zh-CN" b="0" i="1" smtClean="0">
                          <a:latin typeface="Cambria Math" panose="02040503050406030204" pitchFamily="18" charset="0"/>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oMath>
                </a14:m>
                <a:r>
                  <a:rPr lang="en-US" altLang="zh-CN" dirty="0"/>
                  <a:t> </a:t>
                </a:r>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oMath>
                </a14:m>
                <a:r>
                  <a:rPr lang="en-US" altLang="zh-CN" dirty="0"/>
                  <a:t> </a:t>
                </a:r>
                <a:r>
                  <a:rPr lang="zh-CN" altLang="en-US" dirty="0"/>
                  <a:t>分别为外国和本国的名义利率。</a:t>
                </a:r>
                <a:endParaRPr lang="en-US" altLang="zh-CN" b="0" dirty="0"/>
              </a:p>
              <a:p>
                <a:r>
                  <a:rPr lang="zh-CN" altLang="en-US" dirty="0"/>
                  <a:t>利率平价告诉我们，如果外国名义利率高于本国，那么本币倾向于升值。</a:t>
                </a:r>
                <a:endParaRPr lang="en-US" altLang="zh-CN" dirty="0"/>
              </a:p>
              <a:p>
                <a:r>
                  <a:rPr lang="zh-CN" altLang="en-US" dirty="0"/>
                  <a:t>该版本的利率平价被称为“无抛补利率平价”（</a:t>
                </a:r>
                <a:r>
                  <a:rPr lang="en-US" altLang="zh-CN" dirty="0"/>
                  <a:t>Uncovered interest rate parity</a:t>
                </a:r>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852" t="-2830"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13709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C2580-07DE-4472-9973-2106D7C48AF8}"/>
              </a:ext>
            </a:extLst>
          </p:cNvPr>
          <p:cNvSpPr>
            <a:spLocks noGrp="1"/>
          </p:cNvSpPr>
          <p:nvPr>
            <p:ph type="title"/>
          </p:nvPr>
        </p:nvSpPr>
        <p:spPr/>
        <p:txBody>
          <a:bodyPr/>
          <a:lstStyle/>
          <a:p>
            <a:r>
              <a:rPr lang="zh-CN" altLang="en-US" dirty="0"/>
              <a:t>关于利率平价的经验事实</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9448907-CA63-4460-8B3D-4DC238AC5AFB}"/>
                  </a:ext>
                </a:extLst>
              </p:cNvPr>
              <p:cNvSpPr>
                <a:spLocks noGrp="1"/>
              </p:cNvSpPr>
              <p:nvPr>
                <p:ph idx="1"/>
              </p:nvPr>
            </p:nvSpPr>
            <p:spPr/>
            <p:txBody>
              <a:bodyPr/>
              <a:lstStyle/>
              <a:p>
                <a:r>
                  <a:rPr lang="zh-CN" altLang="en-US" dirty="0"/>
                  <a:t>在经验研究中，利率平价很少得到支持。即，高利率货币经常升值而不是贬值。</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en-US" altLang="zh-CN" b="0" i="1" dirty="0">
                  <a:latin typeface="Cambria Math" panose="02040503050406030204" pitchFamily="18" charset="0"/>
                </a:endParaRPr>
              </a:p>
              <a:p>
                <a:pPr marL="0" indent="0" algn="ctr">
                  <a:buNone/>
                </a:pPr>
                <a:r>
                  <a:rPr lang="en-US" altLang="zh-CN" dirty="0"/>
                  <a:t>"</a:t>
                </a:r>
                <a:r>
                  <a:rPr lang="zh-CN" altLang="en-US" dirty="0"/>
                  <a:t>套息交易（</a:t>
                </a:r>
                <a:r>
                  <a:rPr lang="en-US" altLang="zh-CN" dirty="0"/>
                  <a:t>Carry trade</a:t>
                </a:r>
                <a:r>
                  <a:rPr lang="zh-CN" altLang="en-US" dirty="0"/>
                  <a:t>）</a:t>
                </a:r>
                <a:r>
                  <a:rPr lang="en-US" altLang="zh-CN" dirty="0"/>
                  <a:t>"</a:t>
                </a:r>
              </a:p>
              <a:p>
                <a:endParaRPr lang="en-US" altLang="zh-CN" dirty="0"/>
              </a:p>
            </p:txBody>
          </p:sp>
        </mc:Choice>
        <mc:Fallback xmlns="">
          <p:sp>
            <p:nvSpPr>
              <p:cNvPr id="3" name="内容占位符 2">
                <a:extLst>
                  <a:ext uri="{FF2B5EF4-FFF2-40B4-BE49-F238E27FC236}">
                    <a16:creationId xmlns:a16="http://schemas.microsoft.com/office/drawing/2014/main" id="{59448907-CA63-4460-8B3D-4DC238AC5AFB}"/>
                  </a:ext>
                </a:extLst>
              </p:cNvPr>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7835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小型开放经济模型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假设</a:t>
                </a:r>
                <a:r>
                  <a:rPr lang="en-US" altLang="zh-CN" dirty="0"/>
                  <a:t>:</a:t>
                </a:r>
              </a:p>
              <a:p>
                <a:pPr lvl="1"/>
                <a:r>
                  <a:rPr lang="zh-CN" altLang="en-US" dirty="0"/>
                  <a:t>资本自由流动</a:t>
                </a:r>
                <a:r>
                  <a:rPr lang="en-US" altLang="zh-CN" dirty="0"/>
                  <a:t> </a:t>
                </a:r>
              </a:p>
              <a:p>
                <a:pPr lvl="1"/>
                <a:r>
                  <a:rPr lang="zh-CN" altLang="en-US" dirty="0"/>
                  <a:t>实际利率</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oMath>
                </a14:m>
                <a:r>
                  <a:rPr lang="en-US" altLang="zh-CN" dirty="0"/>
                  <a:t> </a:t>
                </a:r>
                <a:r>
                  <a:rPr lang="zh-CN" altLang="en-US" dirty="0"/>
                  <a:t>在世界市场决定，小国是价格接受者</a:t>
                </a:r>
                <a:r>
                  <a:rPr lang="en-US" altLang="zh-CN" dirty="0"/>
                  <a:t> </a:t>
                </a:r>
              </a:p>
              <a:p>
                <a:pPr lvl="1"/>
                <a:r>
                  <a:rPr lang="zh-CN" altLang="en-US" dirty="0"/>
                  <a:t>净出口是实际汇率</a:t>
                </a:r>
                <a:r>
                  <a:rPr lang="en-US" altLang="zh-CN" dirty="0"/>
                  <a:t> </a:t>
                </a:r>
                <a14:m>
                  <m:oMath xmlns:m="http://schemas.openxmlformats.org/officeDocument/2006/math">
                    <m:r>
                      <a:rPr lang="en-US" altLang="zh-CN" i="1">
                        <a:latin typeface="Cambria Math"/>
                      </a:rPr>
                      <m:t>𝜀</m:t>
                    </m:r>
                  </m:oMath>
                </a14:m>
                <a:r>
                  <a:rPr lang="zh-CN" altLang="en-US" dirty="0"/>
                  <a:t> 的减函数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i="1">
                        <a:latin typeface="Cambria Math"/>
                      </a:rPr>
                      <m:t>𝜀</m:t>
                    </m:r>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𝑋</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𝜀</m:t>
                        </m:r>
                      </m:e>
                    </m:d>
                    <m:r>
                      <a:rPr lang="en-US" altLang="zh-CN" b="0" i="1" smtClean="0">
                        <a:latin typeface="Cambria Math" panose="02040503050406030204" pitchFamily="18" charset="0"/>
                      </a:rPr>
                      <m:t>&lt;0.</m:t>
                    </m:r>
                  </m:oMath>
                </a14:m>
                <a:endParaRPr lang="en-US" altLang="zh-CN" dirty="0"/>
              </a:p>
              <a:p>
                <a:r>
                  <a:rPr lang="zh-CN" altLang="en-US" dirty="0"/>
                  <a:t>在外汇市场，外汇供应方是净出口 </a:t>
                </a:r>
                <a14:m>
                  <m:oMath xmlns:m="http://schemas.openxmlformats.org/officeDocument/2006/math">
                    <m:r>
                      <a:rPr lang="en-US" altLang="zh-CN" i="1">
                        <a:latin typeface="Cambria Math" panose="02040503050406030204" pitchFamily="18" charset="0"/>
                      </a:rPr>
                      <m:t>𝑋</m:t>
                    </m:r>
                  </m:oMath>
                </a14:m>
                <a:r>
                  <a:rPr lang="zh-CN" altLang="en-US" dirty="0"/>
                  <a:t>，外汇需求方是净资本流出（</a:t>
                </a:r>
                <a:r>
                  <a:rPr lang="en-US" altLang="zh-CN" dirty="0"/>
                  <a:t>net capital outflow</a:t>
                </a:r>
                <a:r>
                  <a:rPr lang="zh-CN" altLang="en-US" dirty="0"/>
                  <a:t>），</a:t>
                </a:r>
                <a:r>
                  <a:rPr lang="en-US" altLang="zh-CN" dirty="0"/>
                  <a:t> </a:t>
                </a:r>
                <a14:m>
                  <m:oMath xmlns:m="http://schemas.openxmlformats.org/officeDocument/2006/math">
                    <m:r>
                      <a:rPr lang="en-US" altLang="zh-CN" i="1">
                        <a:latin typeface="Cambria Math"/>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i="1">
                        <a:latin typeface="Cambria Math"/>
                      </a:rPr>
                      <m:t> </m:t>
                    </m:r>
                  </m:oMath>
                </a14:m>
                <a:r>
                  <a:rPr lang="en-US" altLang="zh-CN" dirty="0"/>
                  <a:t>. </a:t>
                </a:r>
              </a:p>
              <a:p>
                <a:r>
                  <a:rPr lang="zh-CN" altLang="en-US" dirty="0"/>
                  <a:t>在外汇市场均衡</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732010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外汇市场均衡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Net export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67944" y="1957482"/>
                <a:ext cx="2471600" cy="369332"/>
              </a:xfrm>
              <a:prstGeom prst="rect">
                <a:avLst/>
              </a:prstGeom>
              <a:noFill/>
            </p:spPr>
            <p:txBody>
              <a:bodyPr wrap="square" rtlCol="0">
                <a:spAutoFit/>
              </a:bodyPr>
              <a:lstStyle/>
              <a:p>
                <a:r>
                  <a:rPr lang="en-US" altLang="zh-CN" dirty="0"/>
                  <a:t>Excess saving, </a:t>
                </a:r>
                <a14:m>
                  <m:oMath xmlns:m="http://schemas.openxmlformats.org/officeDocument/2006/math">
                    <m:r>
                      <a:rPr lang="en-US" altLang="zh-CN" b="0" i="1" smtClean="0">
                        <a:latin typeface="Cambria Math"/>
                      </a:rPr>
                      <m:t>𝑆</m:t>
                    </m:r>
                    <m:r>
                      <a:rPr lang="en-US" altLang="zh-CN" b="0" i="1" smtClean="0">
                        <a:latin typeface="Cambria Math"/>
                      </a:rPr>
                      <m:t>−</m:t>
                    </m:r>
                    <m:r>
                      <a:rPr lang="en-US" altLang="zh-CN" b="0" i="1" smtClean="0">
                        <a:latin typeface="Cambria Math"/>
                      </a:rPr>
                      <m:t>𝐼</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67944" y="1957482"/>
                <a:ext cx="2471600" cy="369332"/>
              </a:xfrm>
              <a:prstGeom prst="rect">
                <a:avLst/>
              </a:prstGeom>
              <a:blipFill rotWithShape="1">
                <a:blip r:embed="rId3"/>
                <a:stretch>
                  <a:fillRect l="-197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4453576"/>
                <a:ext cx="956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𝜀</m:t>
                      </m:r>
                      <m:r>
                        <a:rPr lang="en-US" altLang="zh-CN" b="0" i="1" smtClean="0">
                          <a:latin typeface="Cambria Math"/>
                        </a:rPr>
                        <m:t>)</m:t>
                      </m:r>
                    </m:oMath>
                  </m:oMathPara>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4453576"/>
                <a:ext cx="956026" cy="369332"/>
              </a:xfrm>
              <a:prstGeom prst="rect">
                <a:avLst/>
              </a:prstGeom>
              <a:blipFill>
                <a:blip r:embed="rId4"/>
                <a:stretch>
                  <a:fillRect b="-13333"/>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a:t>
            </a:r>
            <a:endParaRPr lang="zh-CN" altLang="en-US" dirty="0"/>
          </a:p>
        </p:txBody>
      </p:sp>
    </p:spTree>
    <p:extLst>
      <p:ext uri="{BB962C8B-B14F-4D97-AF65-F5344CB8AC3E}">
        <p14:creationId xmlns:p14="http://schemas.microsoft.com/office/powerpoint/2010/main" val="30003257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虚拟实验</a:t>
            </a:r>
          </a:p>
        </p:txBody>
      </p:sp>
      <p:sp>
        <p:nvSpPr>
          <p:cNvPr id="3" name="内容占位符 2"/>
          <p:cNvSpPr>
            <a:spLocks noGrp="1"/>
          </p:cNvSpPr>
          <p:nvPr>
            <p:ph idx="1"/>
          </p:nvPr>
        </p:nvSpPr>
        <p:spPr/>
        <p:txBody>
          <a:bodyPr/>
          <a:lstStyle/>
          <a:p>
            <a:r>
              <a:rPr lang="zh-CN" altLang="en-US" dirty="0"/>
              <a:t>以下变化如何影响实际汇率？</a:t>
            </a:r>
            <a:endParaRPr lang="en-US" altLang="zh-CN" dirty="0"/>
          </a:p>
          <a:p>
            <a:pPr marL="971550" lvl="1" indent="-514350">
              <a:buFont typeface="+mj-ea"/>
              <a:buAutoNum type="circleNumDbPlain"/>
            </a:pPr>
            <a:r>
              <a:rPr lang="zh-CN" altLang="en-US" dirty="0"/>
              <a:t>本国扩张性财政政策</a:t>
            </a:r>
            <a:endParaRPr lang="en-US" altLang="zh-CN" dirty="0"/>
          </a:p>
          <a:p>
            <a:pPr marL="971550" lvl="1" indent="-514350">
              <a:buFont typeface="+mj-ea"/>
              <a:buAutoNum type="circleNumDbPlain"/>
            </a:pPr>
            <a:r>
              <a:rPr lang="zh-CN" altLang="en-US" dirty="0"/>
              <a:t>世界利率上升</a:t>
            </a:r>
            <a:endParaRPr lang="en-US" altLang="zh-CN" dirty="0"/>
          </a:p>
          <a:p>
            <a:pPr marL="971550" lvl="1" indent="-514350">
              <a:buFont typeface="+mj-ea"/>
              <a:buAutoNum type="circleNumDbPlain"/>
            </a:pPr>
            <a:r>
              <a:rPr lang="zh-CN" altLang="en-US" dirty="0"/>
              <a:t>本国实施贸易保护主义</a:t>
            </a:r>
            <a:endParaRPr lang="en-US" altLang="zh-CN" dirty="0"/>
          </a:p>
          <a:p>
            <a:pPr marL="971550" lvl="1" indent="-514350">
              <a:buFont typeface="+mj-ea"/>
              <a:buAutoNum type="circleNumDbPlain"/>
            </a:pPr>
            <a:r>
              <a:rPr lang="zh-CN" altLang="en-US" dirty="0"/>
              <a:t>本国可贸易品行业的国际竞争力上升</a:t>
            </a:r>
            <a:endParaRPr lang="en-US" altLang="zh-CN" dirty="0"/>
          </a:p>
          <a:p>
            <a:pPr marL="971550" lvl="1" indent="-514350">
              <a:buFont typeface="+mj-ea"/>
              <a:buAutoNum type="circleNumDbPlain"/>
            </a:pPr>
            <a:r>
              <a:rPr lang="zh-CN" altLang="en-US" dirty="0"/>
              <a:t>本国金融市场从无到有，从薄弱发展到成熟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3783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名义汇率呢？</a:t>
            </a:r>
          </a:p>
        </p:txBody>
      </p:sp>
      <p:sp>
        <p:nvSpPr>
          <p:cNvPr id="3" name="内容占位符 2"/>
          <p:cNvSpPr>
            <a:spLocks noGrp="1"/>
          </p:cNvSpPr>
          <p:nvPr>
            <p:ph idx="1"/>
          </p:nvPr>
        </p:nvSpPr>
        <p:spPr/>
        <p:txBody>
          <a:bodyPr>
            <a:normAutofit/>
          </a:bodyPr>
          <a:lstStyle/>
          <a:p>
            <a:r>
              <a:rPr lang="zh-CN" altLang="en-US" dirty="0"/>
              <a:t>在实施固定汇率的国家，名义汇率由政府确定。</a:t>
            </a:r>
            <a:endParaRPr lang="en-US" altLang="zh-CN" dirty="0"/>
          </a:p>
          <a:p>
            <a:r>
              <a:rPr lang="zh-CN" altLang="en-US" dirty="0"/>
              <a:t>在实行浮动汇率的国家，名义汇率由外汇市场交易决定。</a:t>
            </a:r>
            <a:endParaRPr lang="en-US" altLang="zh-CN" dirty="0"/>
          </a:p>
          <a:p>
            <a:pPr lvl="1"/>
            <a:r>
              <a:rPr lang="zh-CN" altLang="en-US" dirty="0"/>
              <a:t>驱动因素：经济基本面、政策、技术、情绪等等。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490555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大型开放经济模型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假设</a:t>
                </a:r>
                <a:r>
                  <a:rPr lang="en-US" altLang="zh-CN" dirty="0"/>
                  <a:t>:</a:t>
                </a:r>
              </a:p>
              <a:p>
                <a:pPr lvl="1"/>
                <a:r>
                  <a:rPr lang="zh-CN" altLang="en-US" dirty="0"/>
                  <a:t>资本自由流动。</a:t>
                </a:r>
                <a:r>
                  <a:rPr lang="en-US" altLang="zh-CN" dirty="0"/>
                  <a:t> </a:t>
                </a:r>
              </a:p>
              <a:p>
                <a:pPr lvl="1"/>
                <a:r>
                  <a:rPr lang="zh-CN" altLang="en-US" dirty="0"/>
                  <a:t>资本净流出是实际利率 </a:t>
                </a:r>
                <a14:m>
                  <m:oMath xmlns:m="http://schemas.openxmlformats.org/officeDocument/2006/math">
                    <m:r>
                      <a:rPr lang="en-US" altLang="zh-CN" i="1">
                        <a:latin typeface="Cambria Math"/>
                      </a:rPr>
                      <m:t>𝑟</m:t>
                    </m:r>
                  </m:oMath>
                </a14:m>
                <a:r>
                  <a:rPr lang="zh-CN" altLang="en-US" dirty="0"/>
                  <a:t> 的减函数</a:t>
                </a:r>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a:rPr>
                      <m:t>𝐹</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&lt;0</m:t>
                    </m:r>
                  </m:oMath>
                </a14:m>
                <a:endParaRPr lang="en-US" altLang="zh-CN" dirty="0"/>
              </a:p>
              <a:p>
                <a:pPr lvl="1"/>
                <a:r>
                  <a:rPr lang="zh-CN" altLang="en-US" dirty="0"/>
                  <a:t>净出口是实际汇率</a:t>
                </a:r>
                <a:r>
                  <a:rPr lang="en-US" altLang="zh-CN" dirty="0"/>
                  <a:t> </a:t>
                </a:r>
                <a14:m>
                  <m:oMath xmlns:m="http://schemas.openxmlformats.org/officeDocument/2006/math">
                    <m:r>
                      <a:rPr lang="en-US" altLang="zh-CN" i="1">
                        <a:latin typeface="Cambria Math"/>
                      </a:rPr>
                      <m:t>𝜀</m:t>
                    </m:r>
                  </m:oMath>
                </a14:m>
                <a:r>
                  <a:rPr lang="en-US" altLang="zh-CN" dirty="0"/>
                  <a:t> </a:t>
                </a:r>
                <a:r>
                  <a:rPr lang="zh-CN" altLang="en-US" dirty="0"/>
                  <a:t>的减函数 </a:t>
                </a:r>
                <a14:m>
                  <m:oMath xmlns:m="http://schemas.openxmlformats.org/officeDocument/2006/math">
                    <m:r>
                      <a:rPr lang="en-US" altLang="zh-CN" i="1">
                        <a:latin typeface="Cambria Math" panose="02040503050406030204" pitchFamily="18" charset="0"/>
                      </a:rPr>
                      <m:t>𝑋</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𝜀</m:t>
                        </m:r>
                      </m:e>
                    </m:d>
                  </m:oMath>
                </a14:m>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𝜀</m:t>
                    </m:r>
                    <m:r>
                      <a:rPr lang="en-US" altLang="zh-CN" b="0" i="1" smtClean="0">
                        <a:latin typeface="Cambria Math" panose="02040503050406030204" pitchFamily="18" charset="0"/>
                      </a:rPr>
                      <m:t>)&lt;0</m:t>
                    </m:r>
                  </m:oMath>
                </a14:m>
                <a:r>
                  <a:rPr lang="en-US" altLang="zh-CN" dirty="0"/>
                  <a:t>. </a:t>
                </a:r>
              </a:p>
              <a:p>
                <a:r>
                  <a:rPr lang="zh-CN" altLang="en-US" dirty="0"/>
                  <a:t>两个市场均衡</a:t>
                </a:r>
                <a:r>
                  <a:rPr lang="en-US" altLang="zh-CN" dirty="0"/>
                  <a:t>:</a:t>
                </a:r>
              </a:p>
              <a:p>
                <a:pPr lvl="1"/>
                <a:r>
                  <a:rPr lang="zh-CN" altLang="en-US" dirty="0"/>
                  <a:t>可贷资金市场</a:t>
                </a:r>
                <a:endParaRPr lang="en-US" altLang="zh-CN" dirty="0"/>
              </a:p>
              <a:p>
                <a:pPr lvl="1"/>
                <a:r>
                  <a:rPr lang="zh-CN" altLang="en-US" dirty="0"/>
                  <a:t>外汇市场</a:t>
                </a:r>
                <a:endParaRPr lang="en-US" altLang="zh-CN" dirty="0"/>
              </a:p>
              <a:p>
                <a:r>
                  <a:rPr lang="zh-CN" altLang="en-US" dirty="0"/>
                  <a:t>在</a:t>
                </a:r>
                <a14:m>
                  <m:oMath xmlns:m="http://schemas.openxmlformats.org/officeDocument/2006/math">
                    <m:r>
                      <a:rPr lang="zh-CN" altLang="en-US" b="0" i="1" dirty="0">
                        <a:latin typeface="Cambria Math" panose="02040503050406030204" pitchFamily="18" charset="0"/>
                      </a:rPr>
                      <m:t>均衡</m:t>
                    </m:r>
                  </m:oMath>
                </a14:m>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𝑟</m:t>
                          </m:r>
                        </m:e>
                      </m:d>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en-US" altLang="zh-CN" b="0" dirty="0"/>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6306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古典</a:t>
            </a:r>
            <a:r>
              <a:rPr lang="en-US" altLang="zh-CN" dirty="0"/>
              <a:t>AD-AS</a:t>
            </a:r>
            <a:r>
              <a:rPr lang="zh-CN" altLang="en-US" dirty="0"/>
              <a:t>曲线</a:t>
            </a:r>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normAutofit/>
          </a:bodyPr>
          <a:lstStyle/>
          <a:p>
            <a:r>
              <a:rPr lang="zh-CN" altLang="en-US" dirty="0"/>
              <a:t>向下倾斜的</a:t>
            </a:r>
            <a:r>
              <a:rPr lang="en-US" altLang="zh-CN" dirty="0"/>
              <a:t>AD</a:t>
            </a:r>
            <a:r>
              <a:rPr lang="zh-CN" altLang="en-US" dirty="0"/>
              <a:t>曲线：</a:t>
            </a:r>
            <a:endParaRPr lang="en-US" altLang="zh-CN" dirty="0"/>
          </a:p>
          <a:p>
            <a:pPr marL="457200" lvl="1" indent="0">
              <a:buNone/>
            </a:pPr>
            <a:r>
              <a:rPr lang="zh-CN" altLang="en-US" dirty="0"/>
              <a:t>价格水平下降，增加现金购买力，因而扩大总需求（庇古效应）</a:t>
            </a:r>
          </a:p>
        </p:txBody>
      </p:sp>
      <p:pic>
        <p:nvPicPr>
          <p:cNvPr id="6" name="内容占位符 5">
            <a:extLst>
              <a:ext uri="{FF2B5EF4-FFF2-40B4-BE49-F238E27FC236}">
                <a16:creationId xmlns:a16="http://schemas.microsoft.com/office/drawing/2014/main" id="{C3C59D86-5444-4342-9553-9794AD25D5FD}"/>
              </a:ext>
            </a:extLst>
          </p:cNvPr>
          <p:cNvPicPr>
            <a:picLocks noGrp="1" noChangeAspect="1"/>
          </p:cNvPicPr>
          <p:nvPr>
            <p:ph sz="half" idx="2"/>
          </p:nvPr>
        </p:nvPicPr>
        <p:blipFill>
          <a:blip r:embed="rId2"/>
          <a:stretch>
            <a:fillRect/>
          </a:stretch>
        </p:blipFill>
        <p:spPr>
          <a:xfrm>
            <a:off x="4648200" y="2058447"/>
            <a:ext cx="4038600" cy="3609468"/>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096488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大型开放经济模型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940152" y="5505785"/>
                <a:ext cx="2232248"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940152" y="5505785"/>
                <a:ext cx="2232248" cy="369332"/>
              </a:xfrm>
              <a:prstGeom prst="rect">
                <a:avLst/>
              </a:prstGeom>
              <a:blipFill rotWithShape="0">
                <a:blip r:embed="rId2"/>
                <a:stretch>
                  <a:fillRect l="-2180" t="-8197"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5292080" y="2553445"/>
                <a:ext cx="1675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5292080" y="2553445"/>
                <a:ext cx="1675631"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7"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7"/>
                <a:stretch>
                  <a:fillRect l="-2932" t="-4717" b="-14151"/>
                </a:stretch>
              </a:blipFill>
            </p:spPr>
            <p:txBody>
              <a:bodyPr/>
              <a:lstStyle/>
              <a:p>
                <a:r>
                  <a:rPr lang="zh-CN" altLang="en-US">
                    <a:noFill/>
                  </a:rPr>
                  <a:t> </a:t>
                </a:r>
              </a:p>
            </p:txBody>
          </p:sp>
        </mc:Fallback>
      </mc:AlternateContent>
      <p:cxnSp>
        <p:nvCxnSpPr>
          <p:cNvPr id="20" name="直接连接符 19"/>
          <p:cNvCxnSpPr>
            <a:endCxn id="17"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19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虚拟实验</a:t>
            </a:r>
          </a:p>
        </p:txBody>
      </p:sp>
      <p:sp>
        <p:nvSpPr>
          <p:cNvPr id="3" name="内容占位符 2"/>
          <p:cNvSpPr>
            <a:spLocks noGrp="1"/>
          </p:cNvSpPr>
          <p:nvPr>
            <p:ph idx="1"/>
          </p:nvPr>
        </p:nvSpPr>
        <p:spPr/>
        <p:txBody>
          <a:bodyPr/>
          <a:lstStyle/>
          <a:p>
            <a:r>
              <a:rPr lang="zh-CN" altLang="en-US" dirty="0"/>
              <a:t>当以下发生，实际利率和实际汇率如何变化？</a:t>
            </a:r>
            <a:endParaRPr lang="en-US" altLang="zh-CN" dirty="0"/>
          </a:p>
          <a:p>
            <a:pPr lvl="1"/>
            <a:r>
              <a:rPr lang="zh-CN" altLang="en-US" dirty="0"/>
              <a:t>本国（大国）财政刺激</a:t>
            </a:r>
            <a:endParaRPr lang="en-US" altLang="zh-CN" dirty="0"/>
          </a:p>
          <a:p>
            <a:pPr lvl="1"/>
            <a:r>
              <a:rPr lang="zh-CN" altLang="en-US" dirty="0"/>
              <a:t>本国（大国）通过贸易保护法案</a:t>
            </a:r>
            <a:endParaRPr lang="en-US" altLang="zh-CN" dirty="0"/>
          </a:p>
          <a:p>
            <a:pPr lvl="1"/>
            <a:endParaRPr lang="en-US" altLang="zh-CN" dirty="0"/>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10796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财政刺激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867072" y="5522645"/>
                <a:ext cx="2161312"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867072" y="5522645"/>
                <a:ext cx="2161312" cy="369332"/>
              </a:xfrm>
              <a:prstGeom prst="rect">
                <a:avLst/>
              </a:prstGeom>
              <a:blipFill rotWithShape="0">
                <a:blip r:embed="rId2"/>
                <a:stretch>
                  <a:fillRect l="-2254" t="-9836"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3799" y="5642871"/>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3799" y="5642871"/>
                <a:ext cx="1872208" cy="646331"/>
              </a:xfrm>
              <a:prstGeom prst="rect">
                <a:avLst/>
              </a:prstGeom>
              <a:blipFill rotWithShape="0">
                <a:blip r:embed="rId7"/>
                <a:stretch>
                  <a:fillRect l="-2932" t="-5660" b="-14151"/>
                </a:stretch>
              </a:blipFill>
            </p:spPr>
            <p:txBody>
              <a:bodyPr/>
              <a:lstStyle/>
              <a:p>
                <a:r>
                  <a:rPr lang="zh-CN" altLang="en-US">
                    <a:noFill/>
                  </a:rPr>
                  <a:t> </a:t>
                </a:r>
              </a:p>
            </p:txBody>
          </p:sp>
        </mc:Fallback>
      </mc:AlternateContent>
      <p:cxnSp>
        <p:nvCxnSpPr>
          <p:cNvPr id="16" name="直接连接符 15"/>
          <p:cNvCxnSpPr/>
          <p:nvPr/>
        </p:nvCxnSpPr>
        <p:spPr>
          <a:xfrm>
            <a:off x="4526557" y="4719746"/>
            <a:ext cx="1673" cy="7126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2408349"/>
            <a:ext cx="0" cy="2316795"/>
          </a:xfrm>
          <a:prstGeom prst="line">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479349" y="3186996"/>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右箭头 20"/>
          <p:cNvSpPr/>
          <p:nvPr/>
        </p:nvSpPr>
        <p:spPr>
          <a:xfrm>
            <a:off x="4512469" y="5458527"/>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上箭头 21"/>
          <p:cNvSpPr/>
          <p:nvPr/>
        </p:nvSpPr>
        <p:spPr>
          <a:xfrm flipH="1">
            <a:off x="2220851" y="3231981"/>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998792" y="4643782"/>
            <a:ext cx="837" cy="81171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4534925" y="2765231"/>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637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保护主义冲击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2056648" cy="369332"/>
          </a:xfrm>
          <a:prstGeom prst="rect">
            <a:avLst/>
          </a:prstGeom>
          <a:noFill/>
        </p:spPr>
        <p:txBody>
          <a:bodyPr wrap="square" rtlCol="0">
            <a:spAutoFit/>
          </a:bodyPr>
          <a:lstStyle/>
          <a:p>
            <a:r>
              <a:rPr lang="en-US" altLang="zh-CN" dirty="0"/>
              <a:t>World interest rate</a:t>
            </a:r>
            <a:endParaRPr lang="zh-CN" altLang="en-US" dirty="0"/>
          </a:p>
        </p:txBody>
      </p:sp>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4"/>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5"/>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6"/>
                <a:stretch>
                  <a:fillRect l="-2932" t="-4717" b="-14151"/>
                </a:stretch>
              </a:blipFill>
            </p:spPr>
            <p:txBody>
              <a:bodyPr/>
              <a:lstStyle/>
              <a:p>
                <a:r>
                  <a:rPr lang="zh-CN" altLang="en-US">
                    <a:noFill/>
                  </a:rPr>
                  <a:t> </a:t>
                </a:r>
              </a:p>
            </p:txBody>
          </p:sp>
        </mc:Fallback>
      </mc:AlternateContent>
      <p:cxnSp>
        <p:nvCxnSpPr>
          <p:cNvPr id="16" name="直接连接符 15"/>
          <p:cNvCxnSpPr>
            <a:endCxn id="15"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flipH="1">
            <a:off x="2665923"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0800000">
            <a:off x="4763929" y="2616014"/>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479349" y="298617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上箭头 19"/>
          <p:cNvSpPr/>
          <p:nvPr/>
        </p:nvSpPr>
        <p:spPr>
          <a:xfrm flipH="1">
            <a:off x="2208748" y="3162780"/>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150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zh-CN" altLang="en-US" dirty="0"/>
              <a:t>供给冲击和滞胀</a:t>
            </a:r>
          </a:p>
        </p:txBody>
      </p:sp>
      <p:pic>
        <p:nvPicPr>
          <p:cNvPr id="8" name="内容占位符 7">
            <a:extLst>
              <a:ext uri="{FF2B5EF4-FFF2-40B4-BE49-F238E27FC236}">
                <a16:creationId xmlns:a16="http://schemas.microsoft.com/office/drawing/2014/main" id="{AC1A1698-0D02-4C52-9045-A330ACA5D468}"/>
              </a:ext>
            </a:extLst>
          </p:cNvPr>
          <p:cNvPicPr>
            <a:picLocks noGrp="1" noChangeAspect="1"/>
          </p:cNvPicPr>
          <p:nvPr>
            <p:ph idx="1"/>
          </p:nvPr>
        </p:nvPicPr>
        <p:blipFill>
          <a:blip r:embed="rId2"/>
          <a:stretch>
            <a:fillRect/>
          </a:stretch>
        </p:blipFill>
        <p:spPr>
          <a:xfrm>
            <a:off x="2042324" y="1600200"/>
            <a:ext cx="5059352" cy="4525963"/>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6924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CC25F-7980-4AA5-9728-54BD63F56028}"/>
              </a:ext>
            </a:extLst>
          </p:cNvPr>
          <p:cNvSpPr>
            <a:spLocks noGrp="1"/>
          </p:cNvSpPr>
          <p:nvPr>
            <p:ph type="title"/>
          </p:nvPr>
        </p:nvSpPr>
        <p:spPr/>
        <p:txBody>
          <a:bodyPr/>
          <a:lstStyle/>
          <a:p>
            <a:r>
              <a:rPr lang="zh-CN" altLang="en-US" dirty="0"/>
              <a:t>对庇古效应的反驳</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A5BADE-AB51-4442-83DC-C9F98D1AD352}"/>
                  </a:ext>
                </a:extLst>
              </p:cNvPr>
              <p:cNvSpPr>
                <a:spLocks noGrp="1"/>
              </p:cNvSpPr>
              <p:nvPr>
                <p:ph sz="half" idx="1"/>
              </p:nvPr>
            </p:nvSpPr>
            <p:spPr/>
            <p:txBody>
              <a:bodyPr/>
              <a:lstStyle/>
              <a:p>
                <a:r>
                  <a:rPr lang="zh-CN" altLang="en-US" dirty="0"/>
                  <a:t>很多人或公司有债务</a:t>
                </a:r>
                <a:r>
                  <a:rPr lang="en-US" altLang="zh-CN" dirty="0"/>
                  <a:t> </a:t>
                </a:r>
              </a:p>
              <a:p>
                <a:pPr lvl="1"/>
                <a:r>
                  <a:rPr lang="zh-CN" altLang="en-US" dirty="0"/>
                  <a:t>当</a:t>
                </a:r>
                <a:r>
                  <a:rPr lang="en-US" altLang="zh-CN" dirty="0"/>
                  <a:t> </a:t>
                </a:r>
                <a14:m>
                  <m:oMath xmlns:m="http://schemas.openxmlformats.org/officeDocument/2006/math">
                    <m:r>
                      <a:rPr lang="en-US" altLang="zh-CN" i="1">
                        <a:latin typeface="Cambria Math" panose="02040503050406030204" pitchFamily="18" charset="0"/>
                      </a:rPr>
                      <m:t>𝑃</m:t>
                    </m:r>
                  </m:oMath>
                </a14:m>
                <a:r>
                  <a:rPr lang="zh-CN" altLang="en-US" dirty="0"/>
                  <a:t> 下降，实际债务负担加重，抑制需求。</a:t>
                </a:r>
                <a:endParaRPr lang="en-US" altLang="zh-CN" dirty="0"/>
              </a:p>
              <a:p>
                <a:pPr lvl="1"/>
                <a:r>
                  <a:rPr lang="en-US" altLang="zh-CN" dirty="0"/>
                  <a:t>AD </a:t>
                </a:r>
                <a:r>
                  <a:rPr lang="zh-CN" altLang="en-US" dirty="0"/>
                  <a:t>曲线可能是垂直的（如右图）。</a:t>
                </a:r>
                <a:endParaRPr lang="en-US" altLang="zh-CN" dirty="0"/>
              </a:p>
              <a:p>
                <a:pPr lvl="1"/>
                <a:r>
                  <a:rPr lang="zh-CN" altLang="en-US" dirty="0"/>
                  <a:t>如果</a:t>
                </a:r>
                <a:r>
                  <a:rPr lang="en-US" altLang="zh-CN" dirty="0"/>
                  <a:t>AD-AS</a:t>
                </a:r>
                <a:r>
                  <a:rPr lang="zh-CN" altLang="en-US" dirty="0"/>
                  <a:t>曲线均垂直，两条曲线必须重合（在任何价格水平，需求都等于供给）。</a:t>
                </a:r>
              </a:p>
            </p:txBody>
          </p:sp>
        </mc:Choice>
        <mc:Fallback xmlns="">
          <p:sp>
            <p:nvSpPr>
              <p:cNvPr id="3" name="内容占位符 2">
                <a:extLst>
                  <a:ext uri="{FF2B5EF4-FFF2-40B4-BE49-F238E27FC236}">
                    <a16:creationId xmlns:a16="http://schemas.microsoft.com/office/drawing/2014/main" id="{28A5BADE-AB51-4442-83DC-C9F98D1AD352}"/>
                  </a:ext>
                </a:extLst>
              </p:cNvPr>
              <p:cNvSpPr>
                <a:spLocks noGrp="1" noRot="1" noChangeAspect="1" noMove="1" noResize="1" noEditPoints="1" noAdjustHandles="1" noChangeArrowheads="1" noChangeShapeType="1" noTextEdit="1"/>
              </p:cNvSpPr>
              <p:nvPr>
                <p:ph sz="half" idx="1"/>
              </p:nvPr>
            </p:nvSpPr>
            <p:spPr>
              <a:blipFill>
                <a:blip r:embed="rId2"/>
                <a:stretch>
                  <a:fillRect l="-2715" t="-2022" r="-4676"/>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799D93C8-DEF7-4F60-B713-64871F1C3B10}"/>
              </a:ext>
            </a:extLst>
          </p:cNvPr>
          <p:cNvPicPr>
            <a:picLocks noGrp="1" noChangeAspect="1"/>
          </p:cNvPicPr>
          <p:nvPr>
            <p:ph sz="half" idx="2"/>
          </p:nvPr>
        </p:nvPicPr>
        <p:blipFill>
          <a:blip r:embed="rId3"/>
          <a:stretch>
            <a:fillRect/>
          </a:stretch>
        </p:blipFill>
        <p:spPr>
          <a:xfrm>
            <a:off x="4648200" y="2071676"/>
            <a:ext cx="4038600" cy="3583011"/>
          </a:xfrm>
          <a:prstGeom prst="rect">
            <a:avLst/>
          </a:prstGeom>
        </p:spPr>
      </p:pic>
      <p:sp>
        <p:nvSpPr>
          <p:cNvPr id="5" name="页脚占位符 4">
            <a:extLst>
              <a:ext uri="{FF2B5EF4-FFF2-40B4-BE49-F238E27FC236}">
                <a16:creationId xmlns:a16="http://schemas.microsoft.com/office/drawing/2014/main" id="{E9832E3F-9BC1-4E43-89FD-F56AA851B8F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052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萨伊定律（</a:t>
            </a:r>
            <a:r>
              <a:rPr lang="en-US" altLang="zh-CN" dirty="0"/>
              <a:t>Say’s Law</a:t>
            </a:r>
            <a:r>
              <a:rPr lang="zh-CN" altLang="en-US" dirty="0"/>
              <a:t>）</a:t>
            </a:r>
          </a:p>
        </p:txBody>
      </p:sp>
      <p:sp>
        <p:nvSpPr>
          <p:cNvPr id="3" name="内容占位符 2"/>
          <p:cNvSpPr>
            <a:spLocks noGrp="1"/>
          </p:cNvSpPr>
          <p:nvPr>
            <p:ph idx="1"/>
          </p:nvPr>
        </p:nvSpPr>
        <p:spPr/>
        <p:txBody>
          <a:bodyPr>
            <a:normAutofit/>
          </a:bodyPr>
          <a:lstStyle/>
          <a:p>
            <a:r>
              <a:rPr lang="zh-CN" altLang="en-US" dirty="0"/>
              <a:t>萨伊定律：供给产生需求（</a:t>
            </a:r>
            <a:r>
              <a:rPr lang="en-US" altLang="zh-CN" dirty="0"/>
              <a:t>Supply creates its own demand.</a:t>
            </a:r>
            <a:r>
              <a:rPr lang="zh-CN" altLang="en-US" dirty="0"/>
              <a:t>）</a:t>
            </a:r>
            <a:endParaRPr lang="en-US" altLang="zh-CN" dirty="0"/>
          </a:p>
          <a:p>
            <a:pPr lvl="1"/>
            <a:r>
              <a:rPr lang="zh-CN" altLang="en-US" dirty="0"/>
              <a:t>在“以物易物”（</a:t>
            </a:r>
            <a:r>
              <a:rPr lang="en-US" altLang="zh-CN" dirty="0"/>
              <a:t>barter</a:t>
            </a:r>
            <a:r>
              <a:rPr lang="zh-CN" altLang="en-US" dirty="0"/>
              <a:t>）经济中，萨伊定律一定成立。</a:t>
            </a:r>
            <a:endParaRPr lang="en-US" altLang="zh-CN" dirty="0"/>
          </a:p>
          <a:p>
            <a:pPr lvl="1"/>
            <a:r>
              <a:rPr lang="zh-CN" altLang="en-US" dirty="0"/>
              <a:t>在现代货币经济中，不见得。</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1018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产出潜力（</a:t>
            </a:r>
            <a:r>
              <a:rPr lang="en-US" altLang="zh-CN" dirty="0"/>
              <a:t>Output Potential</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产出潜力（用</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 </a:t>
                </a:r>
                <a:r>
                  <a:rPr lang="zh-CN" altLang="en-US" dirty="0"/>
                  <a:t>表示）是指使用当前技术，将几乎所有资本和劳动力用于生产所达到的产出水平。</a:t>
                </a:r>
                <a:endParaRPr lang="en-US" altLang="zh-CN" dirty="0"/>
              </a:p>
              <a:p>
                <a:r>
                  <a:rPr lang="zh-CN" altLang="en-US" dirty="0"/>
                  <a:t>在古典假设下，厂商间的竞争会让生产达到潜力水平。</a:t>
                </a:r>
                <a:endParaRPr lang="en-US" altLang="zh-CN" dirty="0"/>
              </a:p>
              <a:p>
                <a:r>
                  <a:rPr lang="zh-CN" altLang="en-US" dirty="0"/>
                  <a:t>给定生产要素</a:t>
                </a:r>
                <a:r>
                  <a:rPr lang="en-US" altLang="zh-CN" i="1" dirty="0"/>
                  <a:t>K</a:t>
                </a:r>
                <a:r>
                  <a:rPr lang="zh-CN" altLang="en-US" dirty="0"/>
                  <a:t>和</a:t>
                </a:r>
                <a:r>
                  <a:rPr lang="en-US" altLang="zh-CN" i="1" dirty="0"/>
                  <a:t>L</a:t>
                </a:r>
                <a:r>
                  <a:rPr lang="zh-CN" altLang="en-US" dirty="0"/>
                  <a:t>，产出潜力取决于“技术”。</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5613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生产函数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宏观经济学通常用生产函数（</a:t>
                </a:r>
                <a:r>
                  <a:rPr lang="en-US" altLang="zh-CN" dirty="0"/>
                  <a:t>production function</a:t>
                </a:r>
                <a:r>
                  <a:rPr lang="zh-CN" altLang="en-US" dirty="0"/>
                  <a:t>）刻画“技术”</a:t>
                </a:r>
                <a:r>
                  <a:rPr lang="en-US" altLang="zh-CN" dirty="0"/>
                  <a:t>——</a:t>
                </a:r>
                <a:r>
                  <a:rPr lang="zh-CN" altLang="en-US" dirty="0"/>
                  <a:t>将要素投入转化为商品和服务的能力。</a:t>
                </a:r>
                <a:r>
                  <a:rPr lang="en-US" altLang="zh-CN" dirty="0"/>
                  <a:t>  </a:t>
                </a:r>
              </a:p>
              <a:p>
                <a:r>
                  <a:rPr lang="zh-CN" altLang="en-US" dirty="0"/>
                  <a:t>宏观经济学中的广义技术：不仅包括科学技术，而且包括制度、政策、基础设施、金融市场、企业管理、营销等有助于增加总产出的“软实力”。</a:t>
                </a:r>
                <a:endParaRPr lang="en-US" altLang="zh-CN" dirty="0"/>
              </a:p>
              <a:p>
                <a:r>
                  <a:rPr lang="zh-CN" altLang="en-US" dirty="0"/>
                  <a:t>我们将总产出（</a:t>
                </a:r>
                <a14:m>
                  <m:oMath xmlns:m="http://schemas.openxmlformats.org/officeDocument/2006/math">
                    <m:r>
                      <a:rPr lang="en-US" altLang="zh-CN" i="1">
                        <a:latin typeface="Cambria Math"/>
                      </a:rPr>
                      <m:t>𝑌</m:t>
                    </m:r>
                  </m:oMath>
                </a14:m>
                <a:r>
                  <a:rPr lang="zh-CN" altLang="en-US" dirty="0"/>
                  <a:t>）表示为要素投入（</a:t>
                </a:r>
                <a:r>
                  <a:rPr lang="en-US" altLang="zh-CN" dirty="0"/>
                  <a:t> </a:t>
                </a:r>
                <a14:m>
                  <m:oMath xmlns:m="http://schemas.openxmlformats.org/officeDocument/2006/math">
                    <m:r>
                      <a:rPr lang="en-US" altLang="zh-CN" i="1">
                        <a:latin typeface="Cambria Math"/>
                      </a:rPr>
                      <m:t>𝐾</m:t>
                    </m:r>
                    <m:r>
                      <a:rPr lang="en-US" altLang="zh-CN" i="1">
                        <a:latin typeface="Cambria Math"/>
                      </a:rPr>
                      <m:t> </m:t>
                    </m:r>
                  </m:oMath>
                </a14:m>
                <a:r>
                  <a:rPr lang="zh-CN" altLang="en-US" dirty="0"/>
                  <a:t>和</a:t>
                </a:r>
                <a14:m>
                  <m:oMath xmlns:m="http://schemas.openxmlformats.org/officeDocument/2006/math">
                    <m:r>
                      <a:rPr lang="en-US" altLang="zh-CN" i="1">
                        <a:latin typeface="Cambria Math"/>
                      </a:rPr>
                      <m:t>𝐿</m:t>
                    </m:r>
                    <m:r>
                      <a:rPr lang="en-US" altLang="zh-CN" i="1">
                        <a:latin typeface="Cambria Math"/>
                      </a:rPr>
                      <m:t> </m:t>
                    </m:r>
                  </m:oMath>
                </a14:m>
                <a:r>
                  <a:rPr lang="zh-CN" altLang="en-US" dirty="0"/>
                  <a:t>）的函数，</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369" r="-6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37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FC625-D68A-45B1-B5D0-1E7D6E004B32}"/>
              </a:ext>
            </a:extLst>
          </p:cNvPr>
          <p:cNvSpPr>
            <a:spLocks noGrp="1"/>
          </p:cNvSpPr>
          <p:nvPr>
            <p:ph type="title"/>
          </p:nvPr>
        </p:nvSpPr>
        <p:spPr/>
        <p:txBody>
          <a:bodyPr/>
          <a:lstStyle/>
          <a:p>
            <a:r>
              <a:rPr lang="zh-CN" altLang="en-US" dirty="0"/>
              <a:t>宏观生产函数应该长什么样子？</a:t>
            </a:r>
          </a:p>
        </p:txBody>
      </p:sp>
      <p:sp>
        <p:nvSpPr>
          <p:cNvPr id="3" name="内容占位符 2">
            <a:extLst>
              <a:ext uri="{FF2B5EF4-FFF2-40B4-BE49-F238E27FC236}">
                <a16:creationId xmlns:a16="http://schemas.microsoft.com/office/drawing/2014/main" id="{244DBD3E-D15E-4ACC-A189-79D1E6BE8498}"/>
              </a:ext>
            </a:extLst>
          </p:cNvPr>
          <p:cNvSpPr>
            <a:spLocks noGrp="1"/>
          </p:cNvSpPr>
          <p:nvPr>
            <p:ph idx="1"/>
          </p:nvPr>
        </p:nvSpPr>
        <p:spPr/>
        <p:txBody>
          <a:bodyPr/>
          <a:lstStyle/>
          <a:p>
            <a:r>
              <a:rPr lang="zh-CN" altLang="en-US" dirty="0"/>
              <a:t>资本和劳动的边际产出</a:t>
            </a:r>
            <a:endParaRPr lang="en-US" altLang="zh-CN" dirty="0"/>
          </a:p>
          <a:p>
            <a:r>
              <a:rPr lang="zh-CN" altLang="en-US" dirty="0"/>
              <a:t>资本和劳动的关系</a:t>
            </a:r>
            <a:endParaRPr lang="en-US" altLang="zh-CN" dirty="0"/>
          </a:p>
          <a:p>
            <a:r>
              <a:rPr lang="zh-CN" altLang="en-US" dirty="0"/>
              <a:t>有无规模效应？</a:t>
            </a:r>
          </a:p>
        </p:txBody>
      </p:sp>
      <p:sp>
        <p:nvSpPr>
          <p:cNvPr id="4" name="页脚占位符 3">
            <a:extLst>
              <a:ext uri="{FF2B5EF4-FFF2-40B4-BE49-F238E27FC236}">
                <a16:creationId xmlns:a16="http://schemas.microsoft.com/office/drawing/2014/main" id="{3D7B6756-7F8C-49CC-ACB5-D69D54007F42}"/>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4546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生产函数的假设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假设生产函数满足</a:t>
                </a:r>
                <a:r>
                  <a:rPr lang="en-US" altLang="zh-CN" dirty="0"/>
                  <a:t>:</a:t>
                </a:r>
              </a:p>
              <a:p>
                <a:pPr lvl="1"/>
                <a:r>
                  <a:rPr lang="zh-CN" altLang="en-US" dirty="0"/>
                  <a:t>规模收益不变（</a:t>
                </a:r>
                <a:r>
                  <a:rPr lang="en-US" altLang="zh-CN" dirty="0"/>
                  <a:t>Constant return to scale</a:t>
                </a:r>
                <a:r>
                  <a:rPr lang="zh-CN" altLang="en-US" dirty="0"/>
                  <a:t>）：</a:t>
                </a:r>
                <a:endParaRPr lang="en-US" altLang="zh-CN" dirty="0"/>
              </a:p>
              <a:p>
                <a:pPr marL="857250" lvl="2" indent="0" algn="ctr">
                  <a:buNone/>
                </a:pPr>
                <a:r>
                  <a:rPr lang="en-US" altLang="zh-CN" dirty="0"/>
                  <a:t>For any </a:t>
                </a:r>
                <a14:m>
                  <m:oMath xmlns:m="http://schemas.openxmlformats.org/officeDocument/2006/math">
                    <m:r>
                      <a:rPr lang="en-US" altLang="zh-CN" b="0" i="1" smtClean="0">
                        <a:latin typeface="Cambria Math"/>
                      </a:rPr>
                      <m:t>𝑧</m:t>
                    </m:r>
                    <m:r>
                      <a:rPr lang="en-US" altLang="zh-CN" b="0" i="1" smtClean="0">
                        <a:latin typeface="Cambria Math"/>
                      </a:rPr>
                      <m:t>&gt;0</m:t>
                    </m:r>
                  </m:oMath>
                </a14:m>
                <a:r>
                  <a:rPr lang="en-US" altLang="zh-CN" dirty="0"/>
                  <a:t>, </a:t>
                </a:r>
                <a14:m>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𝑧𝐾</m:t>
                        </m:r>
                        <m:r>
                          <a:rPr lang="en-US" altLang="zh-CN" b="0" i="1" smtClean="0">
                            <a:latin typeface="Cambria Math"/>
                          </a:rPr>
                          <m:t>,</m:t>
                        </m:r>
                        <m:r>
                          <a:rPr lang="en-US" altLang="zh-CN" b="0" i="1" smtClean="0">
                            <a:latin typeface="Cambria Math"/>
                          </a:rPr>
                          <m:t>𝑧𝐿</m:t>
                        </m:r>
                      </m:e>
                    </m:d>
                    <m:r>
                      <a:rPr lang="en-US" altLang="zh-CN" b="0" i="1" smtClean="0">
                        <a:latin typeface="Cambria Math"/>
                      </a:rPr>
                      <m:t>=</m:t>
                    </m:r>
                    <m:r>
                      <a:rPr lang="en-US" altLang="zh-CN" b="0" i="1" smtClean="0">
                        <a:latin typeface="Cambria Math"/>
                      </a:rPr>
                      <m:t>𝑧𝑌</m:t>
                    </m:r>
                    <m:r>
                      <a:rPr lang="en-US" altLang="zh-CN" b="0" i="1" smtClean="0">
                        <a:latin typeface="Cambria Math" panose="02040503050406030204" pitchFamily="18" charset="0"/>
                      </a:rPr>
                      <m:t>.</m:t>
                    </m:r>
                  </m:oMath>
                </a14:m>
                <a:endParaRPr lang="en-US" altLang="zh-CN" dirty="0"/>
              </a:p>
              <a:p>
                <a:pPr lvl="1"/>
                <a:r>
                  <a:rPr lang="zh-CN" altLang="en-US" dirty="0"/>
                  <a:t>要素的边际产出为正：</a:t>
                </a:r>
                <a:endParaRPr lang="en-US" altLang="zh-CN" dirty="0"/>
              </a:p>
              <a:p>
                <a:pPr marL="857250" lvl="2"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𝐾</m:t>
                        </m:r>
                      </m:den>
                    </m:f>
                    <m:r>
                      <a:rPr lang="en-US" altLang="zh-CN" i="1">
                        <a:latin typeface="Cambria Math"/>
                      </a:rPr>
                      <m:t>&gt;0</m:t>
                    </m:r>
                  </m:oMath>
                </a14:m>
                <a:r>
                  <a:rPr lang="en-US" altLang="zh-CN" dirty="0"/>
                  <a:t>,</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𝐿</m:t>
                        </m:r>
                      </m:den>
                    </m:f>
                    <m:r>
                      <a:rPr lang="en-US" altLang="zh-CN" i="1">
                        <a:latin typeface="Cambria Math"/>
                      </a:rPr>
                      <m:t>&gt;0</m:t>
                    </m:r>
                  </m:oMath>
                </a14:m>
                <a:endParaRPr lang="en-US" altLang="zh-CN" dirty="0"/>
              </a:p>
              <a:p>
                <a:pPr lvl="1"/>
                <a:r>
                  <a:rPr lang="zh-CN" altLang="en-US" dirty="0"/>
                  <a:t>要素的边际产出递减：</a:t>
                </a:r>
                <a:endParaRPr lang="en-US" altLang="zh-CN" i="1" dirty="0">
                  <a:latin typeface="Cambria Math" panose="02040503050406030204" pitchFamily="18" charset="0"/>
                </a:endParaRPr>
              </a:p>
              <a:p>
                <a:pPr marL="457200" lvl="1"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r>
                          <a:rPr lang="en-US" altLang="zh-CN" b="0" i="1" smtClean="0">
                            <a:latin typeface="Cambria Math"/>
                          </a:rPr>
                          <m:t>1</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i="1">
                                <a:latin typeface="Cambria Math"/>
                              </a:rPr>
                              <m:t>𝜕</m:t>
                            </m:r>
                          </m:e>
                          <m:sup>
                            <m:r>
                              <a:rPr lang="en-US" altLang="zh-CN" b="0" i="1" smtClean="0">
                                <a:latin typeface="Cambria Math"/>
                              </a:rPr>
                              <m:t>2</m:t>
                            </m:r>
                          </m:sup>
                        </m:sSup>
                        <m:r>
                          <a:rPr lang="en-US" altLang="zh-CN" i="1">
                            <a:latin typeface="Cambria Math"/>
                          </a:rPr>
                          <m:t>𝐹</m:t>
                        </m:r>
                      </m:num>
                      <m:den>
                        <m:r>
                          <a:rPr lang="en-US" altLang="zh-CN" i="1">
                            <a:latin typeface="Cambria Math"/>
                          </a:rPr>
                          <m:t>𝜕</m:t>
                        </m:r>
                        <m:sSup>
                          <m:sSupPr>
                            <m:ctrlPr>
                              <a:rPr lang="en-US" altLang="zh-CN" b="0" i="1" smtClean="0">
                                <a:latin typeface="Cambria Math" panose="02040503050406030204" pitchFamily="18" charset="0"/>
                              </a:rPr>
                            </m:ctrlPr>
                          </m:sSupPr>
                          <m:e>
                            <m:r>
                              <a:rPr lang="en-US" altLang="zh-CN" i="1">
                                <a:latin typeface="Cambria Math"/>
                              </a:rPr>
                              <m:t>𝐾</m:t>
                            </m:r>
                          </m:e>
                          <m:sup>
                            <m:r>
                              <a:rPr lang="en-US" altLang="zh-CN" b="0" i="1" smtClean="0">
                                <a:latin typeface="Cambria Math"/>
                              </a:rPr>
                              <m:t>2</m:t>
                            </m:r>
                          </m:sup>
                        </m:sSup>
                      </m:den>
                    </m:f>
                    <m:r>
                      <a:rPr lang="en-US" altLang="zh-CN" b="0" i="1" smtClean="0">
                        <a:latin typeface="Cambria Math"/>
                      </a:rPr>
                      <m:t>&lt;</m:t>
                    </m:r>
                    <m:r>
                      <a:rPr lang="en-US" altLang="zh-CN" i="1">
                        <a:latin typeface="Cambria Math"/>
                      </a:rPr>
                      <m:t>0</m:t>
                    </m:r>
                  </m:oMath>
                </a14:m>
                <a:r>
                  <a:rPr lang="en-US" altLang="zh-CN" dirty="0"/>
                  <a:t>,</a:t>
                </a:r>
                <a:r>
                  <a:rPr lang="zh-CN" altLang="en-US" dirty="0"/>
                  <a:t> </a:t>
                </a:r>
                <a14:m>
                  <m:oMath xmlns:m="http://schemas.openxmlformats.org/officeDocument/2006/math">
                    <m:r>
                      <a:rPr lang="en-US" altLang="zh-CN" b="0" i="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r>
                          <a:rPr lang="en-US" altLang="zh-CN" b="0" i="1" smtClean="0">
                            <a:latin typeface="Cambria Math"/>
                          </a:rPr>
                          <m:t>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i="1">
                                <a:latin typeface="Cambria Math"/>
                              </a:rPr>
                              <m:t>𝜕</m:t>
                            </m:r>
                          </m:e>
                          <m:sup>
                            <m:r>
                              <a:rPr lang="en-US" altLang="zh-CN" b="0" i="1" smtClean="0">
                                <a:latin typeface="Cambria Math"/>
                              </a:rPr>
                              <m:t>2</m:t>
                            </m:r>
                          </m:sup>
                        </m:sSup>
                        <m:r>
                          <a:rPr lang="en-US" altLang="zh-CN" i="1">
                            <a:latin typeface="Cambria Math"/>
                          </a:rPr>
                          <m:t>𝐹</m:t>
                        </m:r>
                      </m:num>
                      <m:den>
                        <m:r>
                          <a:rPr lang="en-US" altLang="zh-CN" i="1">
                            <a:latin typeface="Cambria Math"/>
                          </a:rPr>
                          <m:t>𝜕</m:t>
                        </m:r>
                        <m:sSup>
                          <m:sSupPr>
                            <m:ctrlPr>
                              <a:rPr lang="en-US" altLang="zh-CN" b="0" i="1" smtClean="0">
                                <a:latin typeface="Cambria Math" panose="02040503050406030204" pitchFamily="18" charset="0"/>
                              </a:rPr>
                            </m:ctrlPr>
                          </m:sSupPr>
                          <m:e>
                            <m:r>
                              <a:rPr lang="en-US" altLang="zh-CN" i="1">
                                <a:latin typeface="Cambria Math"/>
                              </a:rPr>
                              <m:t>𝐿</m:t>
                            </m:r>
                          </m:e>
                          <m:sup>
                            <m:r>
                              <a:rPr lang="en-US" altLang="zh-CN" b="0" i="1" smtClean="0">
                                <a:latin typeface="Cambria Math"/>
                              </a:rPr>
                              <m:t>2</m:t>
                            </m:r>
                          </m:sup>
                        </m:sSup>
                      </m:den>
                    </m:f>
                    <m:r>
                      <a:rPr lang="en-US" altLang="zh-CN" b="0" i="1" smtClean="0">
                        <a:latin typeface="Cambria Math"/>
                      </a:rPr>
                      <m:t>&lt;</m:t>
                    </m:r>
                    <m:r>
                      <a:rPr lang="en-US" altLang="zh-CN" i="1">
                        <a:latin typeface="Cambria Math"/>
                      </a:rPr>
                      <m:t>0</m:t>
                    </m:r>
                  </m:oMath>
                </a14:m>
                <a:endParaRPr lang="en-US" altLang="zh-CN" dirty="0"/>
              </a:p>
              <a:p>
                <a:pPr lvl="1"/>
                <a:r>
                  <a:rPr lang="zh-CN" altLang="en-US" dirty="0"/>
                  <a:t>资本和劳动互补</a:t>
                </a:r>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12</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𝐹</m:t>
                          </m:r>
                        </m:num>
                        <m:den>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den>
                      </m:f>
                      <m:r>
                        <a:rPr lang="en-US" altLang="zh-CN" i="1">
                          <a:latin typeface="Cambria Math" panose="02040503050406030204" pitchFamily="18" charset="0"/>
                        </a:rPr>
                        <m:t>&gt;0</m:t>
                      </m:r>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424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339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1C24A-97B0-4094-9C92-5B13FF1D77AB}"/>
              </a:ext>
            </a:extLst>
          </p:cNvPr>
          <p:cNvSpPr>
            <a:spLocks noGrp="1"/>
          </p:cNvSpPr>
          <p:nvPr>
            <p:ph type="title"/>
          </p:nvPr>
        </p:nvSpPr>
        <p:spPr/>
        <p:txBody>
          <a:bodyPr/>
          <a:lstStyle/>
          <a:p>
            <a:r>
              <a:rPr lang="zh-CN" altLang="en-US" dirty="0"/>
              <a:t>生产效率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4E4979C-2D93-414B-BDF8-6B4F08F801CF}"/>
                  </a:ext>
                </a:extLst>
              </p:cNvPr>
              <p:cNvSpPr>
                <a:spLocks noGrp="1"/>
              </p:cNvSpPr>
              <p:nvPr>
                <p:ph idx="1"/>
              </p:nvPr>
            </p:nvSpPr>
            <p:spPr/>
            <p:txBody>
              <a:bodyPr/>
              <a:lstStyle/>
              <a:p>
                <a:r>
                  <a:rPr lang="zh-CN" altLang="en-US" dirty="0"/>
                  <a:t>我们可以在生产函数中引入效率（</a:t>
                </a:r>
                <a:r>
                  <a:rPr lang="en-US" altLang="zh-CN" dirty="0"/>
                  <a:t>efficiency or productivity</a:t>
                </a:r>
                <a:r>
                  <a:rPr lang="zh-CN" altLang="en-US" dirty="0"/>
                  <a:t>）变量（</a:t>
                </a:r>
                <a14:m>
                  <m:oMath xmlns:m="http://schemas.openxmlformats.org/officeDocument/2006/math">
                    <m:r>
                      <a:rPr lang="en-US" altLang="zh-CN" i="1">
                        <a:latin typeface="Cambria Math" panose="02040503050406030204" pitchFamily="18" charset="0"/>
                      </a:rPr>
                      <m:t>𝐴</m:t>
                    </m:r>
                  </m:oMath>
                </a14:m>
                <a:r>
                  <a:rPr lang="zh-CN" altLang="en-US" dirty="0"/>
                  <a:t>），</a:t>
                </a:r>
                <a:endParaRPr lang="en-US" altLang="zh-CN" dirty="0"/>
              </a:p>
              <a:p>
                <a:pPr lvl="1"/>
                <a:r>
                  <a:rPr lang="zh-CN" altLang="en-US" dirty="0"/>
                  <a:t>劳动增强型（</a:t>
                </a:r>
                <a:r>
                  <a:rPr lang="en-US" altLang="zh-CN" dirty="0"/>
                  <a:t>labor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𝐴𝐿</m:t>
                      </m:r>
                      <m:r>
                        <a:rPr lang="en-US" altLang="zh-CN" b="0" i="1" smtClean="0">
                          <a:latin typeface="Cambria Math" panose="02040503050406030204" pitchFamily="18" charset="0"/>
                        </a:rPr>
                        <m:t>)</m:t>
                      </m:r>
                    </m:oMath>
                  </m:oMathPara>
                </a14:m>
                <a:endParaRPr lang="en-US" altLang="zh-CN" dirty="0"/>
              </a:p>
              <a:p>
                <a:pPr lvl="1"/>
                <a:r>
                  <a:rPr lang="zh-CN" altLang="en-US" dirty="0"/>
                  <a:t>资本增强型（</a:t>
                </a:r>
                <a:r>
                  <a:rPr lang="en-US" altLang="zh-CN" dirty="0"/>
                  <a:t>capital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𝐴𝐾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r>
                  <a:rPr lang="zh-CN" altLang="en-US" dirty="0"/>
                  <a:t>全要素增强型（</a:t>
                </a:r>
                <a:r>
                  <a:rPr lang="en-US" altLang="zh-CN" dirty="0"/>
                  <a:t>total-factor augmenting</a:t>
                </a:r>
                <a:r>
                  <a:rPr lang="zh-CN" altLang="en-US" dirty="0"/>
                  <a:t>）</a:t>
                </a:r>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𝐴𝐹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34E4979C-2D93-414B-BDF8-6B4F08F801CF}"/>
                  </a:ext>
                </a:extLst>
              </p:cNvPr>
              <p:cNvSpPr>
                <a:spLocks noGrp="1" noRot="1" noChangeAspect="1" noMove="1" noResize="1" noEditPoints="1" noAdjustHandles="1" noChangeArrowheads="1" noChangeShapeType="1" noTextEdit="1"/>
              </p:cNvSpPr>
              <p:nvPr>
                <p:ph idx="1"/>
              </p:nvPr>
            </p:nvSpPr>
            <p:spPr>
              <a:blipFill>
                <a:blip r:embed="rId2"/>
                <a:stretch>
                  <a:fillRect l="-1704" t="-2426" r="-251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10284C9-1ECD-488C-8FE2-460E47DF3887}"/>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5313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Cobb-Douglas </a:t>
            </a:r>
            <a:r>
              <a:rPr lang="zh-CN" altLang="en-US" dirty="0"/>
              <a:t>生产函数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著名的</a:t>
                </a:r>
                <a:r>
                  <a:rPr lang="en-US" altLang="zh-CN" dirty="0"/>
                  <a:t>Cobb-Douglas </a:t>
                </a:r>
                <a:r>
                  <a:rPr lang="zh-CN" altLang="en-US" dirty="0"/>
                  <a:t>生产函数为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𝛽</m:t>
                          </m:r>
                        </m:sup>
                      </m:sSup>
                      <m:r>
                        <a:rPr lang="en-US" altLang="zh-CN" b="0" i="1" smtClean="0">
                          <a:latin typeface="Cambria Math"/>
                        </a:rPr>
                        <m:t>,</m:t>
                      </m:r>
                    </m:oMath>
                  </m:oMathPara>
                </a14:m>
                <a:endParaRPr lang="en-US" altLang="zh-CN" dirty="0"/>
              </a:p>
              <a:p>
                <a:pPr marL="400050" lvl="1" indent="0">
                  <a:buNone/>
                </a:pPr>
                <a:r>
                  <a:rPr lang="zh-CN" altLang="en-US" dirty="0"/>
                  <a:t>其中</a:t>
                </a:r>
                <a:r>
                  <a:rPr lang="en-US" altLang="zh-CN" dirty="0"/>
                  <a:t> </a:t>
                </a:r>
                <a14:m>
                  <m:oMath xmlns:m="http://schemas.openxmlformats.org/officeDocument/2006/math">
                    <m:r>
                      <a:rPr lang="en-US" altLang="zh-CN" i="1">
                        <a:latin typeface="Cambria Math"/>
                      </a:rPr>
                      <m:t>𝐴</m:t>
                    </m:r>
                  </m:oMath>
                </a14:m>
                <a:r>
                  <a:rPr lang="en-US" altLang="zh-CN" dirty="0"/>
                  <a:t> </a:t>
                </a:r>
                <a:r>
                  <a:rPr lang="zh-CN" altLang="en-US" dirty="0"/>
                  <a:t>是表示生产效率的一个常数，</a:t>
                </a:r>
                <a:r>
                  <a:rPr lang="en-US" altLang="zh-CN" dirty="0"/>
                  <a:t> </a:t>
                </a:r>
                <a14:m>
                  <m:oMath xmlns:m="http://schemas.openxmlformats.org/officeDocument/2006/math">
                    <m:r>
                      <a:rPr lang="en-US" altLang="zh-CN" i="1">
                        <a:latin typeface="Cambria Math"/>
                      </a:rPr>
                      <m:t>𝛼</m:t>
                    </m:r>
                    <m:r>
                      <a:rPr lang="en-US" altLang="zh-CN" i="1">
                        <a:latin typeface="Cambria Math"/>
                      </a:rPr>
                      <m:t> </m:t>
                    </m:r>
                  </m:oMath>
                </a14:m>
                <a:r>
                  <a:rPr lang="zh-CN" altLang="en-US" dirty="0"/>
                  <a:t>和</a:t>
                </a:r>
                <a14:m>
                  <m:oMath xmlns:m="http://schemas.openxmlformats.org/officeDocument/2006/math">
                    <m:r>
                      <a:rPr lang="en-US" altLang="zh-CN" i="1">
                        <a:latin typeface="Cambria Math"/>
                      </a:rPr>
                      <m:t>𝛽</m:t>
                    </m:r>
                    <m:r>
                      <a:rPr lang="en-US" altLang="zh-CN" i="1">
                        <a:latin typeface="Cambria Math"/>
                      </a:rPr>
                      <m:t> </m:t>
                    </m:r>
                  </m:oMath>
                </a14:m>
                <a:r>
                  <a:rPr lang="zh-CN" altLang="en-US" dirty="0"/>
                  <a:t>均为正数。</a:t>
                </a:r>
                <a:r>
                  <a:rPr lang="en-US" altLang="zh-CN" dirty="0"/>
                  <a:t> </a:t>
                </a:r>
              </a:p>
              <a:p>
                <a:pPr marL="457200" indent="-457200"/>
                <a:r>
                  <a:rPr lang="zh-CN" altLang="en-US" dirty="0"/>
                  <a:t>为满足规模收益不变，必须有</a:t>
                </a:r>
                <a:r>
                  <a:rPr lang="en-US" altLang="zh-CN" dirty="0"/>
                  <a:t> </a:t>
                </a:r>
                <a14:m>
                  <m:oMath xmlns:m="http://schemas.openxmlformats.org/officeDocument/2006/math">
                    <m:r>
                      <a:rPr lang="en-US" altLang="zh-CN" i="1">
                        <a:latin typeface="Cambria Math"/>
                      </a:rPr>
                      <m:t>𝛼</m:t>
                    </m:r>
                    <m:r>
                      <a:rPr lang="en-US" altLang="zh-CN" b="0" i="1" smtClean="0">
                        <a:latin typeface="Cambria Math"/>
                      </a:rPr>
                      <m:t>+</m:t>
                    </m:r>
                    <m:r>
                      <a:rPr lang="en-US" altLang="zh-CN" b="0" i="1" smtClean="0">
                        <a:latin typeface="Cambria Math"/>
                      </a:rPr>
                      <m:t>𝛽</m:t>
                    </m:r>
                    <m:r>
                      <a:rPr lang="en-US" altLang="zh-CN" b="0" i="1" smtClean="0">
                        <a:latin typeface="Cambria Math"/>
                      </a:rPr>
                      <m:t>=1</m:t>
                    </m:r>
                  </m:oMath>
                </a14:m>
                <a:r>
                  <a:rPr lang="en-US" altLang="zh-CN" dirty="0"/>
                  <a:t>. </a:t>
                </a:r>
                <a:r>
                  <a:rPr lang="zh-CN" altLang="en-US" dirty="0"/>
                  <a:t>因此</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r>
                        <a:rPr lang="en-US" altLang="zh-CN" b="0" i="1" smtClean="0">
                          <a:latin typeface="Cambria Math" panose="02040503050406030204" pitchFamily="18" charset="0"/>
                        </a:rPr>
                        <m:t>.</m:t>
                      </m:r>
                    </m:oMath>
                  </m:oMathPara>
                </a14:m>
                <a:endParaRPr lang="en-US" altLang="zh-CN" dirty="0"/>
              </a:p>
              <a:p>
                <a:r>
                  <a:rPr lang="zh-CN" altLang="en-US" dirty="0"/>
                  <a:t>课后练习：检查其他生产函数的假设是否满足。</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0529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关于技术的假设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在本章中，技术假设不变。</a:t>
                </a:r>
                <a:endParaRPr lang="en-US" altLang="zh-CN" dirty="0"/>
              </a:p>
              <a:p>
                <a:r>
                  <a:rPr lang="zh-CN" altLang="en-US" dirty="0"/>
                  <a:t>因为假设要素投入和技术均不变，所以总产出也不变：</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𝐾</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𝐿</m:t>
                              </m:r>
                            </m:e>
                          </m:acc>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7731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b="1" dirty="0">
                <a:solidFill>
                  <a:srgbClr val="FF0000"/>
                </a:solidFill>
              </a:rPr>
              <a:t>失业</a:t>
            </a:r>
            <a:endParaRPr lang="en-US" altLang="zh-CN" b="1" dirty="0">
              <a:solidFill>
                <a:srgbClr val="FF0000"/>
              </a:solidFill>
            </a:endParaRPr>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614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自然失业率</a:t>
            </a:r>
          </a:p>
        </p:txBody>
      </p:sp>
      <p:sp>
        <p:nvSpPr>
          <p:cNvPr id="3" name="内容占位符 2"/>
          <p:cNvSpPr>
            <a:spLocks noGrp="1"/>
          </p:cNvSpPr>
          <p:nvPr>
            <p:ph idx="1"/>
          </p:nvPr>
        </p:nvSpPr>
        <p:spPr/>
        <p:txBody>
          <a:bodyPr>
            <a:normAutofit/>
          </a:bodyPr>
          <a:lstStyle/>
          <a:p>
            <a:r>
              <a:rPr lang="zh-CN" altLang="en-US" dirty="0"/>
              <a:t>在古典假设下，要素满额使用（产出等于产出潜力），经济没有失业问题，但失业率仍然为正</a:t>
            </a:r>
            <a:r>
              <a:rPr lang="en-US" altLang="zh-CN" dirty="0"/>
              <a:t>——</a:t>
            </a:r>
            <a:r>
              <a:rPr lang="zh-CN" altLang="en-US" dirty="0"/>
              <a:t>“自然失业率”（</a:t>
            </a:r>
            <a:r>
              <a:rPr lang="en-US" altLang="zh-CN" dirty="0"/>
              <a:t> natural rate of unemployment </a:t>
            </a:r>
            <a:r>
              <a:rPr lang="zh-CN" altLang="en-US" dirty="0"/>
              <a:t>）。</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197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美国的失业率和自然失业率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7" name="内容占位符 6">
            <a:extLst>
              <a:ext uri="{FF2B5EF4-FFF2-40B4-BE49-F238E27FC236}">
                <a16:creationId xmlns:a16="http://schemas.microsoft.com/office/drawing/2014/main" id="{E53C6AD8-94B7-42EE-9288-DC358C66246F}"/>
              </a:ext>
            </a:extLst>
          </p:cNvPr>
          <p:cNvPicPr>
            <a:picLocks noGrp="1" noChangeAspect="1"/>
          </p:cNvPicPr>
          <p:nvPr>
            <p:ph idx="1"/>
          </p:nvPr>
        </p:nvPicPr>
        <p:blipFill>
          <a:blip r:embed="rId3"/>
          <a:stretch>
            <a:fillRect/>
          </a:stretch>
        </p:blipFill>
        <p:spPr>
          <a:xfrm>
            <a:off x="457200" y="2458280"/>
            <a:ext cx="8229600" cy="2809802"/>
          </a:xfrm>
          <a:prstGeom prst="rect">
            <a:avLst/>
          </a:prstGeom>
        </p:spPr>
      </p:pic>
    </p:spTree>
    <p:extLst>
      <p:ext uri="{BB962C8B-B14F-4D97-AF65-F5344CB8AC3E}">
        <p14:creationId xmlns:p14="http://schemas.microsoft.com/office/powerpoint/2010/main" val="213742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一个自然失业率模型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让</a:t>
                </a:r>
                <a:r>
                  <a:rPr lang="en-US" altLang="zh-CN" dirty="0"/>
                  <a:t> </a:t>
                </a:r>
                <a14:m>
                  <m:oMath xmlns:m="http://schemas.openxmlformats.org/officeDocument/2006/math">
                    <m:r>
                      <a:rPr lang="en-US" altLang="zh-CN" b="0" i="1" smtClean="0">
                        <a:latin typeface="Cambria Math"/>
                      </a:rPr>
                      <m:t>𝐿</m:t>
                    </m:r>
                  </m:oMath>
                </a14:m>
                <a:r>
                  <a:rPr lang="zh-CN" altLang="en-US" dirty="0"/>
                  <a:t> 表示劳动力总人数</a:t>
                </a:r>
                <a:r>
                  <a:rPr lang="en-US" altLang="zh-CN" dirty="0"/>
                  <a:t>, </a:t>
                </a:r>
                <a14:m>
                  <m:oMath xmlns:m="http://schemas.openxmlformats.org/officeDocument/2006/math">
                    <m:r>
                      <a:rPr lang="en-US" altLang="zh-CN" b="0" i="1" smtClean="0">
                        <a:latin typeface="Cambria Math"/>
                      </a:rPr>
                      <m:t>𝐸</m:t>
                    </m:r>
                  </m:oMath>
                </a14:m>
                <a:r>
                  <a:rPr lang="zh-CN" altLang="en-US" dirty="0"/>
                  <a:t> 就业人数</a:t>
                </a:r>
                <a:r>
                  <a:rPr lang="en-US" altLang="zh-CN" dirty="0"/>
                  <a:t>, </a:t>
                </a:r>
                <a14:m>
                  <m:oMath xmlns:m="http://schemas.openxmlformats.org/officeDocument/2006/math">
                    <m:r>
                      <a:rPr lang="en-US" altLang="zh-CN" b="0" i="1" smtClean="0">
                        <a:latin typeface="Cambria Math"/>
                      </a:rPr>
                      <m:t>𝑈</m:t>
                    </m:r>
                  </m:oMath>
                </a14:m>
                <a:r>
                  <a:rPr lang="zh-CN" altLang="en-US" dirty="0"/>
                  <a:t> 失业人数。我们知道</a:t>
                </a:r>
                <a:r>
                  <a:rPr lang="en-US" altLang="zh-CN" dirty="0"/>
                  <a:t> </a:t>
                </a:r>
                <a14:m>
                  <m:oMath xmlns:m="http://schemas.openxmlformats.org/officeDocument/2006/math">
                    <m:r>
                      <a:rPr lang="en-US" altLang="zh-CN" b="0" i="1" smtClean="0">
                        <a:latin typeface="Cambria Math"/>
                      </a:rPr>
                      <m:t>𝐿</m:t>
                    </m:r>
                    <m:r>
                      <a:rPr lang="en-US" altLang="zh-CN" b="0" i="1" smtClean="0">
                        <a:latin typeface="Cambria Math"/>
                      </a:rPr>
                      <m:t>=</m:t>
                    </m:r>
                    <m:r>
                      <a:rPr lang="en-US" altLang="zh-CN" b="0" i="1" smtClean="0">
                        <a:latin typeface="Cambria Math"/>
                      </a:rPr>
                      <m:t>𝐸</m:t>
                    </m:r>
                    <m:r>
                      <a:rPr lang="en-US" altLang="zh-CN" b="0" i="1" smtClean="0">
                        <a:latin typeface="Cambria Math"/>
                      </a:rPr>
                      <m:t>+</m:t>
                    </m:r>
                    <m:r>
                      <a:rPr lang="en-US" altLang="zh-CN" b="0" i="1" smtClean="0">
                        <a:latin typeface="Cambria Math"/>
                      </a:rPr>
                      <m:t>𝑈</m:t>
                    </m:r>
                  </m:oMath>
                </a14:m>
                <a:r>
                  <a:rPr lang="zh-CN" altLang="en-US" dirty="0"/>
                  <a:t>，以及</a:t>
                </a:r>
                <a:r>
                  <a:rPr lang="en-US" altLang="zh-CN" dirty="0"/>
                  <a:t> </a:t>
                </a:r>
                <a14:m>
                  <m:oMath xmlns:m="http://schemas.openxmlformats.org/officeDocument/2006/math">
                    <m:r>
                      <a:rPr lang="en-US" altLang="zh-CN" b="0" i="1" smtClean="0">
                        <a:latin typeface="Cambria Math"/>
                      </a:rPr>
                      <m:t>𝑈</m:t>
                    </m:r>
                    <m:r>
                      <a:rPr lang="en-US" altLang="zh-CN" b="0" i="1" smtClean="0">
                        <a:latin typeface="Cambria Math"/>
                      </a:rPr>
                      <m:t>/</m:t>
                    </m:r>
                    <m:r>
                      <a:rPr lang="en-US" altLang="zh-CN" b="0" i="1" smtClean="0">
                        <a:latin typeface="Cambria Math"/>
                      </a:rPr>
                      <m:t>𝐿</m:t>
                    </m:r>
                  </m:oMath>
                </a14:m>
                <a:r>
                  <a:rPr lang="zh-CN" altLang="en-US" dirty="0"/>
                  <a:t> 为失业率。</a:t>
                </a:r>
                <a:r>
                  <a:rPr lang="en-US" altLang="zh-CN" dirty="0"/>
                  <a:t> </a:t>
                </a:r>
              </a:p>
              <a:p>
                <a:r>
                  <a:rPr lang="zh-CN" altLang="en-US" dirty="0"/>
                  <a:t>让</a:t>
                </a:r>
                <a:r>
                  <a:rPr lang="en-US" altLang="zh-CN" dirty="0"/>
                  <a:t> </a:t>
                </a:r>
                <a14:m>
                  <m:oMath xmlns:m="http://schemas.openxmlformats.org/officeDocument/2006/math">
                    <m:r>
                      <a:rPr lang="en-US" altLang="zh-CN" b="0" i="1" smtClean="0">
                        <a:latin typeface="Cambria Math"/>
                      </a:rPr>
                      <m:t>𝑠</m:t>
                    </m:r>
                  </m:oMath>
                </a14:m>
                <a:r>
                  <a:rPr lang="zh-CN" altLang="en-US" dirty="0"/>
                  <a:t> 表示离职率，即，在一段时间内（一个月）离职的人数为</a:t>
                </a:r>
                <a14:m>
                  <m:oMath xmlns:m="http://schemas.openxmlformats.org/officeDocument/2006/math">
                    <m:r>
                      <a:rPr lang="en-US" altLang="zh-CN" i="1">
                        <a:latin typeface="Cambria Math"/>
                      </a:rPr>
                      <m:t>𝑠𝐸</m:t>
                    </m:r>
                    <m:r>
                      <a:rPr lang="en-US" altLang="zh-CN" i="1">
                        <a:latin typeface="Cambria Math"/>
                      </a:rPr>
                      <m:t> </m:t>
                    </m:r>
                  </m:oMath>
                </a14:m>
                <a:r>
                  <a:rPr lang="en-US" altLang="zh-CN" dirty="0"/>
                  <a:t>.</a:t>
                </a:r>
              </a:p>
              <a:p>
                <a:r>
                  <a:rPr lang="zh-CN" altLang="en-US" dirty="0"/>
                  <a:t>让</a:t>
                </a:r>
                <a14:m>
                  <m:oMath xmlns:m="http://schemas.openxmlformats.org/officeDocument/2006/math">
                    <m:r>
                      <a:rPr lang="en-US" altLang="zh-CN" b="0" i="1" smtClean="0">
                        <a:latin typeface="Cambria Math"/>
                      </a:rPr>
                      <m:t>𝑓</m:t>
                    </m:r>
                  </m:oMath>
                </a14:m>
                <a:r>
                  <a:rPr lang="zh-CN" altLang="en-US" dirty="0"/>
                  <a:t> 表示入职率，即，在该时间段找到工作的人数为 </a:t>
                </a:r>
                <a14:m>
                  <m:oMath xmlns:m="http://schemas.openxmlformats.org/officeDocument/2006/math">
                    <m:r>
                      <a:rPr lang="en-US" altLang="zh-CN" b="0" i="1" smtClean="0">
                        <a:latin typeface="Cambria Math"/>
                      </a:rPr>
                      <m:t>𝑓𝑈</m:t>
                    </m:r>
                  </m:oMath>
                </a14:m>
                <a:r>
                  <a:rPr lang="en-US" altLang="zh-CN" dirty="0"/>
                  <a:t>. </a:t>
                </a:r>
              </a:p>
              <a:p>
                <a:r>
                  <a:rPr lang="zh-CN" altLang="en-US" dirty="0"/>
                  <a:t>假设劳动力市场处于稳态（</a:t>
                </a:r>
                <a:r>
                  <a:rPr lang="en-US" altLang="zh-CN" dirty="0"/>
                  <a:t>steady state</a:t>
                </a:r>
                <a:r>
                  <a:rPr lang="zh-CN" altLang="en-US" dirty="0"/>
                  <a:t>）：</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m:t>
                      </m:r>
                      <m:r>
                        <a:rPr lang="en-US" altLang="zh-CN" b="0" i="1" smtClean="0">
                          <a:latin typeface="Cambria Math"/>
                        </a:rPr>
                        <m:t>=</m:t>
                      </m:r>
                      <m:r>
                        <a:rPr lang="en-US" altLang="zh-CN" b="0" i="1" smtClean="0">
                          <a:latin typeface="Cambria Math"/>
                        </a:rPr>
                        <m:t>𝑓𝑈</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2366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自然失业率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从稳态条件我们得到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𝑓𝑈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𝐿</m:t>
                              </m:r>
                              <m:r>
                                <a:rPr lang="en-US" altLang="zh-CN" b="0" i="1" smtClean="0">
                                  <a:latin typeface="Cambria Math"/>
                                </a:rPr>
                                <m:t>−</m:t>
                              </m:r>
                              <m:r>
                                <a:rPr lang="en-US" altLang="zh-CN" b="0" i="1" smtClean="0">
                                  <a:latin typeface="Cambria Math"/>
                                </a:rPr>
                                <m:t>𝑈</m:t>
                              </m:r>
                            </m:e>
                          </m:d>
                        </m:num>
                        <m:den>
                          <m:r>
                            <a:rPr lang="en-US" altLang="zh-CN" b="0" i="1" smtClean="0">
                              <a:latin typeface="Cambria Math"/>
                            </a:rPr>
                            <m:t>𝐿</m:t>
                          </m:r>
                        </m:den>
                      </m:f>
                      <m:r>
                        <a:rPr lang="en-US" altLang="zh-CN" b="0" i="1" smtClean="0">
                          <a:latin typeface="Cambria Math"/>
                        </a:rPr>
                        <m:t>.</m:t>
                      </m:r>
                    </m:oMath>
                  </m:oMathPara>
                </a14:m>
                <a:endParaRPr lang="en-US" altLang="zh-CN" dirty="0"/>
              </a:p>
              <a:p>
                <a:r>
                  <a:rPr lang="zh-CN" altLang="en-US" dirty="0"/>
                  <a:t>所以</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𝑓</m:t>
                      </m:r>
                      <m:f>
                        <m:fPr>
                          <m:ctrlPr>
                            <a:rPr lang="en-US" altLang="zh-CN" i="1">
                              <a:latin typeface="Cambria Math" panose="02040503050406030204" pitchFamily="18" charset="0"/>
                            </a:rPr>
                          </m:ctrlPr>
                        </m:fPr>
                        <m:num>
                          <m:r>
                            <a:rPr lang="en-US" altLang="zh-CN" i="1">
                              <a:latin typeface="Cambria Math"/>
                            </a:rPr>
                            <m:t>𝑈</m:t>
                          </m:r>
                        </m:num>
                        <m:den>
                          <m:r>
                            <a:rPr lang="en-US" altLang="zh-CN" i="1">
                              <a:latin typeface="Cambria Math"/>
                            </a:rPr>
                            <m:t>𝐿</m:t>
                          </m:r>
                        </m:den>
                      </m:f>
                      <m:r>
                        <a:rPr lang="en-US" altLang="zh-CN" i="1">
                          <a:latin typeface="Cambria Math"/>
                        </a:rPr>
                        <m:t>=</m:t>
                      </m:r>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1−</m:t>
                          </m:r>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e>
                      </m:d>
                      <m:r>
                        <a:rPr lang="en-US" altLang="zh-CN" b="0" i="1" smtClean="0">
                          <a:latin typeface="Cambria Math"/>
                        </a:rPr>
                        <m:t>,</m:t>
                      </m:r>
                    </m:oMath>
                  </m:oMathPara>
                </a14:m>
                <a:endParaRPr lang="en-US" altLang="zh-CN" b="0" dirty="0"/>
              </a:p>
              <a:p>
                <a:pPr marL="0" indent="0">
                  <a:buNone/>
                </a:pPr>
                <a:r>
                  <a:rPr lang="en-US" altLang="zh-CN" dirty="0"/>
                  <a:t>     </a:t>
                </a:r>
                <a:r>
                  <a:rPr lang="zh-CN" altLang="en-US" dirty="0"/>
                  <a:t>解出</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num>
                        <m:den>
                          <m:r>
                            <a:rPr lang="en-US" altLang="zh-CN" b="0" i="1" smtClean="0">
                              <a:latin typeface="Cambria Math"/>
                            </a:rPr>
                            <m:t>𝑠</m:t>
                          </m:r>
                          <m:r>
                            <a:rPr lang="en-US" altLang="zh-CN" b="0" i="1" smtClean="0">
                              <a:latin typeface="Cambria Math"/>
                            </a:rPr>
                            <m:t>+</m:t>
                          </m:r>
                          <m:r>
                            <a:rPr lang="en-US" altLang="zh-CN" b="0" i="1" smtClean="0">
                              <a:latin typeface="Cambria Math"/>
                            </a:rPr>
                            <m:t>𝑓</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𝑓</m:t>
                          </m:r>
                          <m:r>
                            <a:rPr lang="en-US" altLang="zh-CN" b="0" i="1" smtClean="0">
                              <a:latin typeface="Cambria Math"/>
                            </a:rPr>
                            <m:t>/</m:t>
                          </m:r>
                          <m:r>
                            <a:rPr lang="en-US" altLang="zh-CN" b="0" i="1" smtClean="0">
                              <a:latin typeface="Cambria Math"/>
                            </a:rPr>
                            <m:t>𝑠</m:t>
                          </m:r>
                        </m:den>
                      </m:f>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262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含义</a:t>
            </a:r>
          </a:p>
        </p:txBody>
      </p:sp>
      <p:sp>
        <p:nvSpPr>
          <p:cNvPr id="3" name="内容占位符 2"/>
          <p:cNvSpPr>
            <a:spLocks noGrp="1"/>
          </p:cNvSpPr>
          <p:nvPr>
            <p:ph idx="1"/>
          </p:nvPr>
        </p:nvSpPr>
        <p:spPr/>
        <p:txBody>
          <a:bodyPr>
            <a:normAutofit/>
          </a:bodyPr>
          <a:lstStyle/>
          <a:p>
            <a:r>
              <a:rPr lang="zh-CN" altLang="en-US" dirty="0"/>
              <a:t>该模型用两个参数刻画自然失业率，离职率和入职率。</a:t>
            </a:r>
            <a:endParaRPr lang="en-US" altLang="zh-CN" dirty="0"/>
          </a:p>
          <a:p>
            <a:r>
              <a:rPr lang="zh-CN" altLang="en-US" dirty="0"/>
              <a:t>只要离职率大于零（意味着有人离职后没有马上找到工作），自然失业率就大于零。</a:t>
            </a:r>
            <a:endParaRPr lang="en-US" altLang="zh-CN" dirty="0"/>
          </a:p>
          <a:p>
            <a:r>
              <a:rPr lang="zh-CN" altLang="en-US" dirty="0"/>
              <a:t>要让自然失业率降低，要么降低离职率，要么提高入职率（让失业的人更快找到新工作）。</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011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摩擦性失业</a:t>
            </a:r>
          </a:p>
        </p:txBody>
      </p:sp>
      <p:sp>
        <p:nvSpPr>
          <p:cNvPr id="3" name="内容占位符 2"/>
          <p:cNvSpPr>
            <a:spLocks noGrp="1"/>
          </p:cNvSpPr>
          <p:nvPr>
            <p:ph idx="1"/>
          </p:nvPr>
        </p:nvSpPr>
        <p:spPr/>
        <p:txBody>
          <a:bodyPr>
            <a:normAutofit/>
          </a:bodyPr>
          <a:lstStyle/>
          <a:p>
            <a:r>
              <a:rPr lang="zh-CN" altLang="en-US" dirty="0"/>
              <a:t>找工作或招工人需要时间，因此而生的失业叫作摩擦性失业。</a:t>
            </a:r>
            <a:endParaRPr lang="en-US" altLang="zh-CN" dirty="0"/>
          </a:p>
          <a:p>
            <a:pPr lvl="1"/>
            <a:r>
              <a:rPr lang="zh-CN" altLang="en-US" dirty="0"/>
              <a:t>工作和工人的异质性（</a:t>
            </a:r>
            <a:r>
              <a:rPr lang="en-US" altLang="zh-CN" dirty="0"/>
              <a:t>heterogeneity</a:t>
            </a:r>
            <a:r>
              <a:rPr lang="zh-CN" altLang="en-US" dirty="0"/>
              <a:t>）</a:t>
            </a:r>
            <a:endParaRPr lang="en-US" altLang="zh-CN" dirty="0"/>
          </a:p>
          <a:p>
            <a:pPr lvl="1"/>
            <a:r>
              <a:rPr lang="zh-CN" altLang="en-US" dirty="0"/>
              <a:t>信息不对称</a:t>
            </a:r>
            <a:endParaRPr lang="en-US" altLang="zh-CN" dirty="0"/>
          </a:p>
          <a:p>
            <a:pPr lvl="1"/>
            <a:r>
              <a:rPr lang="zh-CN" altLang="en-US" dirty="0"/>
              <a:t>劳动力市场流动性不足</a:t>
            </a:r>
            <a:endParaRPr lang="en-US" altLang="zh-CN" dirty="0"/>
          </a:p>
          <a:p>
            <a:pPr lvl="1"/>
            <a:r>
              <a:rPr lang="zh-CN" altLang="en-US" dirty="0"/>
              <a:t>产业变迁</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76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3D761-23E9-47FF-A43B-2A9067012E40}"/>
              </a:ext>
            </a:extLst>
          </p:cNvPr>
          <p:cNvSpPr>
            <a:spLocks noGrp="1"/>
          </p:cNvSpPr>
          <p:nvPr>
            <p:ph type="title"/>
          </p:nvPr>
        </p:nvSpPr>
        <p:spPr/>
        <p:txBody>
          <a:bodyPr/>
          <a:lstStyle/>
          <a:p>
            <a:r>
              <a:rPr lang="zh-CN" altLang="en-US" dirty="0"/>
              <a:t>古典假设</a:t>
            </a:r>
          </a:p>
        </p:txBody>
      </p:sp>
      <p:sp>
        <p:nvSpPr>
          <p:cNvPr id="3" name="内容占位符 2">
            <a:extLst>
              <a:ext uri="{FF2B5EF4-FFF2-40B4-BE49-F238E27FC236}">
                <a16:creationId xmlns:a16="http://schemas.microsoft.com/office/drawing/2014/main" id="{D33840C4-3B15-44E6-8673-0EB617A41586}"/>
              </a:ext>
            </a:extLst>
          </p:cNvPr>
          <p:cNvSpPr>
            <a:spLocks noGrp="1"/>
          </p:cNvSpPr>
          <p:nvPr>
            <p:ph idx="1"/>
          </p:nvPr>
        </p:nvSpPr>
        <p:spPr/>
        <p:txBody>
          <a:bodyPr>
            <a:normAutofit lnSpcReduction="10000"/>
          </a:bodyPr>
          <a:lstStyle/>
          <a:p>
            <a:r>
              <a:rPr lang="zh-CN" altLang="en-US" dirty="0"/>
              <a:t>个体理性</a:t>
            </a:r>
            <a:endParaRPr lang="en-US" altLang="zh-CN" dirty="0"/>
          </a:p>
          <a:p>
            <a:pPr lvl="1"/>
            <a:r>
              <a:rPr lang="zh-CN" altLang="en-US" dirty="0"/>
              <a:t>消费者最大化效用</a:t>
            </a:r>
            <a:endParaRPr lang="en-US" altLang="zh-CN" dirty="0"/>
          </a:p>
          <a:p>
            <a:pPr lvl="1"/>
            <a:r>
              <a:rPr lang="zh-CN" altLang="en-US" dirty="0"/>
              <a:t>公司最大化利润</a:t>
            </a:r>
            <a:endParaRPr lang="en-US" altLang="zh-CN" dirty="0"/>
          </a:p>
          <a:p>
            <a:r>
              <a:rPr lang="zh-CN" altLang="en-US" dirty="0"/>
              <a:t>价格（包括工资和利率）灵活，让市场处于出清状态。</a:t>
            </a:r>
            <a:endParaRPr lang="en-US" altLang="zh-CN" dirty="0"/>
          </a:p>
          <a:p>
            <a:r>
              <a:rPr lang="zh-CN" altLang="en-US" dirty="0"/>
              <a:t>产品和要素市场均完全竞争（</a:t>
            </a:r>
            <a:r>
              <a:rPr lang="en-US" altLang="zh-CN" dirty="0"/>
              <a:t>perfectly competitive</a:t>
            </a:r>
            <a:r>
              <a:rPr lang="zh-CN" altLang="en-US" dirty="0"/>
              <a:t>）。</a:t>
            </a:r>
            <a:endParaRPr lang="en-US" altLang="zh-CN" dirty="0"/>
          </a:p>
          <a:p>
            <a:r>
              <a:rPr lang="zh-CN" altLang="en-US" dirty="0"/>
              <a:t>人们掌握完全信息。</a:t>
            </a:r>
            <a:endParaRPr lang="en-US" altLang="zh-CN" dirty="0"/>
          </a:p>
          <a:p>
            <a:r>
              <a:rPr lang="zh-CN" altLang="en-US" dirty="0"/>
              <a:t>货币只是交易媒介。</a:t>
            </a:r>
            <a:endParaRPr lang="en-US" altLang="zh-CN" dirty="0"/>
          </a:p>
          <a:p>
            <a:endParaRPr lang="en-US" altLang="zh-CN" dirty="0"/>
          </a:p>
          <a:p>
            <a:endParaRPr lang="zh-CN" altLang="en-US" dirty="0"/>
          </a:p>
        </p:txBody>
      </p:sp>
      <p:sp>
        <p:nvSpPr>
          <p:cNvPr id="4" name="页脚占位符 3">
            <a:extLst>
              <a:ext uri="{FF2B5EF4-FFF2-40B4-BE49-F238E27FC236}">
                <a16:creationId xmlns:a16="http://schemas.microsoft.com/office/drawing/2014/main" id="{56982CFD-4D65-4DE3-AD2B-120D038C27D5}"/>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7808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如何降低自然失业率</a:t>
            </a:r>
          </a:p>
        </p:txBody>
      </p:sp>
      <p:sp>
        <p:nvSpPr>
          <p:cNvPr id="3" name="内容占位符 2"/>
          <p:cNvSpPr>
            <a:spLocks noGrp="1"/>
          </p:cNvSpPr>
          <p:nvPr>
            <p:ph idx="1"/>
          </p:nvPr>
        </p:nvSpPr>
        <p:spPr/>
        <p:txBody>
          <a:bodyPr>
            <a:normAutofit/>
          </a:bodyPr>
          <a:lstStyle/>
          <a:p>
            <a:r>
              <a:rPr lang="zh-CN" altLang="en-US" dirty="0"/>
              <a:t>降低劳动力市场摩擦</a:t>
            </a:r>
            <a:endParaRPr lang="en-US" altLang="zh-CN" dirty="0"/>
          </a:p>
          <a:p>
            <a:endParaRPr lang="en-US" altLang="zh-CN" dirty="0"/>
          </a:p>
          <a:p>
            <a:r>
              <a:rPr lang="zh-CN" altLang="en-US" dirty="0"/>
              <a:t>失业保险的效应</a:t>
            </a:r>
            <a:r>
              <a:rPr lang="en-US" altLang="zh-CN" dirty="0"/>
              <a:t> </a:t>
            </a:r>
          </a:p>
          <a:p>
            <a:pPr lvl="1"/>
            <a:r>
              <a:rPr lang="zh-CN" altLang="en-US" dirty="0"/>
              <a:t>失业保险有助于实现雇员和雇主的匹配</a:t>
            </a:r>
            <a:endParaRPr lang="en-US" altLang="zh-CN" dirty="0"/>
          </a:p>
          <a:p>
            <a:pPr lvl="1"/>
            <a:r>
              <a:rPr lang="zh-CN" altLang="en-US" dirty="0"/>
              <a:t>过于丰厚的失业保险会让自然失业率升高</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0768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结构性失业</a:t>
            </a:r>
          </a:p>
        </p:txBody>
      </p:sp>
      <p:sp>
        <p:nvSpPr>
          <p:cNvPr id="3" name="内容占位符 2"/>
          <p:cNvSpPr>
            <a:spLocks noGrp="1"/>
          </p:cNvSpPr>
          <p:nvPr>
            <p:ph idx="1"/>
          </p:nvPr>
        </p:nvSpPr>
        <p:spPr>
          <a:xfrm>
            <a:off x="457200" y="1600200"/>
            <a:ext cx="3178696" cy="4525963"/>
          </a:xfrm>
        </p:spPr>
        <p:txBody>
          <a:bodyPr/>
          <a:lstStyle/>
          <a:p>
            <a:r>
              <a:rPr lang="zh-CN" altLang="en-US" dirty="0"/>
              <a:t>结构性失业由工资刚性导致。</a:t>
            </a:r>
            <a:endParaRPr lang="en-US" altLang="zh-CN" dirty="0"/>
          </a:p>
          <a:p>
            <a:pPr lvl="1"/>
            <a:r>
              <a:rPr lang="zh-CN" altLang="en-US" dirty="0"/>
              <a:t>最低工资</a:t>
            </a:r>
            <a:endParaRPr lang="en-US" altLang="zh-CN" dirty="0"/>
          </a:p>
          <a:p>
            <a:pPr lvl="1"/>
            <a:r>
              <a:rPr lang="zh-CN" altLang="en-US" dirty="0"/>
              <a:t>工会的影响</a:t>
            </a:r>
            <a:endParaRPr lang="en-US" altLang="zh-CN" dirty="0"/>
          </a:p>
          <a:p>
            <a:pPr lvl="1"/>
            <a:r>
              <a:rPr lang="zh-CN" altLang="en-US" dirty="0"/>
              <a:t>效率工资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914176"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910826"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4716016"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914176" y="3614156"/>
            <a:ext cx="29620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76256"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77141" y="3614156"/>
            <a:ext cx="99911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48064" y="2408349"/>
            <a:ext cx="1728192" cy="369332"/>
          </a:xfrm>
          <a:prstGeom prst="rect">
            <a:avLst/>
          </a:prstGeom>
          <a:noFill/>
        </p:spPr>
        <p:txBody>
          <a:bodyPr wrap="square" rtlCol="0">
            <a:spAutoFit/>
          </a:bodyPr>
          <a:lstStyle/>
          <a:p>
            <a:r>
              <a:rPr lang="en-US" altLang="zh-CN" dirty="0"/>
              <a:t>Unemployment</a:t>
            </a:r>
            <a:endParaRPr lang="zh-CN" altLang="en-US" dirty="0"/>
          </a:p>
        </p:txBody>
      </p:sp>
      <p:cxnSp>
        <p:nvCxnSpPr>
          <p:cNvPr id="25" name="曲线连接符 24"/>
          <p:cNvCxnSpPr>
            <a:stCxn id="23" idx="2"/>
          </p:cNvCxnSpPr>
          <p:nvPr/>
        </p:nvCxnSpPr>
        <p:spPr>
          <a:xfrm rot="16200000" flipH="1">
            <a:off x="5805071" y="2984770"/>
            <a:ext cx="836475" cy="4222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1960" y="3931922"/>
            <a:ext cx="2011348" cy="369332"/>
          </a:xfrm>
          <a:prstGeom prst="rect">
            <a:avLst/>
          </a:prstGeom>
          <a:noFill/>
        </p:spPr>
        <p:txBody>
          <a:bodyPr wrap="square" rtlCol="0">
            <a:spAutoFit/>
          </a:bodyPr>
          <a:lstStyle/>
          <a:p>
            <a:r>
              <a:rPr lang="en-US" altLang="zh-CN" dirty="0"/>
              <a:t>Rigid real wage</a:t>
            </a:r>
            <a:endParaRPr lang="zh-CN" altLang="en-US" dirty="0"/>
          </a:p>
        </p:txBody>
      </p:sp>
      <p:cxnSp>
        <p:nvCxnSpPr>
          <p:cNvPr id="1024" name="直接箭头连接符 1023"/>
          <p:cNvCxnSpPr/>
          <p:nvPr/>
        </p:nvCxnSpPr>
        <p:spPr>
          <a:xfrm flipH="1" flipV="1">
            <a:off x="4019962" y="3683357"/>
            <a:ext cx="297784" cy="317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7740352" y="4116588"/>
            <a:ext cx="1214384" cy="646331"/>
          </a:xfrm>
          <a:prstGeom prst="rect">
            <a:avLst/>
          </a:prstGeom>
          <a:noFill/>
        </p:spPr>
        <p:txBody>
          <a:bodyPr wrap="square" rtlCol="0">
            <a:spAutoFit/>
          </a:bodyPr>
          <a:lstStyle/>
          <a:p>
            <a:r>
              <a:rPr lang="en-US" altLang="zh-CN" dirty="0"/>
              <a:t>Labor demand</a:t>
            </a:r>
            <a:endParaRPr lang="zh-CN" altLang="en-US" dirty="0"/>
          </a:p>
        </p:txBody>
      </p:sp>
      <p:sp>
        <p:nvSpPr>
          <p:cNvPr id="1028" name="TextBox 1027"/>
          <p:cNvSpPr txBox="1"/>
          <p:nvPr/>
        </p:nvSpPr>
        <p:spPr>
          <a:xfrm>
            <a:off x="6876256" y="1916832"/>
            <a:ext cx="1471288" cy="369332"/>
          </a:xfrm>
          <a:prstGeom prst="rect">
            <a:avLst/>
          </a:prstGeom>
          <a:noFill/>
        </p:spPr>
        <p:txBody>
          <a:bodyPr wrap="square" rtlCol="0">
            <a:spAutoFit/>
          </a:bodyPr>
          <a:lstStyle/>
          <a:p>
            <a:r>
              <a:rPr lang="en-US" altLang="zh-CN" dirty="0"/>
              <a:t>Labor supply</a:t>
            </a:r>
            <a:endParaRPr lang="zh-CN" altLang="en-US" dirty="0"/>
          </a:p>
        </p:txBody>
      </p:sp>
      <p:sp>
        <p:nvSpPr>
          <p:cNvPr id="1029" name="TextBox 1028"/>
          <p:cNvSpPr txBox="1"/>
          <p:nvPr/>
        </p:nvSpPr>
        <p:spPr>
          <a:xfrm>
            <a:off x="7974371" y="5455496"/>
            <a:ext cx="1169629" cy="369332"/>
          </a:xfrm>
          <a:prstGeom prst="rect">
            <a:avLst/>
          </a:prstGeom>
          <a:noFill/>
        </p:spPr>
        <p:txBody>
          <a:bodyPr wrap="square" rtlCol="0">
            <a:spAutoFit/>
          </a:bodyPr>
          <a:lstStyle/>
          <a:p>
            <a:r>
              <a:rPr lang="en-US" altLang="zh-CN" dirty="0"/>
              <a:t>Labor</a:t>
            </a:r>
            <a:endParaRPr lang="zh-CN" altLang="en-US" dirty="0"/>
          </a:p>
        </p:txBody>
      </p:sp>
      <p:sp>
        <p:nvSpPr>
          <p:cNvPr id="1030" name="TextBox 1029"/>
          <p:cNvSpPr txBox="1"/>
          <p:nvPr/>
        </p:nvSpPr>
        <p:spPr>
          <a:xfrm>
            <a:off x="3907477" y="1674074"/>
            <a:ext cx="1048780" cy="646331"/>
          </a:xfrm>
          <a:prstGeom prst="rect">
            <a:avLst/>
          </a:prstGeom>
          <a:noFill/>
        </p:spPr>
        <p:txBody>
          <a:bodyPr wrap="square" rtlCol="0">
            <a:spAutoFit/>
          </a:bodyPr>
          <a:lstStyle/>
          <a:p>
            <a:r>
              <a:rPr lang="en-US" altLang="zh-CN" dirty="0"/>
              <a:t>Real wage</a:t>
            </a:r>
            <a:endParaRPr lang="zh-CN" altLang="en-US" dirty="0"/>
          </a:p>
        </p:txBody>
      </p:sp>
    </p:spTree>
    <p:extLst>
      <p:ext uri="{BB962C8B-B14F-4D97-AF65-F5344CB8AC3E}">
        <p14:creationId xmlns:p14="http://schemas.microsoft.com/office/powerpoint/2010/main" val="72137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b="1" dirty="0">
                <a:solidFill>
                  <a:schemeClr val="accent2"/>
                </a:solidFill>
              </a:rPr>
              <a:t>收入分配</a:t>
            </a:r>
            <a:endParaRPr lang="en-US" altLang="zh-CN" b="1" dirty="0">
              <a:solidFill>
                <a:schemeClr val="accent2"/>
              </a:solidFill>
            </a:endParaRPr>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9541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收入分配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我们假设总产出固定，因此总收入也固定。我们用一个代表性公司（</a:t>
                </a:r>
                <a:r>
                  <a:rPr lang="en-US" altLang="zh-CN" dirty="0"/>
                  <a:t>Representative firm</a:t>
                </a:r>
                <a:r>
                  <a:rPr lang="zh-CN" altLang="en-US" dirty="0"/>
                  <a:t>）模型来理解收入分配。</a:t>
                </a:r>
                <a:endParaRPr lang="en-US" altLang="zh-CN" dirty="0"/>
              </a:p>
              <a:p>
                <a:pPr lvl="1"/>
                <a:r>
                  <a:rPr lang="zh-CN" altLang="en-US" dirty="0"/>
                  <a:t>想象供给侧由很多具有相同生产函数的公司组成，它们生产同一样产品（叫它“</a:t>
                </a:r>
                <a14:m>
                  <m:oMath xmlns:m="http://schemas.openxmlformats.org/officeDocument/2006/math">
                    <m:r>
                      <a:rPr lang="en-US" altLang="zh-CN" b="0" i="1" smtClean="0">
                        <a:latin typeface="Cambria Math" panose="02040503050406030204" pitchFamily="18" charset="0"/>
                      </a:rPr>
                      <m:t>𝑌</m:t>
                    </m:r>
                  </m:oMath>
                </a14:m>
                <a:r>
                  <a:rPr lang="zh-CN" altLang="en-US" dirty="0"/>
                  <a:t>”），面临相同的要素价格（工资 </a:t>
                </a:r>
                <a14:m>
                  <m:oMath xmlns:m="http://schemas.openxmlformats.org/officeDocument/2006/math">
                    <m:r>
                      <a:rPr lang="en-US" altLang="zh-CN" b="0" i="1" smtClean="0">
                        <a:latin typeface="Cambria Math" panose="02040503050406030204" pitchFamily="18" charset="0"/>
                      </a:rPr>
                      <m:t>𝑊</m:t>
                    </m:r>
                  </m:oMath>
                </a14:m>
                <a:r>
                  <a:rPr lang="zh-CN" altLang="en-US" dirty="0"/>
                  <a:t>，资本租金</a:t>
                </a:r>
                <a14:m>
                  <m:oMath xmlns:m="http://schemas.openxmlformats.org/officeDocument/2006/math">
                    <m:r>
                      <a:rPr lang="en-US" altLang="zh-CN" b="0" i="1" smtClean="0">
                        <a:latin typeface="Cambria Math" panose="02040503050406030204" pitchFamily="18" charset="0"/>
                      </a:rPr>
                      <m:t>𝑅</m:t>
                    </m:r>
                  </m:oMath>
                </a14:m>
                <a:r>
                  <a:rPr lang="zh-CN" altLang="en-US" dirty="0"/>
                  <a:t>）和商品价格 </a:t>
                </a:r>
                <a14:m>
                  <m:oMath xmlns:m="http://schemas.openxmlformats.org/officeDocument/2006/math">
                    <m:r>
                      <a:rPr lang="en-US" altLang="zh-CN" b="0" i="1" smtClean="0">
                        <a:latin typeface="Cambria Math" panose="02040503050406030204" pitchFamily="18" charset="0"/>
                      </a:rPr>
                      <m:t>𝑃</m:t>
                    </m:r>
                    <m:r>
                      <a:rPr lang="en-US" altLang="zh-CN" i="1">
                        <a:latin typeface="Cambria Math"/>
                      </a:rPr>
                      <m:t> </m:t>
                    </m:r>
                  </m:oMath>
                </a14:m>
                <a:r>
                  <a:rPr lang="zh-CN" altLang="en-US" dirty="0"/>
                  <a:t>。</a:t>
                </a:r>
                <a:endParaRPr lang="en-US" altLang="zh-CN" dirty="0"/>
              </a:p>
              <a:p>
                <a:pPr lvl="2"/>
                <a14:m>
                  <m:oMath xmlns:m="http://schemas.openxmlformats.org/officeDocument/2006/math">
                    <m:r>
                      <a:rPr lang="en-US" altLang="zh-CN" i="1">
                        <a:latin typeface="Cambria Math" panose="02040503050406030204" pitchFamily="18" charset="0"/>
                      </a:rPr>
                      <m:t>𝑌</m:t>
                    </m:r>
                  </m:oMath>
                </a14:m>
                <a:r>
                  <a:rPr lang="zh-CN" altLang="en-US" dirty="0"/>
                  <a:t>：实际</a:t>
                </a:r>
                <a:r>
                  <a:rPr lang="en-US" altLang="zh-CN" dirty="0"/>
                  <a:t>GDP</a:t>
                </a:r>
              </a:p>
              <a:p>
                <a:pPr lvl="2"/>
                <a14:m>
                  <m:oMath xmlns:m="http://schemas.openxmlformats.org/officeDocument/2006/math">
                    <m:r>
                      <a:rPr lang="en-US" altLang="zh-CN" i="1">
                        <a:latin typeface="Cambria Math" panose="02040503050406030204" pitchFamily="18" charset="0"/>
                      </a:rPr>
                      <m:t>𝑃</m:t>
                    </m:r>
                  </m:oMath>
                </a14:m>
                <a:r>
                  <a:rPr lang="zh-CN" altLang="en-US" dirty="0"/>
                  <a:t>：价格水平</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06601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实际要素价格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实际工资（</a:t>
                </a:r>
                <a:r>
                  <a:rPr lang="en-US" altLang="zh-CN" dirty="0"/>
                  <a:t>Real wage</a:t>
                </a:r>
                <a:r>
                  <a:rPr lang="zh-CN" altLang="en-US" dirty="0"/>
                  <a:t>）是以产出为单位、付给工人的工资，</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𝑊</m:t>
                        </m:r>
                      </m:num>
                      <m:den>
                        <m:r>
                          <a:rPr lang="en-US" altLang="zh-CN" b="0" i="1" smtClean="0">
                            <a:latin typeface="Cambria Math"/>
                          </a:rPr>
                          <m:t>𝑃</m:t>
                        </m:r>
                      </m:den>
                    </m:f>
                  </m:oMath>
                </a14:m>
                <a:r>
                  <a:rPr lang="en-US" altLang="zh-CN" dirty="0"/>
                  <a:t> </a:t>
                </a:r>
                <a:r>
                  <a:rPr lang="zh-CN" altLang="en-US" dirty="0"/>
                  <a:t>。</a:t>
                </a:r>
                <a:r>
                  <a:rPr lang="en-US" altLang="zh-CN" dirty="0"/>
                  <a:t> </a:t>
                </a:r>
              </a:p>
              <a:p>
                <a:r>
                  <a:rPr lang="zh-CN" altLang="en-US" dirty="0"/>
                  <a:t>实际资本租金（</a:t>
                </a:r>
                <a:r>
                  <a:rPr lang="en-US" altLang="zh-CN" dirty="0"/>
                  <a:t>Real rental price of capital</a:t>
                </a:r>
                <a:r>
                  <a:rPr lang="zh-CN" altLang="en-US" dirty="0"/>
                  <a:t>）</a:t>
                </a:r>
                <a:r>
                  <a:rPr lang="en-US" altLang="zh-CN" dirty="0"/>
                  <a:t> </a:t>
                </a:r>
                <a:r>
                  <a:rPr lang="zh-CN" altLang="en-US" dirty="0"/>
                  <a:t>是以产出为单位、付给资本所有者的租金，</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𝑅</m:t>
                        </m:r>
                      </m:num>
                      <m:den>
                        <m:r>
                          <a:rPr lang="en-US" altLang="zh-CN" b="0" i="1" smtClean="0">
                            <a:latin typeface="Cambria Math"/>
                          </a:rPr>
                          <m:t>𝑃</m:t>
                        </m:r>
                      </m:den>
                    </m:f>
                  </m:oMath>
                </a14:m>
                <a:r>
                  <a:rPr lang="zh-CN" altLang="en-US" dirty="0"/>
                  <a:t> 。</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9910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完全竞争市场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产品和要素市场均完全竞争（</a:t>
                </a:r>
                <a:r>
                  <a:rPr lang="en-US" altLang="zh-CN" dirty="0"/>
                  <a:t>perfectly competitive</a:t>
                </a:r>
                <a:r>
                  <a:rPr lang="zh-CN" altLang="en-US" dirty="0"/>
                  <a:t>）。</a:t>
                </a:r>
                <a:endParaRPr lang="en-US" altLang="zh-CN" dirty="0"/>
              </a:p>
              <a:p>
                <a:r>
                  <a:rPr lang="zh-CN" altLang="en-US" dirty="0"/>
                  <a:t>代表性公司将</a:t>
                </a:r>
                <a14:m>
                  <m:oMath xmlns:m="http://schemas.openxmlformats.org/officeDocument/2006/math">
                    <m:r>
                      <a:rPr lang="en-US" altLang="zh-CN" i="1">
                        <a:latin typeface="Cambria Math"/>
                      </a:rPr>
                      <m:t>𝑃</m:t>
                    </m:r>
                  </m:oMath>
                </a14:m>
                <a:r>
                  <a:rPr lang="zh-CN" altLang="en-US" dirty="0"/>
                  <a:t>、</a:t>
                </a:r>
                <a:r>
                  <a:rPr lang="en-US" altLang="zh-CN" dirty="0"/>
                  <a:t> </a:t>
                </a:r>
                <a14:m>
                  <m:oMath xmlns:m="http://schemas.openxmlformats.org/officeDocument/2006/math">
                    <m:r>
                      <a:rPr lang="en-US" altLang="zh-CN" b="0" i="1" smtClean="0">
                        <a:latin typeface="Cambria Math" panose="02040503050406030204" pitchFamily="18" charset="0"/>
                      </a:rPr>
                      <m:t>𝑊</m:t>
                    </m:r>
                  </m:oMath>
                </a14:m>
                <a:r>
                  <a:rPr lang="zh-CN" altLang="en-US" dirty="0"/>
                  <a:t>、</a:t>
                </a:r>
                <a:r>
                  <a:rPr lang="en-US" altLang="zh-CN" dirty="0"/>
                  <a:t> </a:t>
                </a:r>
                <a14:m>
                  <m:oMath xmlns:m="http://schemas.openxmlformats.org/officeDocument/2006/math">
                    <m:r>
                      <a:rPr lang="en-US" altLang="zh-CN" b="0" i="1" smtClean="0">
                        <a:latin typeface="Cambria Math" panose="02040503050406030204" pitchFamily="18" charset="0"/>
                      </a:rPr>
                      <m:t>𝑅</m:t>
                    </m:r>
                  </m:oMath>
                </a14:m>
                <a:r>
                  <a:rPr lang="en-US" altLang="zh-CN" dirty="0"/>
                  <a:t> </a:t>
                </a:r>
                <a:r>
                  <a:rPr lang="zh-CN" altLang="en-US" dirty="0"/>
                  <a:t>视为给定（外生）。</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94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代表性公司的问题</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将</a:t>
                </a:r>
                <a14:m>
                  <m:oMath xmlns:m="http://schemas.openxmlformats.org/officeDocument/2006/math">
                    <m:r>
                      <a:rPr lang="en-US" altLang="zh-CN" i="1">
                        <a:latin typeface="Cambria Math"/>
                      </a:rPr>
                      <m:t>𝑃</m:t>
                    </m:r>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𝑊</m:t>
                    </m:r>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𝑅</m:t>
                    </m:r>
                  </m:oMath>
                </a14:m>
                <a:r>
                  <a:rPr lang="en-US" altLang="zh-CN" dirty="0"/>
                  <a:t> </a:t>
                </a:r>
                <a:r>
                  <a:rPr lang="zh-CN" altLang="en-US" dirty="0"/>
                  <a:t>视为给定，代表性公司解如下问题</a:t>
                </a:r>
                <a:r>
                  <a:rPr lang="en-US" altLang="zh-CN" dirty="0"/>
                  <a:t>:</a:t>
                </a:r>
              </a:p>
              <a:p>
                <a:pPr marL="0" indent="0" algn="ctr">
                  <a:buNone/>
                </a:pPr>
                <a14:m>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a:rPr>
                          <m:t>max</m:t>
                        </m:r>
                      </m:e>
                      <m:lim>
                        <m:r>
                          <a:rPr lang="en-US" altLang="zh-CN" b="0" i="1" smtClean="0">
                            <a:latin typeface="Cambria Math"/>
                          </a:rPr>
                          <m:t>𝐾</m:t>
                        </m:r>
                        <m:r>
                          <a:rPr lang="en-US" altLang="zh-CN" b="0" i="1" smtClean="0">
                            <a:latin typeface="Cambria Math"/>
                          </a:rPr>
                          <m:t>,</m:t>
                        </m:r>
                        <m:r>
                          <a:rPr lang="en-US" altLang="zh-CN" b="0" i="1" smtClean="0">
                            <a:latin typeface="Cambria Math"/>
                          </a:rPr>
                          <m:t>𝐿</m:t>
                        </m:r>
                      </m:lim>
                    </m:limLow>
                    <m:r>
                      <a:rPr lang="en-US" altLang="zh-CN" b="0" i="1" smtClean="0">
                        <a:latin typeface="Cambria Math"/>
                      </a:rPr>
                      <m:t> </m:t>
                    </m:r>
                    <m:r>
                      <a:rPr lang="en-US" altLang="zh-CN" b="0" i="1" smtClean="0">
                        <a:latin typeface="Cambria Math"/>
                      </a:rPr>
                      <m:t>𝑃</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𝑊</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𝑅</m:t>
                    </m:r>
                    <m:r>
                      <a:rPr lang="en-US" altLang="zh-CN" b="0" i="1" smtClean="0">
                        <a:latin typeface="Cambria Math"/>
                      </a:rPr>
                      <m:t>⋅</m:t>
                    </m:r>
                    <m:r>
                      <a:rPr lang="en-US" altLang="zh-CN" b="0" i="1" smtClean="0">
                        <a:latin typeface="Cambria Math"/>
                      </a:rPr>
                      <m:t>𝐾</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0359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一阶条件</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关于</a:t>
                </a:r>
                <a14:m>
                  <m:oMath xmlns:m="http://schemas.openxmlformats.org/officeDocument/2006/math">
                    <m:r>
                      <a:rPr lang="en-US" altLang="zh-CN" i="1">
                        <a:latin typeface="Cambria Math"/>
                      </a:rPr>
                      <m:t>𝐾</m:t>
                    </m:r>
                  </m:oMath>
                </a14:m>
                <a:r>
                  <a:rPr lang="zh-CN" altLang="en-US" dirty="0"/>
                  <a:t> 的一阶条件：</a:t>
                </a:r>
                <a:endParaRPr lang="en-US" altLang="zh-CN" dirty="0"/>
              </a:p>
              <a:p>
                <a:pPr marL="0" indent="0"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𝑅</m:t>
                          </m:r>
                        </m:num>
                        <m:den>
                          <m:r>
                            <a:rPr lang="en-US" altLang="zh-CN" i="1">
                              <a:latin typeface="Cambria Math"/>
                            </a:rPr>
                            <m:t>𝑃</m:t>
                          </m:r>
                        </m:den>
                      </m:f>
                      <m:r>
                        <a:rPr lang="en-US" altLang="zh-CN" b="0" i="1" smtClean="0">
                          <a:latin typeface="Cambria Math"/>
                        </a:rPr>
                        <m:t>.</m:t>
                      </m:r>
                    </m:oMath>
                  </m:oMathPara>
                </a14:m>
                <a:endParaRPr lang="en-US" altLang="zh-CN" dirty="0"/>
              </a:p>
              <a:p>
                <a:pPr lvl="1" indent="-342900"/>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𝐹</m:t>
                        </m:r>
                      </m:e>
                      <m:sub>
                        <m:r>
                          <a:rPr lang="en-US" altLang="zh-CN" sz="2400" i="1">
                            <a:latin typeface="Cambria Math"/>
                          </a:rPr>
                          <m:t>1</m:t>
                        </m:r>
                      </m:sub>
                    </m:sSub>
                    <m:r>
                      <a:rPr lang="en-US" altLang="zh-CN" sz="2400" i="1">
                        <a:latin typeface="Cambria Math"/>
                      </a:rPr>
                      <m:t>≡</m:t>
                    </m:r>
                    <m:f>
                      <m:fPr>
                        <m:ctrlPr>
                          <a:rPr lang="en-US" altLang="zh-CN" sz="2400" i="1">
                            <a:latin typeface="Cambria Math" panose="02040503050406030204" pitchFamily="18" charset="0"/>
                          </a:rPr>
                        </m:ctrlPr>
                      </m:fPr>
                      <m:num>
                        <m:r>
                          <a:rPr lang="en-US" altLang="zh-CN" sz="2400" i="1">
                            <a:latin typeface="Cambria Math"/>
                          </a:rPr>
                          <m:t>𝜕</m:t>
                        </m:r>
                        <m:r>
                          <a:rPr lang="en-US" altLang="zh-CN" sz="2400" i="1">
                            <a:latin typeface="Cambria Math"/>
                          </a:rPr>
                          <m:t>𝐹</m:t>
                        </m:r>
                      </m:num>
                      <m:den>
                        <m:r>
                          <a:rPr lang="en-US" altLang="zh-CN" sz="2400" i="1">
                            <a:latin typeface="Cambria Math"/>
                          </a:rPr>
                          <m:t>𝜕</m:t>
                        </m:r>
                        <m:r>
                          <a:rPr lang="en-US" altLang="zh-CN" sz="2400" i="1">
                            <a:latin typeface="Cambria Math"/>
                          </a:rPr>
                          <m:t>𝐾</m:t>
                        </m:r>
                      </m:den>
                    </m:f>
                  </m:oMath>
                </a14:m>
                <a:r>
                  <a:rPr lang="en-US" altLang="zh-CN" sz="2400" dirty="0"/>
                  <a:t> </a:t>
                </a:r>
                <a:r>
                  <a:rPr lang="zh-CN" altLang="en-US" sz="2400" dirty="0"/>
                  <a:t>为“边际资本产出”（</a:t>
                </a:r>
                <a:r>
                  <a:rPr lang="en-US" altLang="zh-CN" sz="2400" dirty="0"/>
                  <a:t>Marginal product of capital, MPK</a:t>
                </a:r>
                <a:r>
                  <a:rPr lang="zh-CN" altLang="en-US" sz="2400" dirty="0"/>
                  <a:t>）。</a:t>
                </a:r>
                <a:endParaRPr lang="en-US" altLang="zh-CN" sz="2400" dirty="0"/>
              </a:p>
              <a:p>
                <a:r>
                  <a:rPr lang="zh-CN" altLang="en-US" dirty="0"/>
                  <a:t>关于</a:t>
                </a:r>
                <a:r>
                  <a:rPr lang="en-US" altLang="zh-CN" dirty="0"/>
                  <a:t> </a:t>
                </a:r>
                <a14:m>
                  <m:oMath xmlns:m="http://schemas.openxmlformats.org/officeDocument/2006/math">
                    <m:r>
                      <a:rPr lang="en-US" altLang="zh-CN" i="1">
                        <a:latin typeface="Cambria Math"/>
                      </a:rPr>
                      <m:t>𝐿</m:t>
                    </m:r>
                  </m:oMath>
                </a14:m>
                <a:r>
                  <a:rPr lang="zh-CN" altLang="en-US" dirty="0"/>
                  <a:t> 的一阶条件：</a:t>
                </a:r>
                <a:endParaRPr lang="en-US" altLang="zh-CN" dirty="0"/>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𝑊</m:t>
                        </m:r>
                      </m:num>
                      <m:den>
                        <m:r>
                          <a:rPr lang="en-US" altLang="zh-CN" i="1">
                            <a:latin typeface="Cambria Math"/>
                          </a:rPr>
                          <m:t>𝑃</m:t>
                        </m:r>
                      </m:den>
                    </m:f>
                    <m:r>
                      <a:rPr lang="en-US" altLang="zh-CN" b="0" i="1" smtClean="0">
                        <a:latin typeface="Cambria Math"/>
                      </a:rPr>
                      <m:t>.</m:t>
                    </m:r>
                  </m:oMath>
                </a14:m>
                <a:r>
                  <a:rPr lang="zh-CN" altLang="en-US" dirty="0"/>
                  <a:t> </a:t>
                </a:r>
                <a:endParaRPr lang="en-US" altLang="zh-CN" dirty="0"/>
              </a:p>
              <a:p>
                <a:pPr marL="857250" lvl="1" indent="-457200"/>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panose="02040503050406030204" pitchFamily="18" charset="0"/>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b="0" i="1" smtClean="0">
                            <a:latin typeface="Cambria Math" panose="02040503050406030204" pitchFamily="18" charset="0"/>
                          </a:rPr>
                          <m:t>𝐿</m:t>
                        </m:r>
                      </m:den>
                    </m:f>
                  </m:oMath>
                </a14:m>
                <a:r>
                  <a:rPr lang="zh-CN" altLang="en-US" dirty="0"/>
                  <a:t> 为“边际劳动产出”（</a:t>
                </a:r>
                <a:r>
                  <a:rPr lang="en-US" altLang="zh-CN" dirty="0"/>
                  <a:t>Marginal product of labor, MPL</a:t>
                </a:r>
                <a:r>
                  <a:rPr lang="zh-CN" altLang="en-US" dirty="0"/>
                  <a:t>）。</a:t>
                </a:r>
                <a:endParaRPr lang="en-US" altLang="zh-CN"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r="-1185"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37478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劳动力需求曲线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固定</a:t>
                </a:r>
                <a:r>
                  <a:rPr lang="en-US" altLang="zh-CN" dirty="0"/>
                  <a:t> </a:t>
                </a:r>
                <a14:m>
                  <m:oMath xmlns:m="http://schemas.openxmlformats.org/officeDocument/2006/math">
                    <m:r>
                      <a:rPr lang="en-US" altLang="zh-CN" i="1">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a14:m>
                <a:r>
                  <a:rPr lang="en-US" altLang="zh-CN" dirty="0"/>
                  <a:t>, </a:t>
                </a:r>
                <a:r>
                  <a:rPr lang="zh-CN" altLang="en-US" dirty="0"/>
                  <a:t>关于</a:t>
                </a:r>
                <a:r>
                  <a:rPr lang="en-US" altLang="zh-CN" dirty="0"/>
                  <a:t> </a:t>
                </a:r>
                <a14:m>
                  <m:oMath xmlns:m="http://schemas.openxmlformats.org/officeDocument/2006/math">
                    <m:r>
                      <a:rPr lang="en-US" altLang="zh-CN" i="1">
                        <a:latin typeface="Cambria Math"/>
                      </a:rPr>
                      <m:t>𝐿</m:t>
                    </m:r>
                  </m:oMath>
                </a14:m>
                <a:r>
                  <a:rPr lang="en-US" altLang="zh-CN" dirty="0"/>
                  <a:t> </a:t>
                </a:r>
                <a:r>
                  <a:rPr lang="zh-CN" altLang="en-US" dirty="0"/>
                  <a:t>的一阶条件刻画了劳动力需求和实际工资之间的关系（即劳动力需求曲线）：</a:t>
                </a:r>
                <a:endParaRPr lang="en-US" altLang="zh-CN" dirty="0"/>
              </a:p>
              <a:p>
                <a:pPr marL="0"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r>
                      <a:rPr lang="en-US" altLang="zh-CN" i="1">
                        <a:latin typeface="Cambria Math"/>
                      </a:rPr>
                      <m:t>.</m:t>
                    </m:r>
                  </m:oMath>
                </a14:m>
                <a:endParaRPr lang="en-US" altLang="zh-CN" dirty="0"/>
              </a:p>
              <a:p>
                <a:pPr lvl="1"/>
                <a:r>
                  <a:rPr lang="zh-CN" altLang="en-US" dirty="0"/>
                  <a:t>因为</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oMath>
                </a14:m>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panose="02040503050406030204" pitchFamily="18" charset="0"/>
                      </a:rPr>
                      <m:t> </m:t>
                    </m:r>
                  </m:oMath>
                </a14:m>
                <a:r>
                  <a:rPr lang="zh-CN" altLang="en-US" dirty="0"/>
                  <a:t>是</a:t>
                </a:r>
                <a14:m>
                  <m:oMath xmlns:m="http://schemas.openxmlformats.org/officeDocument/2006/math">
                    <m:r>
                      <a:rPr lang="en-US" altLang="zh-CN" i="1">
                        <a:latin typeface="Cambria Math"/>
                      </a:rPr>
                      <m:t>𝐿</m:t>
                    </m:r>
                  </m:oMath>
                </a14:m>
                <a:r>
                  <a:rPr lang="zh-CN" altLang="en-US" dirty="0"/>
                  <a:t> 的减函数。因此较低的实际工资对应较高的劳动力需求。</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9351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劳动力需求曲线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660232" y="5599512"/>
                <a:ext cx="1224136" cy="369332"/>
              </a:xfrm>
              <a:prstGeom prst="rect">
                <a:avLst/>
              </a:prstGeom>
              <a:noFill/>
            </p:spPr>
            <p:txBody>
              <a:bodyPr wrap="square" rtlCol="0">
                <a:spAutoFit/>
              </a:bodyPr>
              <a:lstStyle/>
              <a:p>
                <a:r>
                  <a:rPr lang="en-US" altLang="zh-CN" dirty="0"/>
                  <a:t>Labor (</a:t>
                </a:r>
                <a14:m>
                  <m:oMath xmlns:m="http://schemas.openxmlformats.org/officeDocument/2006/math">
                    <m:r>
                      <a:rPr lang="en-US" altLang="zh-CN" b="0" i="1" smtClean="0">
                        <a:latin typeface="Cambria Math"/>
                      </a:rPr>
                      <m:t>𝐿</m:t>
                    </m:r>
                  </m:oMath>
                </a14:m>
                <a:r>
                  <a:rPr lang="en-US" altLang="zh-CN" dirty="0"/>
                  <a:t>)</a:t>
                </a:r>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660232" y="5599512"/>
                <a:ext cx="1224136" cy="369332"/>
              </a:xfrm>
              <a:prstGeom prst="rect">
                <a:avLst/>
              </a:prstGeom>
              <a:blipFill rotWithShape="1">
                <a:blip r:embed="rId2"/>
                <a:stretch>
                  <a:fillRect l="-4500" t="-8333" b="-26667"/>
                </a:stretch>
              </a:blipFill>
            </p:spPr>
            <p:txBody>
              <a:bodyPr/>
              <a:lstStyle/>
              <a:p>
                <a:r>
                  <a:rPr lang="zh-CN" altLang="en-US">
                    <a:noFill/>
                  </a:rPr>
                  <a:t> </a:t>
                </a:r>
              </a:p>
            </p:txBody>
          </p:sp>
        </mc:Fallback>
      </mc:AlternateContent>
      <p:sp>
        <p:nvSpPr>
          <p:cNvPr id="24" name="任意多边形 23"/>
          <p:cNvSpPr/>
          <p:nvPr/>
        </p:nvSpPr>
        <p:spPr>
          <a:xfrm>
            <a:off x="2601532"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TextBox 24"/>
              <p:cNvSpPr txBox="1"/>
              <p:nvPr/>
            </p:nvSpPr>
            <p:spPr>
              <a:xfrm>
                <a:off x="395536" y="1772816"/>
                <a:ext cx="1296144" cy="646331"/>
              </a:xfrm>
              <a:prstGeom prst="rect">
                <a:avLst/>
              </a:prstGeom>
              <a:noFill/>
            </p:spPr>
            <p:txBody>
              <a:bodyPr wrap="square" rtlCol="0">
                <a:spAutoFit/>
              </a:bodyPr>
              <a:lstStyle/>
              <a:p>
                <a:r>
                  <a:rPr lang="en-US" altLang="zh-CN" dirty="0"/>
                  <a:t>Real wage</a:t>
                </a:r>
              </a:p>
              <a:p>
                <a:r>
                  <a:rPr lang="en-US" altLang="zh-CN" dirty="0"/>
                  <a:t>   (</a:t>
                </a:r>
                <a14:m>
                  <m:oMath xmlns:m="http://schemas.openxmlformats.org/officeDocument/2006/math">
                    <m:r>
                      <a:rPr lang="en-US" altLang="zh-CN" b="0" i="1" smtClean="0">
                        <a:latin typeface="Cambria Math"/>
                      </a:rPr>
                      <m:t>𝑊</m:t>
                    </m:r>
                    <m:r>
                      <a:rPr lang="en-US" altLang="zh-CN" b="0" i="1" smtClean="0">
                        <a:latin typeface="Cambria Math"/>
                      </a:rPr>
                      <m:t>/</m:t>
                    </m:r>
                    <m:r>
                      <a:rPr lang="en-US" altLang="zh-CN" b="0" i="1" smtClean="0">
                        <a:latin typeface="Cambria Math"/>
                      </a:rPr>
                      <m:t>𝑃</m:t>
                    </m:r>
                  </m:oMath>
                </a14:m>
                <a:r>
                  <a:rPr lang="en-US" altLang="zh-CN" dirty="0"/>
                  <a:t>)</a:t>
                </a:r>
                <a:endParaRPr lang="zh-CN"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5536" y="1772816"/>
                <a:ext cx="1296144" cy="646331"/>
              </a:xfrm>
              <a:prstGeom prst="rect">
                <a:avLst/>
              </a:prstGeom>
              <a:blipFill rotWithShape="1">
                <a:blip r:embed="rId3"/>
                <a:stretch>
                  <a:fillRect l="-4225" t="-4717" b="-14151"/>
                </a:stretch>
              </a:blipFill>
            </p:spPr>
            <p:txBody>
              <a:bodyPr/>
              <a:lstStyle/>
              <a:p>
                <a:r>
                  <a:rPr lang="zh-CN" altLang="en-US">
                    <a:noFill/>
                  </a:rPr>
                  <a:t> </a:t>
                </a:r>
              </a:p>
            </p:txBody>
          </p:sp>
        </mc:Fallback>
      </mc:AlternateContent>
      <p:cxnSp>
        <p:nvCxnSpPr>
          <p:cNvPr id="27" name="直接连接符 26"/>
          <p:cNvCxnSpPr/>
          <p:nvPr/>
        </p:nvCxnSpPr>
        <p:spPr>
          <a:xfrm>
            <a:off x="1799692"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51920" y="3683357"/>
            <a:ext cx="0" cy="17721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B62EB-D215-4D9F-960F-AFD570B0A44D}"/>
              </a:ext>
            </a:extLst>
          </p:cNvPr>
          <p:cNvSpPr>
            <a:spLocks noGrp="1"/>
          </p:cNvSpPr>
          <p:nvPr>
            <p:ph type="title"/>
          </p:nvPr>
        </p:nvSpPr>
        <p:spPr/>
        <p:txBody>
          <a:bodyPr/>
          <a:lstStyle/>
          <a:p>
            <a:r>
              <a:rPr lang="zh-CN" altLang="en-US" dirty="0"/>
              <a:t>宏观影响</a:t>
            </a:r>
          </a:p>
        </p:txBody>
      </p:sp>
      <p:sp>
        <p:nvSpPr>
          <p:cNvPr id="3" name="内容占位符 2">
            <a:extLst>
              <a:ext uri="{FF2B5EF4-FFF2-40B4-BE49-F238E27FC236}">
                <a16:creationId xmlns:a16="http://schemas.microsoft.com/office/drawing/2014/main" id="{8F8B06F4-BCD6-4615-9ED4-8EDC7ADA3800}"/>
              </a:ext>
            </a:extLst>
          </p:cNvPr>
          <p:cNvSpPr>
            <a:spLocks noGrp="1"/>
          </p:cNvSpPr>
          <p:nvPr>
            <p:ph idx="1"/>
          </p:nvPr>
        </p:nvSpPr>
        <p:spPr/>
        <p:txBody>
          <a:bodyPr/>
          <a:lstStyle/>
          <a:p>
            <a:r>
              <a:rPr lang="zh-CN" altLang="en-US" dirty="0"/>
              <a:t>需求自动消化供给：</a:t>
            </a:r>
            <a:endParaRPr lang="en-US" altLang="zh-CN" dirty="0"/>
          </a:p>
          <a:p>
            <a:pPr marL="400050" lvl="1" indent="0" algn="ctr">
              <a:buNone/>
            </a:pPr>
            <a:r>
              <a:rPr lang="zh-CN" altLang="en-US" sz="3600" i="1" dirty="0">
                <a:solidFill>
                  <a:srgbClr val="C00000"/>
                </a:solidFill>
              </a:rPr>
              <a:t>管好生产，消费会管好自己。</a:t>
            </a:r>
            <a:endParaRPr lang="en-US" altLang="zh-CN" sz="3600" i="1" dirty="0">
              <a:solidFill>
                <a:srgbClr val="C00000"/>
              </a:solidFill>
            </a:endParaRPr>
          </a:p>
          <a:p>
            <a:r>
              <a:rPr lang="zh-CN" altLang="en-US" dirty="0"/>
              <a:t>没有“非自愿失业”（</a:t>
            </a:r>
            <a:r>
              <a:rPr lang="en-US" altLang="zh-CN" dirty="0"/>
              <a:t>involuntary unemployment</a:t>
            </a:r>
            <a:r>
              <a:rPr lang="zh-CN" altLang="en-US" dirty="0"/>
              <a:t>）。</a:t>
            </a:r>
            <a:endParaRPr lang="en-US" altLang="zh-CN" dirty="0"/>
          </a:p>
          <a:p>
            <a:r>
              <a:rPr lang="zh-CN" altLang="en-US" dirty="0"/>
              <a:t>产出和就业没有大幅波动。</a:t>
            </a:r>
            <a:endParaRPr lang="en-US" altLang="zh-CN" dirty="0"/>
          </a:p>
          <a:p>
            <a:r>
              <a:rPr lang="zh-CN" altLang="en-US" dirty="0"/>
              <a:t>货币中性。</a:t>
            </a:r>
          </a:p>
        </p:txBody>
      </p:sp>
      <p:sp>
        <p:nvSpPr>
          <p:cNvPr id="4" name="页脚占位符 3">
            <a:extLst>
              <a:ext uri="{FF2B5EF4-FFF2-40B4-BE49-F238E27FC236}">
                <a16:creationId xmlns:a16="http://schemas.microsoft.com/office/drawing/2014/main" id="{B7C48836-8C6F-4B93-84E0-84C36C0CCFA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9454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经济利润和会计利润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实际经济利润（</a:t>
                </a:r>
                <a:r>
                  <a:rPr lang="en-US" altLang="zh-CN" dirty="0"/>
                  <a:t>Economic profit</a:t>
                </a:r>
                <a:r>
                  <a:rPr lang="zh-CN" altLang="en-US" dirty="0"/>
                  <a:t>）定义为：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𝑀𝑃𝐿</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𝑀𝑃𝐾</m:t>
                      </m:r>
                      <m:r>
                        <a:rPr lang="en-US" altLang="zh-CN" b="0" i="1" smtClean="0">
                          <a:latin typeface="Cambria Math"/>
                        </a:rPr>
                        <m:t>⋅</m:t>
                      </m:r>
                      <m:r>
                        <a:rPr lang="en-US" altLang="zh-CN" b="0" i="1" smtClean="0">
                          <a:latin typeface="Cambria Math"/>
                        </a:rPr>
                        <m:t>𝐾</m:t>
                      </m:r>
                    </m:oMath>
                  </m:oMathPara>
                </a14:m>
                <a:endParaRPr lang="en-US" altLang="zh-CN" dirty="0"/>
              </a:p>
              <a:p>
                <a:r>
                  <a:rPr lang="zh-CN" altLang="en-US" dirty="0"/>
                  <a:t>会计利润（</a:t>
                </a:r>
                <a:r>
                  <a:rPr lang="en-US" altLang="zh-CN" dirty="0"/>
                  <a:t> Accounting profit </a:t>
                </a:r>
                <a:r>
                  <a:rPr lang="zh-CN" altLang="en-US" dirty="0"/>
                  <a:t>）是经济利润与资本回报之和：</a:t>
                </a:r>
                <a:endParaRPr lang="en-US" altLang="zh-CN" dirty="0"/>
              </a:p>
              <a:p>
                <a:pPr marL="0" indent="0" algn="ctr">
                  <a:buNone/>
                </a:pPr>
                <a:r>
                  <a:rPr lang="en-US" altLang="zh-CN" dirty="0"/>
                  <a:t>accounting profit=economic profit + </a:t>
                </a:r>
                <a14:m>
                  <m:oMath xmlns:m="http://schemas.openxmlformats.org/officeDocument/2006/math">
                    <m:r>
                      <a:rPr lang="en-US" altLang="zh-CN" i="1">
                        <a:latin typeface="Cambria Math"/>
                      </a:rPr>
                      <m:t>𝑀𝑃𝐾</m:t>
                    </m:r>
                    <m:r>
                      <a:rPr lang="en-US" altLang="zh-CN" i="1">
                        <a:latin typeface="Cambria Math"/>
                      </a:rPr>
                      <m:t>⋅</m:t>
                    </m:r>
                    <m:r>
                      <a:rPr lang="en-US" altLang="zh-CN" i="1">
                        <a:latin typeface="Cambria Math"/>
                      </a:rPr>
                      <m:t>𝐾</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7429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收入分配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在我们的假设下，劳动者得到</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r>
                      <a:rPr lang="en-US" altLang="zh-CN" b="0" i="1" dirty="0" smtClean="0">
                        <a:latin typeface="Cambria Math"/>
                      </a:rPr>
                      <m:t>)</m:t>
                    </m:r>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oMath>
                </a14:m>
                <a:r>
                  <a:rPr lang="zh-CN" altLang="en-US" dirty="0"/>
                  <a:t>，资本所有者得到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1</m:t>
                        </m:r>
                      </m:sub>
                    </m:sSub>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oMath>
                </a14:m>
                <a:r>
                  <a:rPr lang="zh-CN" altLang="en-US" dirty="0"/>
                  <a:t>，没有经济利润。</a:t>
                </a:r>
                <a:r>
                  <a:rPr lang="en-US" altLang="zh-CN" dirty="0"/>
                  <a:t> </a:t>
                </a:r>
              </a:p>
              <a:p>
                <a:pPr marL="685800" lvl="1"/>
                <a:r>
                  <a:rPr lang="zh-CN" altLang="en-US" sz="2000" dirty="0"/>
                  <a:t>注意在“规模收益不变”假设下，我们有</a:t>
                </a:r>
                <a14:m>
                  <m:oMath xmlns:m="http://schemas.openxmlformats.org/officeDocument/2006/math">
                    <m:r>
                      <a:rPr lang="en-US" altLang="zh-CN" sz="2000" i="1">
                        <a:latin typeface="Cambria Math"/>
                      </a:rPr>
                      <m:t>𝐹</m:t>
                    </m:r>
                    <m:d>
                      <m:dPr>
                        <m:ctrlPr>
                          <a:rPr lang="en-US" altLang="zh-CN" sz="2000" i="1">
                            <a:latin typeface="Cambria Math" panose="02040503050406030204" pitchFamily="18" charset="0"/>
                          </a:rPr>
                        </m:ctrlPr>
                      </m:dPr>
                      <m:e>
                        <m:r>
                          <a:rPr lang="en-US" altLang="zh-CN" sz="2000" i="1">
                            <a:latin typeface="Cambria Math"/>
                          </a:rPr>
                          <m:t>𝑧𝐾</m:t>
                        </m:r>
                        <m:r>
                          <a:rPr lang="en-US" altLang="zh-CN" sz="2000" i="1">
                            <a:latin typeface="Cambria Math"/>
                          </a:rPr>
                          <m:t>,</m:t>
                        </m:r>
                        <m:r>
                          <a:rPr lang="en-US" altLang="zh-CN" sz="2000" i="1">
                            <a:latin typeface="Cambria Math"/>
                          </a:rPr>
                          <m:t>𝑧𝐿</m:t>
                        </m:r>
                      </m:e>
                    </m:d>
                    <m:r>
                      <a:rPr lang="en-US" altLang="zh-CN" sz="2000" i="1">
                        <a:latin typeface="Cambria Math"/>
                      </a:rPr>
                      <m:t>=</m:t>
                    </m:r>
                    <m:r>
                      <a:rPr lang="en-US" altLang="zh-CN" sz="2000" i="1">
                        <a:latin typeface="Cambria Math"/>
                      </a:rPr>
                      <m:t>𝑧𝐹</m:t>
                    </m:r>
                    <m:d>
                      <m:dPr>
                        <m:ctrlPr>
                          <a:rPr lang="en-US" altLang="zh-CN" sz="2000" i="1">
                            <a:latin typeface="Cambria Math" panose="02040503050406030204" pitchFamily="18" charset="0"/>
                          </a:rPr>
                        </m:ctrlPr>
                      </m:dPr>
                      <m:e>
                        <m:r>
                          <a:rPr lang="en-US" altLang="zh-CN" sz="2000" i="1">
                            <a:latin typeface="Cambria Math"/>
                          </a:rPr>
                          <m:t>𝐾</m:t>
                        </m:r>
                        <m:r>
                          <a:rPr lang="en-US" altLang="zh-CN" sz="2000" i="1">
                            <a:latin typeface="Cambria Math"/>
                          </a:rPr>
                          <m:t>,</m:t>
                        </m:r>
                        <m:r>
                          <a:rPr lang="en-US" altLang="zh-CN" sz="2000" i="1">
                            <a:latin typeface="Cambria Math"/>
                          </a:rPr>
                          <m:t>𝐿</m:t>
                        </m:r>
                      </m:e>
                    </m:d>
                  </m:oMath>
                </a14:m>
                <a:r>
                  <a:rPr lang="en-US" altLang="zh-CN" sz="2000" dirty="0"/>
                  <a:t> </a:t>
                </a:r>
                <a14:m>
                  <m:oMath xmlns:m="http://schemas.openxmlformats.org/officeDocument/2006/math">
                    <m:r>
                      <a:rPr lang="en-US" altLang="zh-CN" sz="2000" i="1" dirty="0" smtClean="0">
                        <a:latin typeface="Cambria Math" panose="02040503050406030204" pitchFamily="18" charset="0"/>
                      </a:rPr>
                      <m:t>∀</m:t>
                    </m:r>
                    <m:r>
                      <a:rPr lang="en-US" altLang="zh-CN" sz="2000" i="1">
                        <a:latin typeface="Cambria Math"/>
                      </a:rPr>
                      <m:t>𝑧</m:t>
                    </m:r>
                    <m:r>
                      <a:rPr lang="en-US" altLang="zh-CN" sz="2000" b="0" i="1" smtClean="0">
                        <a:latin typeface="Cambria Math"/>
                      </a:rPr>
                      <m:t>&gt;0.</m:t>
                    </m:r>
                  </m:oMath>
                </a14:m>
                <a:r>
                  <a:rPr lang="en-US" altLang="zh-CN" sz="2000" dirty="0"/>
                  <a:t> </a:t>
                </a:r>
                <a:r>
                  <a:rPr lang="zh-CN" altLang="en-US" sz="2000" dirty="0"/>
                  <a:t>于是从 </a:t>
                </a:r>
                <a14:m>
                  <m:oMath xmlns:m="http://schemas.openxmlformats.org/officeDocument/2006/math">
                    <m:r>
                      <a:rPr lang="en-US" altLang="zh-CN" sz="2000" b="0" i="0" smtClean="0">
                        <a:latin typeface="Cambria Math"/>
                      </a:rPr>
                      <m:t> </m:t>
                    </m:r>
                    <m:f>
                      <m:fPr>
                        <m:ctrlPr>
                          <a:rPr lang="en-US" altLang="zh-CN" sz="2000" i="1">
                            <a:latin typeface="Cambria Math" panose="02040503050406030204" pitchFamily="18" charset="0"/>
                          </a:rPr>
                        </m:ctrlPr>
                      </m:fPr>
                      <m:num>
                        <m:r>
                          <a:rPr lang="en-US" altLang="zh-CN" sz="2000" i="1">
                            <a:latin typeface="Cambria Math"/>
                          </a:rPr>
                          <m:t>𝑑𝐹</m:t>
                        </m:r>
                        <m:r>
                          <a:rPr lang="en-US" altLang="zh-CN" sz="2000" i="1">
                            <a:latin typeface="Cambria Math"/>
                          </a:rPr>
                          <m:t>(</m:t>
                        </m:r>
                        <m:r>
                          <a:rPr lang="en-US" altLang="zh-CN" sz="2000" i="1">
                            <a:latin typeface="Cambria Math"/>
                          </a:rPr>
                          <m:t>𝑧𝐾</m:t>
                        </m:r>
                        <m:r>
                          <a:rPr lang="en-US" altLang="zh-CN" sz="2000" i="1">
                            <a:latin typeface="Cambria Math"/>
                          </a:rPr>
                          <m:t>,</m:t>
                        </m:r>
                        <m:r>
                          <a:rPr lang="en-US" altLang="zh-CN" sz="2000" i="1">
                            <a:latin typeface="Cambria Math"/>
                          </a:rPr>
                          <m:t>𝑧𝐿</m:t>
                        </m:r>
                        <m:r>
                          <a:rPr lang="en-US" altLang="zh-CN" sz="2000" i="1">
                            <a:latin typeface="Cambria Math"/>
                          </a:rPr>
                          <m:t>)</m:t>
                        </m:r>
                      </m:num>
                      <m:den>
                        <m:r>
                          <a:rPr lang="en-US" altLang="zh-CN" sz="2000" i="1">
                            <a:latin typeface="Cambria Math"/>
                          </a:rPr>
                          <m:t>𝑑𝑧</m:t>
                        </m:r>
                      </m:den>
                    </m:f>
                    <m:r>
                      <a:rPr lang="en-US" altLang="zh-CN" sz="2000" i="1">
                        <a:latin typeface="Cambria Math"/>
                      </a:rPr>
                      <m:t>=</m:t>
                    </m:r>
                    <m:f>
                      <m:fPr>
                        <m:ctrlPr>
                          <a:rPr lang="en-US" altLang="zh-CN" sz="2000" i="1">
                            <a:latin typeface="Cambria Math" panose="02040503050406030204" pitchFamily="18" charset="0"/>
                          </a:rPr>
                        </m:ctrlPr>
                      </m:fPr>
                      <m:num>
                        <m:r>
                          <a:rPr lang="en-US" altLang="zh-CN" sz="2000" i="1">
                            <a:latin typeface="Cambria Math"/>
                          </a:rPr>
                          <m:t>𝑑</m:t>
                        </m:r>
                        <m:r>
                          <a:rPr lang="en-US" altLang="zh-CN" sz="2000" b="0" i="1" smtClean="0">
                            <a:latin typeface="Cambria Math"/>
                          </a:rPr>
                          <m:t>(</m:t>
                        </m:r>
                        <m:r>
                          <a:rPr lang="en-US" altLang="zh-CN" sz="2000" i="1">
                            <a:latin typeface="Cambria Math"/>
                          </a:rPr>
                          <m:t>𝑧𝐹</m:t>
                        </m:r>
                        <m:d>
                          <m:dPr>
                            <m:ctrlPr>
                              <a:rPr lang="en-US" altLang="zh-CN" sz="2000" i="1">
                                <a:latin typeface="Cambria Math" panose="02040503050406030204" pitchFamily="18" charset="0"/>
                              </a:rPr>
                            </m:ctrlPr>
                          </m:dPr>
                          <m:e>
                            <m:r>
                              <a:rPr lang="en-US" altLang="zh-CN" sz="2000" i="1">
                                <a:latin typeface="Cambria Math"/>
                              </a:rPr>
                              <m:t>𝐾</m:t>
                            </m:r>
                            <m:r>
                              <a:rPr lang="en-US" altLang="zh-CN" sz="2000" i="1">
                                <a:latin typeface="Cambria Math"/>
                              </a:rPr>
                              <m:t>,</m:t>
                            </m:r>
                            <m:r>
                              <a:rPr lang="en-US" altLang="zh-CN" sz="2000" i="1">
                                <a:latin typeface="Cambria Math"/>
                              </a:rPr>
                              <m:t>𝐿</m:t>
                            </m:r>
                          </m:e>
                        </m:d>
                        <m:r>
                          <a:rPr lang="en-US" altLang="zh-CN" sz="2000" b="0" i="1" smtClean="0">
                            <a:latin typeface="Cambria Math"/>
                          </a:rPr>
                          <m:t>)</m:t>
                        </m:r>
                      </m:num>
                      <m:den>
                        <m:r>
                          <a:rPr lang="en-US" altLang="zh-CN" sz="2000" i="1">
                            <a:latin typeface="Cambria Math"/>
                          </a:rPr>
                          <m:t>𝑑𝑧</m:t>
                        </m:r>
                      </m:den>
                    </m:f>
                  </m:oMath>
                </a14:m>
                <a:r>
                  <a:rPr lang="en-US" altLang="zh-CN" sz="2000" dirty="0"/>
                  <a:t> </a:t>
                </a:r>
                <a:r>
                  <a:rPr lang="zh-CN" altLang="en-US" sz="2000" dirty="0"/>
                  <a:t>得到</a:t>
                </a:r>
                <a:endParaRPr lang="en-US" altLang="zh-CN" sz="2000" dirty="0"/>
              </a:p>
              <a:p>
                <a:pPr marL="400050" lvl="1" indent="0" algn="ctr">
                  <a:buNone/>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a:rPr>
                          <m:t>𝐹</m:t>
                        </m:r>
                      </m:e>
                      <m:sub>
                        <m:r>
                          <a:rPr lang="en-US" altLang="zh-CN" sz="2000" b="0" i="1" smtClean="0">
                            <a:latin typeface="Cambria Math"/>
                          </a:rPr>
                          <m:t>1</m:t>
                        </m:r>
                      </m:sub>
                    </m:sSub>
                    <m:d>
                      <m:dPr>
                        <m:ctrlPr>
                          <a:rPr lang="en-US" altLang="zh-CN" sz="2000" b="0" i="1" smtClean="0">
                            <a:latin typeface="Cambria Math" panose="02040503050406030204" pitchFamily="18" charset="0"/>
                          </a:rPr>
                        </m:ctrlPr>
                      </m:dPr>
                      <m:e>
                        <m:r>
                          <a:rPr lang="en-US" altLang="zh-CN" sz="2000" b="0" i="1" smtClean="0">
                            <a:latin typeface="Cambria Math"/>
                          </a:rPr>
                          <m:t>𝑧𝐾</m:t>
                        </m:r>
                        <m:r>
                          <a:rPr lang="en-US" altLang="zh-CN" sz="2000" b="0" i="1" smtClean="0">
                            <a:latin typeface="Cambria Math"/>
                          </a:rPr>
                          <m:t>,</m:t>
                        </m:r>
                        <m:r>
                          <a:rPr lang="en-US" altLang="zh-CN" sz="2000" b="0" i="1" smtClean="0">
                            <a:latin typeface="Cambria Math"/>
                          </a:rPr>
                          <m:t>𝑧𝐿</m:t>
                        </m:r>
                      </m:e>
                    </m:d>
                    <m:r>
                      <a:rPr lang="en-US" altLang="zh-CN" sz="2000" b="0" i="1" smtClean="0">
                        <a:latin typeface="Cambria Math"/>
                      </a:rPr>
                      <m:t>𝐾</m:t>
                    </m:r>
                    <m:r>
                      <a:rPr lang="en-US" altLang="zh-CN" sz="2000" b="0" i="1" smtClean="0">
                        <a:latin typeface="Cambria Math"/>
                      </a:rPr>
                      <m:t>+</m:t>
                    </m:r>
                    <m:sSub>
                      <m:sSubPr>
                        <m:ctrlPr>
                          <a:rPr lang="en-US" altLang="zh-CN" sz="2000" b="0" i="1" smtClean="0">
                            <a:latin typeface="Cambria Math" panose="02040503050406030204" pitchFamily="18" charset="0"/>
                          </a:rPr>
                        </m:ctrlPr>
                      </m:sSubPr>
                      <m:e>
                        <m:r>
                          <a:rPr lang="en-US" altLang="zh-CN" sz="2000" b="0" i="1" smtClean="0">
                            <a:latin typeface="Cambria Math"/>
                          </a:rPr>
                          <m:t>𝐹</m:t>
                        </m:r>
                      </m:e>
                      <m:sub>
                        <m:r>
                          <a:rPr lang="en-US" altLang="zh-CN" sz="2000" b="0" i="1" smtClean="0">
                            <a:latin typeface="Cambria Math"/>
                          </a:rPr>
                          <m:t>2</m:t>
                        </m:r>
                      </m:sub>
                    </m:sSub>
                    <m:d>
                      <m:dPr>
                        <m:ctrlPr>
                          <a:rPr lang="en-US" altLang="zh-CN" sz="2000" b="0" i="1" smtClean="0">
                            <a:latin typeface="Cambria Math" panose="02040503050406030204" pitchFamily="18" charset="0"/>
                          </a:rPr>
                        </m:ctrlPr>
                      </m:dPr>
                      <m:e>
                        <m:r>
                          <a:rPr lang="en-US" altLang="zh-CN" sz="2000" b="0" i="1" smtClean="0">
                            <a:latin typeface="Cambria Math"/>
                          </a:rPr>
                          <m:t>𝑧𝐾</m:t>
                        </m:r>
                        <m:r>
                          <a:rPr lang="en-US" altLang="zh-CN" sz="2000" b="0" i="1" smtClean="0">
                            <a:latin typeface="Cambria Math"/>
                          </a:rPr>
                          <m:t>,</m:t>
                        </m:r>
                        <m:r>
                          <a:rPr lang="en-US" altLang="zh-CN" sz="2000" b="0" i="1" smtClean="0">
                            <a:latin typeface="Cambria Math"/>
                          </a:rPr>
                          <m:t>𝑧𝐿</m:t>
                        </m:r>
                      </m:e>
                    </m:d>
                    <m:r>
                      <a:rPr lang="en-US" altLang="zh-CN" sz="2000" b="0" i="1" smtClean="0">
                        <a:latin typeface="Cambria Math"/>
                      </a:rPr>
                      <m:t>𝐿</m:t>
                    </m:r>
                    <m:r>
                      <a:rPr lang="en-US" altLang="zh-CN" sz="2000" b="0" i="1" smtClean="0">
                        <a:latin typeface="Cambria Math"/>
                      </a:rPr>
                      <m:t>=</m:t>
                    </m:r>
                    <m:r>
                      <a:rPr lang="en-US" altLang="zh-CN" sz="2000" b="0" i="1" smtClean="0">
                        <a:latin typeface="Cambria Math"/>
                      </a:rPr>
                      <m:t>𝐹</m:t>
                    </m:r>
                    <m:d>
                      <m:dPr>
                        <m:ctrlPr>
                          <a:rPr lang="en-US" altLang="zh-CN" sz="2000" b="0" i="1" smtClean="0">
                            <a:latin typeface="Cambria Math" panose="02040503050406030204" pitchFamily="18" charset="0"/>
                          </a:rPr>
                        </m:ctrlPr>
                      </m:dPr>
                      <m:e>
                        <m:r>
                          <a:rPr lang="en-US" altLang="zh-CN" sz="2000" b="0" i="1" smtClean="0">
                            <a:latin typeface="Cambria Math"/>
                          </a:rPr>
                          <m:t>𝐾</m:t>
                        </m:r>
                        <m:r>
                          <a:rPr lang="en-US" altLang="zh-CN" sz="2000" b="0" i="1" smtClean="0">
                            <a:latin typeface="Cambria Math"/>
                          </a:rPr>
                          <m:t>,</m:t>
                        </m:r>
                        <m:r>
                          <a:rPr lang="en-US" altLang="zh-CN" sz="2000" b="0" i="1" smtClean="0">
                            <a:latin typeface="Cambria Math"/>
                          </a:rPr>
                          <m:t>𝐿</m:t>
                        </m:r>
                      </m:e>
                    </m:d>
                    <m:r>
                      <a:rPr lang="en-US" altLang="zh-CN" sz="2000" b="0" i="1" smtClean="0">
                        <a:latin typeface="Cambria Math"/>
                      </a:rPr>
                      <m:t>.</m:t>
                    </m:r>
                  </m:oMath>
                </a14:m>
                <a:r>
                  <a:rPr lang="en-US" altLang="zh-CN" sz="2000" dirty="0"/>
                  <a:t> </a:t>
                </a:r>
              </a:p>
              <a:p>
                <a:pPr marL="400050" lvl="1" indent="0">
                  <a:buNone/>
                </a:pPr>
                <a:r>
                  <a:rPr lang="zh-CN" altLang="en-US" sz="2000" dirty="0"/>
                  <a:t>让</a:t>
                </a:r>
                <a:r>
                  <a:rPr lang="en-US" altLang="zh-CN" sz="2000" dirty="0"/>
                  <a:t> </a:t>
                </a:r>
                <a14:m>
                  <m:oMath xmlns:m="http://schemas.openxmlformats.org/officeDocument/2006/math">
                    <m:r>
                      <a:rPr lang="en-US" altLang="zh-CN" sz="2000" i="1">
                        <a:latin typeface="Cambria Math"/>
                      </a:rPr>
                      <m:t>𝑧</m:t>
                    </m:r>
                    <m:r>
                      <a:rPr lang="en-US" altLang="zh-CN" sz="2000" b="0" i="1" smtClean="0">
                        <a:latin typeface="Cambria Math"/>
                      </a:rPr>
                      <m:t>=1</m:t>
                    </m:r>
                  </m:oMath>
                </a14:m>
                <a:r>
                  <a:rPr lang="zh-CN" altLang="en-US" sz="2000" dirty="0"/>
                  <a:t>，代入</a:t>
                </a:r>
                <a:r>
                  <a:rPr lang="en-US" altLang="zh-CN" sz="2000" dirty="0"/>
                  <a:t> </a:t>
                </a:r>
                <a14:m>
                  <m:oMath xmlns:m="http://schemas.openxmlformats.org/officeDocument/2006/math">
                    <m:r>
                      <a:rPr lang="en-US" altLang="zh-CN" sz="2000" b="0" i="1" smtClean="0">
                        <a:latin typeface="Cambria Math"/>
                      </a:rPr>
                      <m:t>𝐾</m:t>
                    </m:r>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𝐾</m:t>
                        </m:r>
                      </m:e>
                    </m:acc>
                  </m:oMath>
                </a14:m>
                <a:r>
                  <a:rPr lang="en-US" altLang="zh-CN" sz="2000" dirty="0"/>
                  <a:t> </a:t>
                </a:r>
                <a:r>
                  <a:rPr lang="zh-CN" altLang="en-US" sz="2000" dirty="0"/>
                  <a:t>和</a:t>
                </a:r>
                <a:r>
                  <a:rPr lang="en-US" altLang="zh-CN" sz="2000" dirty="0"/>
                  <a:t> </a:t>
                </a:r>
                <a14:m>
                  <m:oMath xmlns:m="http://schemas.openxmlformats.org/officeDocument/2006/math">
                    <m:r>
                      <a:rPr lang="en-US" altLang="zh-CN" sz="2000" b="0" i="1" smtClean="0">
                        <a:latin typeface="Cambria Math"/>
                      </a:rPr>
                      <m:t>𝐿</m:t>
                    </m:r>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𝐿</m:t>
                        </m:r>
                      </m:e>
                    </m:acc>
                    <m:r>
                      <a:rPr lang="en-US" altLang="zh-CN" sz="2000" b="0" i="1" smtClean="0">
                        <a:latin typeface="Cambria Math"/>
                      </a:rPr>
                      <m:t>,</m:t>
                    </m:r>
                  </m:oMath>
                </a14:m>
                <a:r>
                  <a:rPr lang="en-US" altLang="zh-CN" sz="2000" dirty="0"/>
                  <a:t> </a:t>
                </a:r>
                <a:r>
                  <a:rPr lang="zh-CN" altLang="en-US" sz="2000" dirty="0"/>
                  <a:t>得到</a:t>
                </a:r>
                <a:endParaRPr lang="en-US" altLang="zh-CN" sz="2000" dirty="0"/>
              </a:p>
              <a:p>
                <a:pPr marL="400050" lvl="1"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𝐹</m:t>
                          </m:r>
                        </m:e>
                        <m:sub>
                          <m:r>
                            <a:rPr lang="en-US" altLang="zh-CN" sz="2000" i="1">
                              <a:latin typeface="Cambria Math"/>
                            </a:rPr>
                            <m:t>1</m:t>
                          </m:r>
                        </m:sub>
                      </m:sSub>
                      <m:d>
                        <m:dPr>
                          <m:ctrlPr>
                            <a:rPr lang="en-US" altLang="zh-CN" sz="2000" i="1">
                              <a:latin typeface="Cambria Math" panose="02040503050406030204" pitchFamily="18" charset="0"/>
                            </a:rPr>
                          </m:ctrlPr>
                        </m:d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a:rPr>
                                <m:t>𝐾</m:t>
                              </m:r>
                            </m:e>
                          </m:acc>
                          <m:r>
                            <a:rPr lang="en-US" altLang="zh-CN" sz="2000" i="1">
                              <a:latin typeface="Cambria Math"/>
                            </a:rPr>
                            <m:t>,</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a:rPr>
                                <m:t>𝐿</m:t>
                              </m:r>
                            </m:e>
                          </m:acc>
                        </m:e>
                      </m:d>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sSub>
                        <m:sSubPr>
                          <m:ctrlPr>
                            <a:rPr lang="en-US" altLang="zh-CN" sz="2000" i="1">
                              <a:latin typeface="Cambria Math" panose="02040503050406030204" pitchFamily="18" charset="0"/>
                            </a:rPr>
                          </m:ctrlPr>
                        </m:sSubPr>
                        <m:e>
                          <m:r>
                            <a:rPr lang="en-US" altLang="zh-CN" sz="2000" i="1">
                              <a:latin typeface="Cambria Math"/>
                            </a:rPr>
                            <m:t>𝐹</m:t>
                          </m:r>
                        </m:e>
                        <m:sub>
                          <m:r>
                            <a:rPr lang="en-US" altLang="zh-CN" sz="2000" i="1">
                              <a:latin typeface="Cambria Math"/>
                            </a:rPr>
                            <m:t>2</m:t>
                          </m:r>
                        </m:sub>
                      </m:sSub>
                      <m:d>
                        <m:dPr>
                          <m:ctrlPr>
                            <a:rPr lang="en-US" altLang="zh-CN" sz="2000" i="1">
                              <a:latin typeface="Cambria Math" panose="02040503050406030204" pitchFamily="18" charset="0"/>
                            </a:rPr>
                          </m:ctrlPr>
                        </m:dPr>
                        <m:e>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acc>
                            <m:accPr>
                              <m:chr m:val="̅"/>
                              <m:ctrlPr>
                                <a:rPr lang="en-US" altLang="zh-CN" sz="2000" i="1" dirty="0">
                                  <a:latin typeface="Cambria Math" panose="02040503050406030204" pitchFamily="18" charset="0"/>
                                </a:rPr>
                              </m:ctrlPr>
                            </m:accPr>
                            <m:e>
                              <m:r>
                                <a:rPr lang="en-US" altLang="zh-CN" sz="2000" i="1" dirty="0">
                                  <a:latin typeface="Cambria Math"/>
                                </a:rPr>
                                <m:t>𝐿</m:t>
                              </m:r>
                            </m:e>
                          </m:acc>
                        </m:e>
                      </m:d>
                      <m:acc>
                        <m:accPr>
                          <m:chr m:val="̅"/>
                          <m:ctrlPr>
                            <a:rPr lang="en-US" altLang="zh-CN" sz="2000" i="1" dirty="0">
                              <a:latin typeface="Cambria Math" panose="02040503050406030204" pitchFamily="18" charset="0"/>
                            </a:rPr>
                          </m:ctrlPr>
                        </m:accPr>
                        <m:e>
                          <m:r>
                            <a:rPr lang="en-US" altLang="zh-CN" sz="2000" i="1" dirty="0">
                              <a:latin typeface="Cambria Math"/>
                            </a:rPr>
                            <m:t>𝐿</m:t>
                          </m:r>
                        </m:e>
                      </m:acc>
                      <m:r>
                        <a:rPr lang="en-US" altLang="zh-CN" sz="2000" i="1">
                          <a:latin typeface="Cambria Math"/>
                        </a:rPr>
                        <m:t>=</m:t>
                      </m:r>
                      <m:r>
                        <a:rPr lang="en-US" altLang="zh-CN" sz="2000" i="1">
                          <a:latin typeface="Cambria Math"/>
                        </a:rPr>
                        <m:t>𝐹</m:t>
                      </m:r>
                      <m:d>
                        <m:dPr>
                          <m:ctrlPr>
                            <a:rPr lang="en-US" altLang="zh-CN" sz="2000" i="1">
                              <a:latin typeface="Cambria Math" panose="02040503050406030204" pitchFamily="18" charset="0"/>
                            </a:rPr>
                          </m:ctrlPr>
                        </m:dPr>
                        <m:e>
                          <m:acc>
                            <m:accPr>
                              <m:chr m:val="̅"/>
                              <m:ctrlPr>
                                <a:rPr lang="en-US" altLang="zh-CN" sz="2000" i="1" dirty="0">
                                  <a:latin typeface="Cambria Math" panose="02040503050406030204" pitchFamily="18" charset="0"/>
                                </a:rPr>
                              </m:ctrlPr>
                            </m:accPr>
                            <m:e>
                              <m:r>
                                <a:rPr lang="en-US" altLang="zh-CN" sz="2000" i="1" dirty="0">
                                  <a:latin typeface="Cambria Math"/>
                                </a:rPr>
                                <m:t>𝐾</m:t>
                              </m:r>
                            </m:e>
                          </m:acc>
                          <m:r>
                            <a:rPr lang="en-US" altLang="zh-CN" sz="2000" i="1">
                              <a:latin typeface="Cambria Math"/>
                            </a:rPr>
                            <m:t>,</m:t>
                          </m:r>
                          <m:acc>
                            <m:accPr>
                              <m:chr m:val="̅"/>
                              <m:ctrlPr>
                                <a:rPr lang="en-US" altLang="zh-CN" sz="2000" i="1" dirty="0">
                                  <a:latin typeface="Cambria Math" panose="02040503050406030204" pitchFamily="18" charset="0"/>
                                </a:rPr>
                              </m:ctrlPr>
                            </m:accPr>
                            <m:e>
                              <m:r>
                                <a:rPr lang="en-US" altLang="zh-CN" sz="2000" i="1" dirty="0">
                                  <a:latin typeface="Cambria Math"/>
                                </a:rPr>
                                <m:t>𝐿</m:t>
                              </m:r>
                            </m:e>
                          </m:acc>
                        </m:e>
                      </m:d>
                      <m:r>
                        <a:rPr lang="en-US" altLang="zh-CN" sz="2000" b="0" i="1" smtClean="0">
                          <a:latin typeface="Cambria Math"/>
                        </a:rPr>
                        <m:t>=</m:t>
                      </m:r>
                      <m:acc>
                        <m:accPr>
                          <m:chr m:val="̅"/>
                          <m:ctrlPr>
                            <a:rPr lang="en-US" altLang="zh-CN" sz="2000" b="0" i="1" smtClean="0">
                              <a:latin typeface="Cambria Math" panose="02040503050406030204" pitchFamily="18" charset="0"/>
                            </a:rPr>
                          </m:ctrlPr>
                        </m:accPr>
                        <m:e>
                          <m:r>
                            <a:rPr lang="en-US" altLang="zh-CN" sz="2000" b="0" i="1" smtClean="0">
                              <a:latin typeface="Cambria Math"/>
                            </a:rPr>
                            <m:t>𝑌</m:t>
                          </m:r>
                        </m:e>
                      </m:acc>
                      <m:r>
                        <a:rPr lang="en-US" altLang="zh-CN" sz="2000" b="0" i="1" smtClean="0">
                          <a:latin typeface="Cambria Math"/>
                        </a:rPr>
                        <m:t>.</m:t>
                      </m:r>
                    </m:oMath>
                  </m:oMathPara>
                </a14:m>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802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Cobb-Douglas </a:t>
            </a:r>
            <a:r>
              <a:rPr lang="zh-CN" altLang="en-US" dirty="0"/>
              <a:t>经济</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假设</a:t>
                </a:r>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a14:m>
                <a:r>
                  <a:rPr lang="en-US" altLang="zh-CN" dirty="0"/>
                  <a:t>, </a:t>
                </a:r>
                <a:r>
                  <a:rPr lang="zh-CN" altLang="en-US" dirty="0"/>
                  <a:t>我们有</a:t>
                </a:r>
                <a:endParaRPr lang="en-US" altLang="zh-CN" dirty="0"/>
              </a:p>
              <a:p>
                <a:pPr marL="0" indent="0">
                  <a:buNone/>
                </a:pPr>
                <a:r>
                  <a:rPr lang="en-US" altLang="zh-CN" b="0" dirty="0"/>
                  <a:t>          </a:t>
                </a:r>
                <a14:m>
                  <m:oMath xmlns:m="http://schemas.openxmlformats.org/officeDocument/2006/math">
                    <m:r>
                      <m:rPr>
                        <m:sty m:val="p"/>
                      </m:rPr>
                      <a:rPr lang="en-US" altLang="zh-CN" b="0" i="0" smtClean="0">
                        <a:latin typeface="Cambria Math"/>
                      </a:rPr>
                      <m:t>MPK</m:t>
                    </m:r>
                    <m:r>
                      <a:rPr lang="en-US" altLang="zh-CN" b="0" i="0"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𝐹</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𝐾</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num>
                      <m:den>
                        <m:r>
                          <a:rPr lang="en-US" altLang="zh-CN" b="0" i="1" smtClean="0">
                            <a:latin typeface="Cambria Math"/>
                          </a:rPr>
                          <m:t>𝐾</m:t>
                        </m:r>
                      </m:den>
                    </m:f>
                  </m:oMath>
                </a14:m>
                <a:r>
                  <a:rPr lang="en-US" altLang="zh-CN" dirty="0"/>
                  <a:t>  </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MP</m:t>
                          </m:r>
                          <m:r>
                            <m:rPr>
                              <m:sty m:val="p"/>
                            </m:rPr>
                            <a:rPr lang="en-US" altLang="zh-CN" b="0" i="0" smtClean="0">
                              <a:latin typeface="Cambria Math"/>
                            </a:rPr>
                            <m:t>L</m:t>
                          </m:r>
                          <m:r>
                            <a:rPr lang="en-US" altLang="zh-CN" b="0" i="0" smtClean="0">
                              <a:latin typeface="Cambria Math"/>
                            </a:rPr>
                            <m:t>=</m:t>
                          </m:r>
                          <m:r>
                            <a:rPr lang="en-US" altLang="zh-CN" b="0" i="1" smtClean="0">
                              <a:latin typeface="Cambria Math"/>
                            </a:rPr>
                            <m:t>𝐹</m:t>
                          </m:r>
                        </m:e>
                        <m:sub>
                          <m:r>
                            <a:rPr lang="en-US" altLang="zh-CN" b="0" i="1" smtClean="0">
                              <a:latin typeface="Cambria Math"/>
                            </a:rPr>
                            <m:t>2</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𝛼</m:t>
                              </m:r>
                            </m:e>
                          </m:d>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𝐿</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r>
                            <a:rPr lang="en-US" altLang="zh-CN" i="1">
                              <a:latin typeface="Cambria Math"/>
                            </a:rPr>
                            <m:t>𝛼</m:t>
                          </m:r>
                          <m:r>
                            <a:rPr lang="en-US" altLang="zh-CN" b="0" i="1" smtClean="0">
                              <a:latin typeface="Cambria Math"/>
                            </a:rPr>
                            <m:t>)</m:t>
                          </m:r>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num>
                        <m:den>
                          <m:r>
                            <a:rPr lang="en-US" altLang="zh-CN" b="0" i="1" smtClean="0">
                              <a:latin typeface="Cambria Math"/>
                            </a:rPr>
                            <m:t>𝐿</m:t>
                          </m:r>
                        </m:den>
                      </m:f>
                    </m:oMath>
                  </m:oMathPara>
                </a14:m>
                <a:endParaRPr lang="en-US" altLang="zh-CN" dirty="0"/>
              </a:p>
              <a:p>
                <a:r>
                  <a:rPr lang="zh-CN" altLang="en-US" dirty="0"/>
                  <a:t>资本所得的份额为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i="1" dirty="0">
                              <a:latin typeface="Cambria Math"/>
                            </a:rPr>
                            <m:t>1</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b="0" i="1" dirty="0" smtClean="0">
                          <a:latin typeface="Cambria Math"/>
                        </a:rPr>
                        <m:t>=</m:t>
                      </m:r>
                      <m:r>
                        <a:rPr lang="en-US" altLang="zh-CN" b="0" i="1" dirty="0" smtClean="0">
                          <a:latin typeface="Cambria Math"/>
                        </a:rPr>
                        <m:t>𝛼</m:t>
                      </m:r>
                      <m:r>
                        <a:rPr lang="en-US" altLang="zh-CN" b="0" i="1" dirty="0" smtClean="0">
                          <a:latin typeface="Cambria Math"/>
                        </a:rPr>
                        <m:t>𝐹</m:t>
                      </m:r>
                      <m:d>
                        <m:dPr>
                          <m:ctrlPr>
                            <a:rPr lang="en-US" altLang="zh-CN" b="0" i="1" dirty="0" smtClean="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b="0" i="0" dirty="0" smtClean="0">
                          <a:latin typeface="Cambria Math"/>
                        </a:rPr>
                        <m:t>=</m:t>
                      </m:r>
                      <m:r>
                        <a:rPr lang="en-US" altLang="zh-CN" b="0" i="1" dirty="0" smtClean="0">
                          <a:latin typeface="Cambria Math"/>
                        </a:rPr>
                        <m:t>𝛼</m:t>
                      </m:r>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oMath>
                  </m:oMathPara>
                </a14:m>
                <a:endParaRPr lang="en-US" altLang="zh-CN" dirty="0"/>
              </a:p>
              <a:p>
                <a:r>
                  <a:rPr lang="zh-CN" altLang="en-US" dirty="0"/>
                  <a:t>劳动者所得的份额为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b="0" i="1" dirty="0" smtClean="0">
                              <a:latin typeface="Cambria Math"/>
                            </a:rPr>
                            <m:t>𝐿</m:t>
                          </m:r>
                        </m:e>
                      </m:acc>
                      <m:r>
                        <a:rPr lang="en-US" altLang="zh-CN" i="1"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r>
                        <a:rPr lang="en-US" altLang="zh-CN" i="1" dirty="0">
                          <a:latin typeface="Cambria Math"/>
                        </a:rPr>
                        <m:t>𝐹</m:t>
                      </m:r>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𝑌</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911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案例：美国劳动者收入份额</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2DBA5147-B2C6-4907-8DC4-C2CCDADA743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87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41C10-BC69-4DE0-AE32-F5F9C74F7172}"/>
              </a:ext>
            </a:extLst>
          </p:cNvPr>
          <p:cNvSpPr>
            <a:spLocks noGrp="1"/>
          </p:cNvSpPr>
          <p:nvPr>
            <p:ph type="title"/>
          </p:nvPr>
        </p:nvSpPr>
        <p:spPr/>
        <p:txBody>
          <a:bodyPr/>
          <a:lstStyle/>
          <a:p>
            <a:r>
              <a:rPr lang="zh-CN" altLang="en-US" dirty="0"/>
              <a:t>案例：美国资本收入份额</a:t>
            </a:r>
          </a:p>
        </p:txBody>
      </p:sp>
      <p:sp>
        <p:nvSpPr>
          <p:cNvPr id="4" name="页脚占位符 3">
            <a:extLst>
              <a:ext uri="{FF2B5EF4-FFF2-40B4-BE49-F238E27FC236}">
                <a16:creationId xmlns:a16="http://schemas.microsoft.com/office/drawing/2014/main" id="{4E5C435C-6BAD-4A03-BF43-5B0D6BF8EE3C}"/>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CC815816-BA2A-4675-BAAE-D03EF42B1E8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91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案例：中国劳动者收入份额（初次分配）</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1BDAE69A-8544-410C-AD57-1449F871F334}"/>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2538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95EC0-9CF4-4CD8-9034-59FB436FD2A4}"/>
              </a:ext>
            </a:extLst>
          </p:cNvPr>
          <p:cNvSpPr>
            <a:spLocks noGrp="1"/>
          </p:cNvSpPr>
          <p:nvPr>
            <p:ph type="title"/>
          </p:nvPr>
        </p:nvSpPr>
        <p:spPr/>
        <p:txBody>
          <a:bodyPr>
            <a:normAutofit fontScale="90000"/>
          </a:bodyPr>
          <a:lstStyle/>
          <a:p>
            <a:r>
              <a:rPr lang="zh-CN" altLang="en-US" dirty="0"/>
              <a:t>案例：中国资本收入份额（初次分配）</a:t>
            </a:r>
          </a:p>
        </p:txBody>
      </p:sp>
      <p:sp>
        <p:nvSpPr>
          <p:cNvPr id="4" name="页脚占位符 3">
            <a:extLst>
              <a:ext uri="{FF2B5EF4-FFF2-40B4-BE49-F238E27FC236}">
                <a16:creationId xmlns:a16="http://schemas.microsoft.com/office/drawing/2014/main" id="{AD6F3ABB-7AF8-4FB4-928E-9767EDE2DCC4}"/>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92E7129D-0C72-4BBB-AB03-D48A0016745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380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4E11DC-444F-407C-951D-283A043F2F1A}"/>
              </a:ext>
            </a:extLst>
          </p:cNvPr>
          <p:cNvSpPr>
            <a:spLocks noGrp="1"/>
          </p:cNvSpPr>
          <p:nvPr>
            <p:ph type="title"/>
          </p:nvPr>
        </p:nvSpPr>
        <p:spPr/>
        <p:txBody>
          <a:bodyPr/>
          <a:lstStyle/>
          <a:p>
            <a:r>
              <a:rPr lang="zh-CN" altLang="en-US" dirty="0"/>
              <a:t>经济发展如何影响普通人的生活？</a:t>
            </a:r>
            <a:endParaRPr lang="en-US" altLang="zh-CN" dirty="0"/>
          </a:p>
        </p:txBody>
      </p:sp>
      <p:sp>
        <p:nvSpPr>
          <p:cNvPr id="3" name="内容占位符 2">
            <a:extLst>
              <a:ext uri="{FF2B5EF4-FFF2-40B4-BE49-F238E27FC236}">
                <a16:creationId xmlns:a16="http://schemas.microsoft.com/office/drawing/2014/main" id="{96D75289-70ED-47B2-842F-E6D914A563F2}"/>
              </a:ext>
            </a:extLst>
          </p:cNvPr>
          <p:cNvSpPr>
            <a:spLocks noGrp="1"/>
          </p:cNvSpPr>
          <p:nvPr>
            <p:ph idx="1"/>
          </p:nvPr>
        </p:nvSpPr>
        <p:spPr/>
        <p:txBody>
          <a:bodyPr/>
          <a:lstStyle/>
          <a:p>
            <a:r>
              <a:rPr lang="zh-CN" altLang="en-US" dirty="0"/>
              <a:t>如何思考这个问题？</a:t>
            </a:r>
            <a:endParaRPr lang="en-US" altLang="zh-CN" dirty="0"/>
          </a:p>
          <a:p>
            <a:pPr lvl="1"/>
            <a:r>
              <a:rPr lang="zh-CN" altLang="en-US" dirty="0"/>
              <a:t>经验（</a:t>
            </a:r>
            <a:r>
              <a:rPr lang="en-US" altLang="zh-CN" dirty="0"/>
              <a:t>Empirical</a:t>
            </a:r>
            <a:r>
              <a:rPr lang="zh-CN" altLang="en-US" dirty="0"/>
              <a:t>）</a:t>
            </a:r>
            <a:endParaRPr lang="en-US" altLang="zh-CN" dirty="0"/>
          </a:p>
          <a:p>
            <a:pPr lvl="1"/>
            <a:r>
              <a:rPr lang="zh-CN" altLang="en-US" dirty="0"/>
              <a:t>理论</a:t>
            </a:r>
            <a:endParaRPr lang="en-US" altLang="zh-CN" dirty="0"/>
          </a:p>
          <a:p>
            <a:pPr marL="457200" lvl="1" indent="0" algn="ctr">
              <a:buNone/>
            </a:pPr>
            <a:r>
              <a:rPr lang="zh-CN" altLang="en-US" dirty="0"/>
              <a:t>经济发展如何衡量？</a:t>
            </a:r>
            <a:endParaRPr lang="en-US" altLang="zh-CN" dirty="0"/>
          </a:p>
          <a:p>
            <a:pPr marL="457200" lvl="1" indent="0" algn="ctr">
              <a:buNone/>
            </a:pPr>
            <a:endParaRPr lang="en-US" altLang="zh-CN" dirty="0"/>
          </a:p>
          <a:p>
            <a:pPr marL="457200" lvl="1" indent="0" algn="ctr">
              <a:buNone/>
            </a:pPr>
            <a:r>
              <a:rPr lang="zh-CN" altLang="en-US" dirty="0"/>
              <a:t>普通人生活水平由什么决定？</a:t>
            </a:r>
            <a:endParaRPr lang="en-US" altLang="zh-CN" dirty="0"/>
          </a:p>
          <a:p>
            <a:endParaRPr lang="zh-CN" altLang="en-US" dirty="0"/>
          </a:p>
        </p:txBody>
      </p:sp>
      <p:sp>
        <p:nvSpPr>
          <p:cNvPr id="4" name="页脚占位符 3">
            <a:extLst>
              <a:ext uri="{FF2B5EF4-FFF2-40B4-BE49-F238E27FC236}">
                <a16:creationId xmlns:a16="http://schemas.microsoft.com/office/drawing/2014/main" id="{E69D41D9-9FA9-4065-9341-BD0CED8EFBE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88156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劳动生产率和实际工资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劳动生产率（</a:t>
                </a:r>
                <a:r>
                  <a:rPr lang="en-US" altLang="zh-CN" dirty="0"/>
                  <a:t>Average labor productivity or labor productivity</a:t>
                </a:r>
                <a:r>
                  <a:rPr lang="zh-CN" altLang="en-US" dirty="0"/>
                  <a:t>）一般用实际</a:t>
                </a:r>
                <a:r>
                  <a:rPr lang="en-US" altLang="zh-CN" dirty="0"/>
                  <a:t>GDP</a:t>
                </a:r>
                <a:r>
                  <a:rPr lang="zh-CN" altLang="en-US" dirty="0"/>
                  <a:t>与劳动力数量之比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𝑌</m:t>
                        </m:r>
                      </m:num>
                      <m:den>
                        <m:r>
                          <a:rPr lang="en-US" altLang="zh-CN" i="1">
                            <a:latin typeface="Cambria Math"/>
                          </a:rPr>
                          <m:t>𝐿</m:t>
                        </m:r>
                      </m:den>
                    </m:f>
                  </m:oMath>
                </a14:m>
                <a:r>
                  <a:rPr lang="zh-CN" altLang="en-US" dirty="0"/>
                  <a:t> 衡量。</a:t>
                </a:r>
                <a:endParaRPr lang="en-US" altLang="zh-CN" dirty="0"/>
              </a:p>
              <a:p>
                <a:r>
                  <a:rPr lang="zh-CN" altLang="en-US" dirty="0"/>
                  <a:t>在</a:t>
                </a:r>
                <a:r>
                  <a:rPr lang="en-US" altLang="zh-CN" dirty="0"/>
                  <a:t> Cobb-Douglas </a:t>
                </a:r>
                <a:r>
                  <a:rPr lang="zh-CN" altLang="en-US" dirty="0"/>
                  <a:t>经济中</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MPL</m:t>
                          </m:r>
                          <m:r>
                            <a:rPr lang="en-US" altLang="zh-CN">
                              <a:latin typeface="Cambria Math"/>
                            </a:rPr>
                            <m:t>=</m:t>
                          </m:r>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num>
                        <m:den>
                          <m:r>
                            <a:rPr lang="en-US" altLang="zh-CN" i="1">
                              <a:latin typeface="Cambria Math"/>
                            </a:rPr>
                            <m:t>𝐿</m:t>
                          </m:r>
                        </m:den>
                      </m:f>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f>
                        <m:fPr>
                          <m:ctrlPr>
                            <a:rPr lang="en-US" altLang="zh-CN" i="1">
                              <a:latin typeface="Cambria Math" panose="02040503050406030204" pitchFamily="18" charset="0"/>
                            </a:rPr>
                          </m:ctrlPr>
                        </m:fPr>
                        <m:num>
                          <m:r>
                            <a:rPr lang="en-US" altLang="zh-CN" b="0" i="1" smtClean="0">
                              <a:latin typeface="Cambria Math"/>
                            </a:rPr>
                            <m:t>𝑌</m:t>
                          </m:r>
                        </m:num>
                        <m:den>
                          <m:r>
                            <a:rPr lang="en-US" altLang="zh-CN" i="1">
                              <a:latin typeface="Cambria Math"/>
                            </a:rPr>
                            <m:t>𝐿</m:t>
                          </m:r>
                        </m:den>
                      </m:f>
                    </m:oMath>
                  </m:oMathPara>
                </a14:m>
                <a:endParaRPr lang="en-US" altLang="zh-CN" dirty="0"/>
              </a:p>
              <a:p>
                <a:r>
                  <a:rPr lang="zh-CN" altLang="en-US" dirty="0"/>
                  <a:t>所以实际工资（等于</a:t>
                </a:r>
                <a:r>
                  <a:rPr lang="en-US" altLang="zh-CN" dirty="0"/>
                  <a:t>MPL</a:t>
                </a:r>
                <a:r>
                  <a:rPr lang="zh-CN" altLang="en-US" dirty="0"/>
                  <a:t>）应该跟劳动生产成正比。</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14981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案例：美国劳动生产率和实际工资</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494160678"/>
              </p:ext>
            </p:extLst>
          </p:nvPr>
        </p:nvGraphicFramePr>
        <p:xfrm>
          <a:off x="457200" y="2276872"/>
          <a:ext cx="8229600" cy="2494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4664">
                <a:tc>
                  <a:txBody>
                    <a:bodyPr/>
                    <a:lstStyle/>
                    <a:p>
                      <a:endParaRPr lang="zh-CN" altLang="en-US" dirty="0"/>
                    </a:p>
                  </a:txBody>
                  <a:tcPr/>
                </a:tc>
                <a:tc>
                  <a:txBody>
                    <a:bodyPr/>
                    <a:lstStyle/>
                    <a:p>
                      <a:r>
                        <a:rPr lang="en-US" altLang="zh-CN" dirty="0"/>
                        <a:t>Growth in labor productivity (%)</a:t>
                      </a:r>
                      <a:endParaRPr lang="zh-CN" altLang="en-US" dirty="0"/>
                    </a:p>
                  </a:txBody>
                  <a:tcPr/>
                </a:tc>
                <a:tc>
                  <a:txBody>
                    <a:bodyPr/>
                    <a:lstStyle/>
                    <a:p>
                      <a:r>
                        <a:rPr lang="en-US" altLang="zh-CN" dirty="0"/>
                        <a:t>Growth in real nonfarm compensation (%)</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1959-1972</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2.8</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2.3</a:t>
                      </a:r>
                    </a:p>
                  </a:txBody>
                  <a:tcPr marL="7620" marR="7620" marT="7620" marB="0" anchor="ctr"/>
                </a:tc>
                <a:extLst>
                  <a:ext uri="{0D108BD9-81ED-4DB2-BD59-A6C34878D82A}">
                    <a16:rowId xmlns:a16="http://schemas.microsoft.com/office/drawing/2014/main" val="10001"/>
                  </a:ext>
                </a:extLst>
              </a:tr>
              <a:tr h="370840">
                <a:tc>
                  <a:txBody>
                    <a:bodyPr/>
                    <a:lstStyle/>
                    <a:p>
                      <a:r>
                        <a:rPr lang="en-US" altLang="zh-CN" dirty="0"/>
                        <a:t>1973-1994</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0.7</a:t>
                      </a:r>
                    </a:p>
                  </a:txBody>
                  <a:tcPr marL="7620" marR="7620" marT="7620" marB="0" anchor="ctr"/>
                </a:tc>
                <a:extLst>
                  <a:ext uri="{0D108BD9-81ED-4DB2-BD59-A6C34878D82A}">
                    <a16:rowId xmlns:a16="http://schemas.microsoft.com/office/drawing/2014/main" val="10002"/>
                  </a:ext>
                </a:extLst>
              </a:tr>
              <a:tr h="370840">
                <a:tc>
                  <a:txBody>
                    <a:bodyPr/>
                    <a:lstStyle/>
                    <a:p>
                      <a:r>
                        <a:rPr lang="en-US" altLang="zh-CN" dirty="0"/>
                        <a:t>1995-2007</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2.7</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extLst>
                  <a:ext uri="{0D108BD9-81ED-4DB2-BD59-A6C34878D82A}">
                    <a16:rowId xmlns:a16="http://schemas.microsoft.com/office/drawing/2014/main" val="10003"/>
                  </a:ext>
                </a:extLst>
              </a:tr>
              <a:tr h="370840">
                <a:tc>
                  <a:txBody>
                    <a:bodyPr/>
                    <a:lstStyle/>
                    <a:p>
                      <a:r>
                        <a:rPr lang="en-US" altLang="zh-CN" dirty="0"/>
                        <a:t>2008-2019</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1.3</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0.8</a:t>
                      </a:r>
                    </a:p>
                  </a:txBody>
                  <a:tcPr marL="7620" marR="7620" marT="7620" marB="0" anchor="ctr"/>
                </a:tc>
                <a:extLst>
                  <a:ext uri="{0D108BD9-81ED-4DB2-BD59-A6C34878D82A}">
                    <a16:rowId xmlns:a16="http://schemas.microsoft.com/office/drawing/2014/main" val="10004"/>
                  </a:ext>
                </a:extLst>
              </a:tr>
              <a:tr h="370840">
                <a:tc>
                  <a:txBody>
                    <a:bodyPr/>
                    <a:lstStyle/>
                    <a:p>
                      <a:r>
                        <a:rPr lang="en-US" altLang="zh-CN" b="1" dirty="0"/>
                        <a:t>1959-2019</a:t>
                      </a:r>
                      <a:endParaRPr lang="zh-CN" altLang="en-US" b="1" dirty="0"/>
                    </a:p>
                  </a:txBody>
                  <a:tcPr>
                    <a:solidFill>
                      <a:schemeClr val="bg1"/>
                    </a:solidFill>
                  </a:tcPr>
                </a:tc>
                <a:tc>
                  <a:txBody>
                    <a:bodyPr/>
                    <a:lstStyle/>
                    <a:p>
                      <a:pPr algn="ctr"/>
                      <a:r>
                        <a:rPr lang="en-US" altLang="zh-CN" sz="1800" b="1" dirty="0"/>
                        <a:t>2.1</a:t>
                      </a:r>
                      <a:endParaRPr lang="zh-CN" altLang="en-US" sz="1800" b="1" dirty="0"/>
                    </a:p>
                  </a:txBody>
                  <a:tcPr>
                    <a:solidFill>
                      <a:schemeClr val="bg1"/>
                    </a:solidFill>
                  </a:tcPr>
                </a:tc>
                <a:tc>
                  <a:txBody>
                    <a:bodyPr/>
                    <a:lstStyle/>
                    <a:p>
                      <a:pPr algn="ctr"/>
                      <a:r>
                        <a:rPr lang="en-US" altLang="zh-CN" sz="1800" b="1" dirty="0"/>
                        <a:t>1.3</a:t>
                      </a:r>
                      <a:endParaRPr lang="zh-CN" altLang="en-US" sz="1800" b="1"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108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49A13-0DA2-41C2-A5E2-2A03764ACEE0}"/>
              </a:ext>
            </a:extLst>
          </p:cNvPr>
          <p:cNvSpPr>
            <a:spLocks noGrp="1"/>
          </p:cNvSpPr>
          <p:nvPr>
            <p:ph type="title"/>
          </p:nvPr>
        </p:nvSpPr>
        <p:spPr/>
        <p:txBody>
          <a:bodyPr/>
          <a:lstStyle/>
          <a:p>
            <a:r>
              <a:rPr lang="zh-CN" altLang="en-US" dirty="0"/>
              <a:t>名人名言</a:t>
            </a:r>
          </a:p>
        </p:txBody>
      </p:sp>
      <p:sp>
        <p:nvSpPr>
          <p:cNvPr id="3" name="内容占位符 2">
            <a:extLst>
              <a:ext uri="{FF2B5EF4-FFF2-40B4-BE49-F238E27FC236}">
                <a16:creationId xmlns:a16="http://schemas.microsoft.com/office/drawing/2014/main" id="{355C21B3-1420-4C64-87EC-9B56E05D7AA9}"/>
              </a:ext>
            </a:extLst>
          </p:cNvPr>
          <p:cNvSpPr>
            <a:spLocks noGrp="1"/>
          </p:cNvSpPr>
          <p:nvPr>
            <p:ph idx="1"/>
          </p:nvPr>
        </p:nvSpPr>
        <p:spPr/>
        <p:txBody>
          <a:bodyPr>
            <a:normAutofit lnSpcReduction="10000"/>
          </a:bodyPr>
          <a:lstStyle/>
          <a:p>
            <a:r>
              <a:rPr lang="en-US" altLang="zh-CN" dirty="0"/>
              <a:t>Adam Smith: </a:t>
            </a:r>
          </a:p>
          <a:p>
            <a:pPr marL="400050" lvl="1" indent="0">
              <a:buNone/>
            </a:pPr>
            <a:r>
              <a:rPr lang="en-US" altLang="zh-CN" i="1" dirty="0"/>
              <a:t>Money is like a road which helps in transporting the goods and services produced in a country to the market, but this road does not itself produce any thing.</a:t>
            </a:r>
          </a:p>
          <a:p>
            <a:endParaRPr lang="en-US" altLang="zh-CN" dirty="0"/>
          </a:p>
          <a:p>
            <a:r>
              <a:rPr lang="en-US" altLang="zh-CN" dirty="0"/>
              <a:t>John Stuart Mill: </a:t>
            </a:r>
          </a:p>
          <a:p>
            <a:pPr marL="400050" lvl="1" indent="0">
              <a:buNone/>
            </a:pPr>
            <a:r>
              <a:rPr lang="en-US" altLang="zh-CN" i="1" dirty="0"/>
              <a:t>There cannot, in short, be intrinsically a more insignificant thing, in the economy of society than money.</a:t>
            </a:r>
          </a:p>
          <a:p>
            <a:endParaRPr lang="zh-CN" altLang="en-US" dirty="0"/>
          </a:p>
        </p:txBody>
      </p:sp>
      <p:sp>
        <p:nvSpPr>
          <p:cNvPr id="4" name="页脚占位符 3">
            <a:extLst>
              <a:ext uri="{FF2B5EF4-FFF2-40B4-BE49-F238E27FC236}">
                <a16:creationId xmlns:a16="http://schemas.microsoft.com/office/drawing/2014/main" id="{69EA7273-1F62-4854-A7AD-68243200D90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19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b="1" dirty="0">
                <a:solidFill>
                  <a:srgbClr val="FF0000"/>
                </a:solidFill>
              </a:rPr>
              <a:t>利率</a:t>
            </a:r>
            <a:endParaRPr lang="en-US" altLang="zh-CN" b="1" dirty="0">
              <a:solidFill>
                <a:srgbClr val="FF0000"/>
              </a:solidFill>
            </a:endParaRPr>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8699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名义和实际利率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名义利率（</a:t>
                </a:r>
                <a:r>
                  <a:rPr lang="en-US" altLang="zh-CN" dirty="0"/>
                  <a:t>Nominal interest rate</a:t>
                </a:r>
                <a:r>
                  <a:rPr lang="zh-CN" altLang="en-US" dirty="0"/>
                  <a:t>）是可以直接观察到的，用</a:t>
                </a:r>
                <a:r>
                  <a:rPr lang="en-US" altLang="zh-CN" dirty="0"/>
                  <a:t> </a:t>
                </a:r>
                <a14:m>
                  <m:oMath xmlns:m="http://schemas.openxmlformats.org/officeDocument/2006/math">
                    <m:r>
                      <a:rPr lang="en-US" altLang="zh-CN" b="0" i="1" smtClean="0">
                        <a:latin typeface="Cambria Math"/>
                      </a:rPr>
                      <m:t>𝑖</m:t>
                    </m:r>
                  </m:oMath>
                </a14:m>
                <a:r>
                  <a:rPr lang="en-US" altLang="zh-CN" dirty="0"/>
                  <a:t> </a:t>
                </a:r>
                <a:r>
                  <a:rPr lang="zh-CN" altLang="en-US" dirty="0"/>
                  <a:t>表示。</a:t>
                </a:r>
                <a:endParaRPr lang="en-US" altLang="zh-CN" dirty="0"/>
              </a:p>
              <a:p>
                <a:r>
                  <a:rPr lang="zh-CN" altLang="en-US" dirty="0"/>
                  <a:t>实际利率（</a:t>
                </a:r>
                <a:r>
                  <a:rPr lang="en-US" altLang="zh-CN" dirty="0"/>
                  <a:t>Real interest rate</a:t>
                </a:r>
                <a:r>
                  <a:rPr lang="zh-CN" altLang="en-US" dirty="0"/>
                  <a:t>）不可观察，但可以估计，用 </a:t>
                </a:r>
                <a14:m>
                  <m:oMath xmlns:m="http://schemas.openxmlformats.org/officeDocument/2006/math">
                    <m:r>
                      <a:rPr lang="en-US" altLang="zh-CN" i="1" smtClean="0">
                        <a:latin typeface="Cambria Math"/>
                      </a:rPr>
                      <m:t>𝑟</m:t>
                    </m:r>
                  </m:oMath>
                </a14:m>
                <a:r>
                  <a:rPr lang="en-US" altLang="zh-CN" dirty="0"/>
                  <a:t> </a:t>
                </a:r>
                <a:r>
                  <a:rPr lang="zh-CN" altLang="en-US" dirty="0"/>
                  <a:t>表示。实际利率又有两种：</a:t>
                </a:r>
                <a:endParaRPr lang="en-US" altLang="zh-CN" dirty="0"/>
              </a:p>
              <a:p>
                <a:pPr lvl="1"/>
                <a:r>
                  <a:rPr lang="zh-CN" altLang="en-US" dirty="0"/>
                  <a:t>事后实际利率（</a:t>
                </a:r>
                <a:r>
                  <a:rPr lang="en-US" altLang="zh-CN" dirty="0"/>
                  <a:t>ex post real interest rate</a:t>
                </a:r>
                <a:r>
                  <a:rPr lang="zh-CN" altLang="en-US" dirty="0"/>
                  <a:t>）</a:t>
                </a:r>
                <a:endParaRPr lang="en-US" altLang="zh-CN" dirty="0"/>
              </a:p>
              <a:p>
                <a:pPr marL="40005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𝑖</m:t>
                      </m:r>
                      <m:r>
                        <a:rPr lang="en-US" altLang="zh-CN" i="1">
                          <a:latin typeface="Cambria Math"/>
                        </a:rPr>
                        <m:t>−</m:t>
                      </m:r>
                      <m:r>
                        <a:rPr lang="en-US" altLang="zh-CN" i="1">
                          <a:latin typeface="Cambria Math"/>
                        </a:rPr>
                        <m:t>𝜋</m:t>
                      </m:r>
                      <m:r>
                        <a:rPr lang="en-US" altLang="zh-CN" i="1">
                          <a:latin typeface="Cambria Math"/>
                        </a:rPr>
                        <m:t>,</m:t>
                      </m:r>
                    </m:oMath>
                  </m:oMathPara>
                </a14:m>
                <a:endParaRPr lang="en-US" altLang="zh-CN" dirty="0"/>
              </a:p>
              <a:p>
                <a:pPr marL="400050" lvl="1"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𝜋</m:t>
                    </m:r>
                  </m:oMath>
                </a14:m>
                <a:r>
                  <a:rPr lang="zh-CN" altLang="en-US" dirty="0"/>
                  <a:t> 表示通胀率。</a:t>
                </a:r>
                <a:r>
                  <a:rPr lang="en-US" altLang="zh-CN" dirty="0"/>
                  <a:t> </a:t>
                </a:r>
              </a:p>
              <a:p>
                <a:pPr lvl="1"/>
                <a:r>
                  <a:rPr lang="zh-CN" altLang="en-US" dirty="0"/>
                  <a:t>事前实际利率（</a:t>
                </a:r>
                <a:r>
                  <a:rPr lang="en-US" altLang="zh-CN" dirty="0"/>
                  <a:t>ex ante real interest rate</a:t>
                </a:r>
                <a:r>
                  <a:rPr lang="zh-CN" altLang="en-US" dirty="0"/>
                  <a:t>）</a:t>
                </a:r>
                <a:endParaRPr lang="en-US" altLang="zh-CN" dirty="0"/>
              </a:p>
              <a:p>
                <a:pPr marL="40005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𝑖</m:t>
                      </m:r>
                      <m:r>
                        <a:rPr lang="en-US" altLang="zh-CN" i="1">
                          <a:latin typeface="Cambria Math"/>
                        </a:rPr>
                        <m:t>−</m:t>
                      </m:r>
                      <m:r>
                        <a:rPr lang="en-US" altLang="zh-CN" b="0" i="1" smtClean="0">
                          <a:latin typeface="Cambria Math" panose="02040503050406030204" pitchFamily="18" charset="0"/>
                        </a:rPr>
                        <m:t>𝐸</m:t>
                      </m:r>
                      <m:r>
                        <a:rPr lang="en-US" altLang="zh-CN" i="1">
                          <a:latin typeface="Cambria Math"/>
                        </a:rPr>
                        <m:t>𝜋</m:t>
                      </m:r>
                      <m:r>
                        <a:rPr lang="en-US" altLang="zh-CN" i="1">
                          <a:latin typeface="Cambria Math"/>
                        </a:rPr>
                        <m:t>,</m:t>
                      </m:r>
                    </m:oMath>
                  </m:oMathPara>
                </a14:m>
                <a:endParaRPr lang="en-US" altLang="zh-CN" dirty="0"/>
              </a:p>
              <a:p>
                <a:pPr marL="400050" lvl="1" indent="0">
                  <a:buNone/>
                </a:pPr>
                <a:r>
                  <a:rPr lang="en-US" altLang="zh-CN" dirty="0"/>
                  <a:t>                  </a:t>
                </a:r>
                <a:r>
                  <a:rPr lang="zh-CN" altLang="en-US" dirty="0"/>
                  <a:t>其中</a:t>
                </a:r>
                <a:r>
                  <a:rPr lang="en-US" altLang="zh-CN" dirty="0"/>
                  <a:t> </a:t>
                </a:r>
                <a14:m>
                  <m:oMath xmlns:m="http://schemas.openxmlformats.org/officeDocument/2006/math">
                    <m:r>
                      <a:rPr lang="en-US" altLang="zh-CN" b="0" i="1" smtClean="0">
                        <a:latin typeface="Cambria Math" panose="02040503050406030204" pitchFamily="18" charset="0"/>
                      </a:rPr>
                      <m:t>𝐸</m:t>
                    </m:r>
                    <m:r>
                      <a:rPr lang="en-US" altLang="zh-CN" i="1">
                        <a:latin typeface="Cambria Math"/>
                      </a:rPr>
                      <m:t>𝜋</m:t>
                    </m:r>
                  </m:oMath>
                </a14:m>
                <a:r>
                  <a:rPr lang="zh-CN" altLang="en-US" dirty="0"/>
                  <a:t> 表示通胀预期。</a:t>
                </a:r>
                <a:r>
                  <a:rPr lang="en-US" altLang="zh-CN" dirty="0"/>
                  <a:t> </a:t>
                </a:r>
              </a:p>
              <a:p>
                <a:pPr lvl="2"/>
                <a:endParaRPr lang="en-US" altLang="zh-CN" dirty="0"/>
              </a:p>
              <a:p>
                <a:pPr marL="0" indent="0">
                  <a:buNone/>
                </a:pP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33823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077A26-9B79-42D1-B0F1-F1F10A46D753}"/>
              </a:ext>
            </a:extLst>
          </p:cNvPr>
          <p:cNvSpPr>
            <a:spLocks noGrp="1"/>
          </p:cNvSpPr>
          <p:nvPr>
            <p:ph type="title"/>
          </p:nvPr>
        </p:nvSpPr>
        <p:spPr/>
        <p:txBody>
          <a:bodyPr/>
          <a:lstStyle/>
          <a:p>
            <a:r>
              <a:rPr lang="zh-CN" altLang="en-US" dirty="0"/>
              <a:t>实际政策利率</a:t>
            </a:r>
          </a:p>
        </p:txBody>
      </p:sp>
      <p:graphicFrame>
        <p:nvGraphicFramePr>
          <p:cNvPr id="4" name="内容占位符 3">
            <a:extLst>
              <a:ext uri="{FF2B5EF4-FFF2-40B4-BE49-F238E27FC236}">
                <a16:creationId xmlns:a16="http://schemas.microsoft.com/office/drawing/2014/main" id="{F3BE52EA-EF2B-4A63-BBD9-BE73AD7A23AF}"/>
              </a:ext>
            </a:extLst>
          </p:cNvPr>
          <p:cNvGraphicFramePr>
            <a:graphicFrameLocks noGrp="1"/>
          </p:cNvGraphicFramePr>
          <p:nvPr>
            <p:ph idx="1"/>
            <p:extLst>
              <p:ext uri="{D42A27DB-BD31-4B8C-83A1-F6EECF244321}">
                <p14:modId xmlns:p14="http://schemas.microsoft.com/office/powerpoint/2010/main" val="7455801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380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费雪方程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从</a:t>
                </a:r>
                <a:r>
                  <a:rPr lang="zh-CN" altLang="en-US" u="sng" dirty="0"/>
                  <a:t>事后实际利率</a:t>
                </a:r>
                <a:r>
                  <a:rPr lang="zh-CN" altLang="en-US" dirty="0"/>
                  <a:t>定义可以得到费雪方程（</a:t>
                </a:r>
                <a:r>
                  <a:rPr lang="en-US" altLang="zh-CN" dirty="0"/>
                  <a:t>Fisher equation</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r>
                        <a:rPr lang="en-US" altLang="zh-CN" i="1">
                          <a:latin typeface="Cambria Math"/>
                        </a:rPr>
                        <m:t>.</m:t>
                      </m:r>
                    </m:oMath>
                  </m:oMathPara>
                </a14:m>
                <a:endParaRPr lang="en-US" altLang="zh-CN" dirty="0"/>
              </a:p>
              <a:p>
                <a:r>
                  <a:rPr lang="zh-CN" altLang="en-US" dirty="0"/>
                  <a:t>从</a:t>
                </a:r>
                <a:r>
                  <a:rPr lang="zh-CN" altLang="en-US" u="sng" dirty="0"/>
                  <a:t>事前实际利率</a:t>
                </a:r>
                <a:r>
                  <a:rPr lang="zh-CN" altLang="en-US" dirty="0"/>
                  <a:t>定义得到另一个版本的费雪方程：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𝐸</m:t>
                      </m:r>
                      <m:r>
                        <a:rPr lang="en-US" altLang="zh-CN" i="1">
                          <a:latin typeface="Cambria Math"/>
                        </a:rPr>
                        <m:t>𝜋</m:t>
                      </m:r>
                      <m:r>
                        <a:rPr lang="en-US" altLang="zh-CN" i="1">
                          <a:latin typeface="Cambria Math"/>
                        </a:rPr>
                        <m:t>.</m:t>
                      </m:r>
                    </m:oMath>
                  </m:oMathPara>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0191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实际利率的古典模型</a:t>
            </a:r>
          </a:p>
        </p:txBody>
      </p:sp>
      <p:sp>
        <p:nvSpPr>
          <p:cNvPr id="3" name="内容占位符 2"/>
          <p:cNvSpPr>
            <a:spLocks noGrp="1"/>
          </p:cNvSpPr>
          <p:nvPr>
            <p:ph idx="1"/>
          </p:nvPr>
        </p:nvSpPr>
        <p:spPr/>
        <p:txBody>
          <a:bodyPr>
            <a:normAutofit/>
          </a:bodyPr>
          <a:lstStyle/>
          <a:p>
            <a:r>
              <a:rPr lang="zh-CN" altLang="en-US" dirty="0"/>
              <a:t>建模：</a:t>
            </a:r>
            <a:endParaRPr lang="en-US" altLang="zh-CN" dirty="0"/>
          </a:p>
          <a:p>
            <a:pPr marL="914400" lvl="1" indent="-514350">
              <a:buFont typeface="+mj-lt"/>
              <a:buAutoNum type="arabicPeriod"/>
            </a:pPr>
            <a:r>
              <a:rPr lang="zh-CN" altLang="en-US" dirty="0"/>
              <a:t>均衡条件</a:t>
            </a:r>
            <a:endParaRPr lang="en-US" altLang="zh-CN" dirty="0"/>
          </a:p>
          <a:p>
            <a:pPr marL="914400" lvl="1" indent="-514350">
              <a:buFont typeface="+mj-lt"/>
              <a:buAutoNum type="arabicPeriod"/>
            </a:pPr>
            <a:r>
              <a:rPr lang="zh-CN" altLang="en-US" dirty="0"/>
              <a:t>行为假设（消费函数、投资函数等）</a:t>
            </a:r>
            <a:endParaRPr lang="en-US" altLang="zh-CN" dirty="0"/>
          </a:p>
          <a:p>
            <a:r>
              <a:rPr lang="zh-CN" altLang="en-US" dirty="0"/>
              <a:t>运用模型：</a:t>
            </a:r>
            <a:endParaRPr lang="en-US" altLang="zh-CN" dirty="0"/>
          </a:p>
          <a:p>
            <a:pPr marL="914400" lvl="1" indent="-514350">
              <a:buFont typeface="+mj-lt"/>
              <a:buAutoNum type="arabicPeriod"/>
            </a:pPr>
            <a:r>
              <a:rPr lang="zh-CN" altLang="en-US" dirty="0"/>
              <a:t>虚拟实验</a:t>
            </a:r>
            <a:endParaRPr lang="en-US" altLang="zh-CN" dirty="0"/>
          </a:p>
          <a:p>
            <a:pPr marL="914400" lvl="1" indent="-514350">
              <a:buFont typeface="+mj-lt"/>
              <a:buAutoNum type="arabicPeriod"/>
            </a:pPr>
            <a:r>
              <a:rPr lang="zh-CN" altLang="en-US" dirty="0"/>
              <a:t>经济解释</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8075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简化假设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封闭经济：假设净出口</a:t>
                </a:r>
                <a14:m>
                  <m:oMath xmlns:m="http://schemas.openxmlformats.org/officeDocument/2006/math">
                    <m:r>
                      <a:rPr lang="en-US" altLang="zh-CN" i="1">
                        <a:latin typeface="Cambria Math"/>
                      </a:rPr>
                      <m:t>𝑋</m:t>
                    </m:r>
                    <m:r>
                      <a:rPr lang="en-US" altLang="zh-CN" i="1">
                        <a:latin typeface="Cambria Math"/>
                      </a:rPr>
                      <m:t>=0.</m:t>
                    </m:r>
                  </m:oMath>
                </a14:m>
                <a:r>
                  <a:rPr lang="zh-CN" altLang="en-US" dirty="0"/>
                  <a:t> 于是</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r>
                        <a:rPr lang="en-US" altLang="zh-CN" i="1">
                          <a:latin typeface="Cambria Math"/>
                        </a:rPr>
                        <m:t>.</m:t>
                      </m:r>
                    </m:oMath>
                  </m:oMathPara>
                </a14:m>
                <a:endParaRPr lang="en-US" altLang="zh-CN" dirty="0"/>
              </a:p>
              <a:p>
                <a:r>
                  <a:rPr lang="zh-CN" altLang="en-US" dirty="0"/>
                  <a:t>财政外生：政府购买</a:t>
                </a:r>
                <a:r>
                  <a:rPr lang="en-US" altLang="zh-CN" dirty="0"/>
                  <a:t> (</a:t>
                </a:r>
                <a14:m>
                  <m:oMath xmlns:m="http://schemas.openxmlformats.org/officeDocument/2006/math">
                    <m:r>
                      <a:rPr lang="en-US" altLang="zh-CN" i="1">
                        <a:latin typeface="Cambria Math" panose="02040503050406030204" pitchFamily="18" charset="0"/>
                      </a:rPr>
                      <m:t>𝐺</m:t>
                    </m:r>
                  </m:oMath>
                </a14:m>
                <a:r>
                  <a:rPr lang="en-US" altLang="zh-CN" dirty="0"/>
                  <a:t>) </a:t>
                </a:r>
                <a:r>
                  <a:rPr lang="zh-CN" altLang="en-US" dirty="0"/>
                  <a:t>税收</a:t>
                </a:r>
                <a:r>
                  <a:rPr lang="en-US" altLang="zh-CN" dirty="0"/>
                  <a:t> (</a:t>
                </a:r>
                <a14:m>
                  <m:oMath xmlns:m="http://schemas.openxmlformats.org/officeDocument/2006/math">
                    <m:r>
                      <a:rPr lang="en-US" altLang="zh-CN" i="1">
                        <a:latin typeface="Cambria Math" panose="02040503050406030204" pitchFamily="18" charset="0"/>
                      </a:rPr>
                      <m:t>𝑇</m:t>
                    </m:r>
                  </m:oMath>
                </a14:m>
                <a:r>
                  <a:rPr lang="en-US" altLang="zh-CN" dirty="0"/>
                  <a:t>) </a:t>
                </a:r>
                <a:r>
                  <a:rPr lang="zh-CN" altLang="en-US" dirty="0"/>
                  <a:t>均为外生变量。</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58155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消费函数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让</a:t>
                </a:r>
                <a:r>
                  <a:rPr lang="en-US" altLang="zh-CN" dirty="0"/>
                  <a:t> </a:t>
                </a:r>
                <a14:m>
                  <m:oMath xmlns:m="http://schemas.openxmlformats.org/officeDocument/2006/math">
                    <m:r>
                      <a:rPr lang="en-US" altLang="zh-CN" i="1">
                        <a:latin typeface="Cambria Math"/>
                      </a:rPr>
                      <m:t>𝑇</m:t>
                    </m:r>
                    <m:r>
                      <a:rPr lang="en-US" altLang="zh-CN" i="1">
                        <a:latin typeface="Cambria Math"/>
                      </a:rPr>
                      <m:t> </m:t>
                    </m:r>
                  </m:oMath>
                </a14:m>
                <a:r>
                  <a:rPr lang="zh-CN" altLang="en-US" dirty="0"/>
                  <a:t>表示收入所得税。于是可支配收入为</a:t>
                </a:r>
                <a:r>
                  <a:rPr lang="en-US" altLang="zh-CN" dirty="0"/>
                  <a:t>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𝑇</m:t>
                    </m:r>
                  </m:oMath>
                </a14:m>
                <a:r>
                  <a:rPr lang="en-US" altLang="zh-CN" dirty="0"/>
                  <a:t>)</a:t>
                </a:r>
                <a:r>
                  <a:rPr lang="zh-CN" altLang="en-US" dirty="0"/>
                  <a:t>。</a:t>
                </a:r>
                <a:endParaRPr lang="en-US" altLang="zh-CN" dirty="0"/>
              </a:p>
              <a:p>
                <a:r>
                  <a:rPr lang="zh-CN" altLang="en-US" dirty="0"/>
                  <a:t>消费函数刻画了最终消费和可支配收入的关系：</a:t>
                </a:r>
                <a14:m>
                  <m:oMath xmlns:m="http://schemas.openxmlformats.org/officeDocument/2006/math">
                    <m:r>
                      <a:rPr lang="en-US" altLang="zh-CN" i="1">
                        <a:latin typeface="Cambria Math"/>
                      </a:rPr>
                      <m:t>𝐶</m:t>
                    </m:r>
                    <m:r>
                      <a:rPr lang="en-US" altLang="zh-CN" b="0" i="1" smtClean="0">
                        <a:latin typeface="Cambria Math"/>
                      </a:rPr>
                      <m:t>(</m:t>
                    </m:r>
                    <m:r>
                      <a:rPr lang="en-US" altLang="zh-CN" b="0" i="1" smtClean="0">
                        <a:latin typeface="Cambria Math"/>
                      </a:rPr>
                      <m:t>𝑌</m:t>
                    </m:r>
                    <m:r>
                      <a:rPr lang="en-US" altLang="zh-CN" b="0" i="1" smtClean="0">
                        <a:latin typeface="Cambria Math"/>
                      </a:rPr>
                      <m:t>−</m:t>
                    </m:r>
                    <m:r>
                      <a:rPr lang="en-US" altLang="zh-CN" b="0" i="1" smtClean="0">
                        <a:latin typeface="Cambria Math"/>
                      </a:rPr>
                      <m:t>𝑇</m:t>
                    </m:r>
                    <m:r>
                      <a:rPr lang="en-US" altLang="zh-CN" b="0" i="1" smtClean="0">
                        <a:latin typeface="Cambria Math"/>
                      </a:rPr>
                      <m:t>)</m:t>
                    </m:r>
                  </m:oMath>
                </a14:m>
                <a:r>
                  <a:rPr lang="en-US" altLang="zh-CN" dirty="0"/>
                  <a:t>.</a:t>
                </a:r>
              </a:p>
              <a:p>
                <a:r>
                  <a:rPr lang="zh-CN" altLang="en-US" dirty="0"/>
                  <a:t>我们假设</a:t>
                </a:r>
                <a:r>
                  <a:rPr lang="en-US" altLang="zh-CN" dirty="0"/>
                  <a:t> </a:t>
                </a:r>
                <a14:m>
                  <m:oMath xmlns:m="http://schemas.openxmlformats.org/officeDocument/2006/math">
                    <m:r>
                      <a:rPr lang="en-US" altLang="zh-CN" i="1">
                        <a:latin typeface="Cambria Math"/>
                      </a:rPr>
                      <m:t>𝐶</m:t>
                    </m:r>
                    <m:r>
                      <a:rPr lang="en-US" altLang="zh-CN" b="0" i="1" smtClean="0">
                        <a:latin typeface="Cambria Math"/>
                      </a:rPr>
                      <m:t>(⋅)</m:t>
                    </m:r>
                  </m:oMath>
                </a14:m>
                <a:r>
                  <a:rPr lang="en-US" altLang="zh-CN" dirty="0"/>
                  <a:t> </a:t>
                </a:r>
                <a:r>
                  <a:rPr lang="zh-CN" altLang="en-US" dirty="0"/>
                  <a:t>为可求导的增函数：</a:t>
                </a:r>
                <a:endParaRPr lang="en-US" altLang="zh-CN" dirty="0"/>
              </a:p>
              <a:p>
                <a:pPr marL="0" indent="0" algn="ctr">
                  <a:buNone/>
                </a:pP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𝐶</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b="0" i="1" smtClean="0">
                        <a:latin typeface="Cambria Math" panose="02040503050406030204" pitchFamily="18" charset="0"/>
                      </a:rPr>
                      <m:t>&gt;0.</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83491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边际消费倾向（</a:t>
            </a:r>
            <a:r>
              <a:rPr lang="en-US" altLang="zh-CN" dirty="0"/>
              <a:t>Marginal Propensity to Consume</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边际消费倾向</a:t>
                </a:r>
                <a:r>
                  <a:rPr lang="en-US" altLang="zh-CN" dirty="0"/>
                  <a:t> (MPC) </a:t>
                </a:r>
                <a:r>
                  <a:rPr lang="zh-CN" altLang="en-US" dirty="0"/>
                  <a:t>是增加一个单位可支配收入所带来的消费支出增加。用消费函数的一阶导数表示：</a:t>
                </a:r>
                <a:r>
                  <a:rPr lang="en-US" altLang="zh-CN" dirty="0"/>
                  <a:t> </a:t>
                </a:r>
              </a:p>
              <a:p>
                <a:pPr marL="0" indent="0" algn="ctr">
                  <a:buNone/>
                </a:pPr>
                <a14:m>
                  <m:oMath xmlns:m="http://schemas.openxmlformats.org/officeDocument/2006/math">
                    <m:r>
                      <m:rPr>
                        <m:sty m:val="p"/>
                      </m:rPr>
                      <a:rPr lang="en-US" altLang="zh-CN" i="1" dirty="0">
                        <a:latin typeface="Cambria Math" panose="02040503050406030204" pitchFamily="18" charset="0"/>
                      </a:rPr>
                      <m:t>MPC</m:t>
                    </m:r>
                    <m:r>
                      <a:rPr lang="en-US" altLang="zh-CN" i="1" dirty="0" smtClean="0">
                        <a:latin typeface="Cambria Math" panose="02040503050406030204" pitchFamily="18" charset="0"/>
                      </a:rPr>
                      <m:t>=</m:t>
                    </m:r>
                    <m:r>
                      <a:rPr lang="en-US" altLang="zh-CN" i="1">
                        <a:latin typeface="Cambria Math"/>
                      </a:rPr>
                      <m:t>𝐶</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panose="02040503050406030204" pitchFamily="18" charset="0"/>
                      </a:rPr>
                      <m:t> </m:t>
                    </m:r>
                  </m:oMath>
                </a14:m>
                <a:r>
                  <a:rPr lang="en-US" altLang="zh-CN" dirty="0"/>
                  <a:t> </a:t>
                </a:r>
              </a:p>
              <a:p>
                <a:r>
                  <a:rPr lang="zh-CN" altLang="en-US" dirty="0"/>
                  <a:t>特例：如果</a:t>
                </a:r>
                <a:r>
                  <a:rPr lang="en-US" altLang="zh-CN" dirty="0"/>
                  <a:t> </a:t>
                </a:r>
                <a14:m>
                  <m:oMath xmlns:m="http://schemas.openxmlformats.org/officeDocument/2006/math">
                    <m:r>
                      <a:rPr lang="en-US" altLang="zh-CN" i="1">
                        <a:latin typeface="Cambria Math"/>
                      </a:rPr>
                      <m:t>𝐶</m:t>
                    </m:r>
                    <m:r>
                      <a:rPr lang="en-US" altLang="zh-CN" b="0" i="1" smtClean="0">
                        <a:latin typeface="Cambria Math"/>
                      </a:rPr>
                      <m:t>(⋅)</m:t>
                    </m:r>
                  </m:oMath>
                </a14:m>
                <a:r>
                  <a:rPr lang="zh-CN" altLang="en-US" dirty="0"/>
                  <a:t> 为线性函数</a:t>
                </a:r>
                <a:r>
                  <a:rPr lang="en-US" altLang="zh-CN" dirty="0"/>
                  <a:t>, </a:t>
                </a:r>
                <a:r>
                  <a:rPr lang="zh-CN" altLang="en-US" dirty="0"/>
                  <a:t>比如</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=100+0.7</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oMath>
                  </m:oMathPara>
                </a14:m>
                <a:endParaRPr lang="en-US" altLang="zh-CN" dirty="0"/>
              </a:p>
              <a:p>
                <a:pPr marL="0" indent="0">
                  <a:buNone/>
                </a:pPr>
                <a:r>
                  <a:rPr lang="en-US" altLang="zh-CN" dirty="0"/>
                  <a:t>   </a:t>
                </a:r>
                <a:r>
                  <a:rPr lang="zh-CN" altLang="en-US" dirty="0"/>
                  <a:t>那么</a:t>
                </a:r>
                <a:r>
                  <a:rPr lang="en-US" altLang="zh-CN" dirty="0"/>
                  <a:t> MPC </a:t>
                </a:r>
                <a:r>
                  <a:rPr lang="zh-CN" altLang="en-US" dirty="0"/>
                  <a:t>是常数。</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3940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假设投资支出是实际利率的函数，我们用投资函数，</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来刻画投资支出和实际利率的关系。</a:t>
                </a:r>
                <a:endParaRPr lang="en-US" altLang="zh-CN" dirty="0"/>
              </a:p>
              <a:p>
                <a:r>
                  <a:rPr lang="zh-CN" altLang="en-US" dirty="0"/>
                  <a:t>假设</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是个可求导的减函数：</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𝐼</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&lt;0.</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7075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财政政策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财政政策分为</a:t>
                </a:r>
                <a:r>
                  <a:rPr lang="zh-CN" altLang="en-US" dirty="0">
                    <a:solidFill>
                      <a:srgbClr val="FF0000"/>
                    </a:solidFill>
                  </a:rPr>
                  <a:t>征税</a:t>
                </a:r>
                <a:r>
                  <a:rPr lang="zh-CN" altLang="en-US" dirty="0"/>
                  <a:t>和</a:t>
                </a:r>
                <a:r>
                  <a:rPr lang="zh-CN" altLang="en-US" dirty="0">
                    <a:solidFill>
                      <a:srgbClr val="FF0000"/>
                    </a:solidFill>
                  </a:rPr>
                  <a:t>支出</a:t>
                </a:r>
                <a:r>
                  <a:rPr lang="zh-CN" altLang="en-US" dirty="0"/>
                  <a:t>两个方面。</a:t>
                </a:r>
                <a:r>
                  <a:rPr lang="en-US" altLang="zh-CN" dirty="0"/>
                  <a:t> </a:t>
                </a:r>
              </a:p>
              <a:p>
                <a:r>
                  <a:rPr lang="zh-CN" altLang="en-US" dirty="0"/>
                  <a:t>在我们的模型中，财政政策由 </a:t>
                </a:r>
                <a14:m>
                  <m:oMath xmlns:m="http://schemas.openxmlformats.org/officeDocument/2006/math">
                    <m:r>
                      <a:rPr lang="en-US" altLang="zh-CN" b="0" i="1" smtClean="0">
                        <a:latin typeface="Cambria Math"/>
                      </a:rPr>
                      <m:t>𝑇</m:t>
                    </m:r>
                  </m:oMath>
                </a14:m>
                <a:r>
                  <a:rPr lang="en-US" altLang="zh-CN" dirty="0"/>
                  <a:t> </a:t>
                </a:r>
                <a:r>
                  <a:rPr lang="zh-CN" altLang="en-US" dirty="0"/>
                  <a:t>和</a:t>
                </a:r>
                <a:r>
                  <a:rPr lang="en-US" altLang="zh-CN" dirty="0"/>
                  <a:t> </a:t>
                </a:r>
                <a14:m>
                  <m:oMath xmlns:m="http://schemas.openxmlformats.org/officeDocument/2006/math">
                    <m:r>
                      <a:rPr lang="en-US" altLang="zh-CN" b="0" i="1" smtClean="0">
                        <a:latin typeface="Cambria Math"/>
                      </a:rPr>
                      <m:t>𝐺</m:t>
                    </m:r>
                  </m:oMath>
                </a14:m>
                <a:r>
                  <a:rPr lang="en-US" altLang="zh-CN" dirty="0"/>
                  <a:t> </a:t>
                </a:r>
                <a:r>
                  <a:rPr lang="zh-CN" altLang="en-US" dirty="0"/>
                  <a:t>刻画：</a:t>
                </a:r>
                <a:r>
                  <a:rPr lang="en-US" altLang="zh-CN" dirty="0"/>
                  <a:t> </a:t>
                </a:r>
              </a:p>
              <a:p>
                <a:pPr lvl="1"/>
                <a:r>
                  <a:rPr lang="zh-CN" altLang="en-US" dirty="0"/>
                  <a:t>如果</a:t>
                </a:r>
                <a:r>
                  <a:rPr lang="en-US" altLang="zh-CN" dirty="0"/>
                  <a:t> </a:t>
                </a:r>
                <a14:m>
                  <m:oMath xmlns:m="http://schemas.openxmlformats.org/officeDocument/2006/math">
                    <m:r>
                      <a:rPr lang="en-US" altLang="zh-CN" b="0" i="1" smtClean="0">
                        <a:latin typeface="Cambria Math"/>
                      </a:rPr>
                      <m:t>𝐺</m:t>
                    </m:r>
                    <m:r>
                      <a:rPr lang="en-US" altLang="zh-CN" b="0" i="1" smtClean="0">
                        <a:latin typeface="Cambria Math"/>
                      </a:rPr>
                      <m:t>=</m:t>
                    </m:r>
                    <m:r>
                      <a:rPr lang="en-US" altLang="zh-CN" b="0" i="1" smtClean="0">
                        <a:latin typeface="Cambria Math"/>
                      </a:rPr>
                      <m:t>𝑇</m:t>
                    </m:r>
                  </m:oMath>
                </a14:m>
                <a:r>
                  <a:rPr lang="en-US" altLang="zh-CN" dirty="0"/>
                  <a:t>, </a:t>
                </a:r>
                <a:r>
                  <a:rPr lang="zh-CN" altLang="en-US" dirty="0"/>
                  <a:t>财政平衡（</a:t>
                </a:r>
                <a:r>
                  <a:rPr lang="en-US" altLang="zh-CN" dirty="0"/>
                  <a:t>balanced budget</a:t>
                </a:r>
                <a:r>
                  <a:rPr lang="zh-CN" altLang="en-US" dirty="0"/>
                  <a:t>）</a:t>
                </a:r>
                <a:r>
                  <a:rPr lang="en-US" altLang="zh-CN" dirty="0"/>
                  <a:t> </a:t>
                </a:r>
              </a:p>
              <a:p>
                <a:pPr lvl="1"/>
                <a:r>
                  <a:rPr lang="zh-CN" altLang="en-US" dirty="0"/>
                  <a:t>如果</a:t>
                </a:r>
                <a:r>
                  <a:rPr lang="en-US" altLang="zh-CN" dirty="0"/>
                  <a:t> </a:t>
                </a:r>
                <a14:m>
                  <m:oMath xmlns:m="http://schemas.openxmlformats.org/officeDocument/2006/math">
                    <m:r>
                      <a:rPr lang="en-US" altLang="zh-CN" i="1">
                        <a:latin typeface="Cambria Math"/>
                      </a:rPr>
                      <m:t>𝐺</m:t>
                    </m:r>
                    <m:r>
                      <a:rPr lang="en-US" altLang="zh-CN" b="0" i="1" smtClean="0">
                        <a:latin typeface="Cambria Math"/>
                      </a:rPr>
                      <m:t>&gt;</m:t>
                    </m:r>
                    <m:r>
                      <a:rPr lang="en-US" altLang="zh-CN" i="1">
                        <a:latin typeface="Cambria Math"/>
                      </a:rPr>
                      <m:t>𝑇</m:t>
                    </m:r>
                  </m:oMath>
                </a14:m>
                <a:r>
                  <a:rPr lang="en-US" altLang="zh-CN" dirty="0"/>
                  <a:t>, </a:t>
                </a:r>
                <a:r>
                  <a:rPr lang="zh-CN" altLang="en-US" dirty="0"/>
                  <a:t>财政赤字（</a:t>
                </a:r>
                <a:r>
                  <a:rPr lang="en-US" altLang="zh-CN" dirty="0"/>
                  <a:t>budget deficit</a:t>
                </a:r>
                <a:r>
                  <a:rPr lang="zh-CN" altLang="en-US" dirty="0"/>
                  <a:t>）</a:t>
                </a:r>
                <a:r>
                  <a:rPr lang="en-US" altLang="zh-CN" dirty="0"/>
                  <a:t> </a:t>
                </a:r>
              </a:p>
              <a:p>
                <a:pPr lvl="1"/>
                <a:r>
                  <a:rPr lang="zh-CN" altLang="en-US" dirty="0"/>
                  <a:t>如果</a:t>
                </a:r>
                <a:r>
                  <a:rPr lang="en-US" altLang="zh-CN" dirty="0"/>
                  <a:t> </a:t>
                </a:r>
                <a14:m>
                  <m:oMath xmlns:m="http://schemas.openxmlformats.org/officeDocument/2006/math">
                    <m:r>
                      <a:rPr lang="en-US" altLang="zh-CN" i="1">
                        <a:latin typeface="Cambria Math"/>
                      </a:rPr>
                      <m:t>𝐺</m:t>
                    </m:r>
                    <m:r>
                      <a:rPr lang="en-US" altLang="zh-CN" b="0" i="1" smtClean="0">
                        <a:latin typeface="Cambria Math"/>
                      </a:rPr>
                      <m:t>&lt;</m:t>
                    </m:r>
                    <m:r>
                      <a:rPr lang="en-US" altLang="zh-CN" i="1">
                        <a:latin typeface="Cambria Math"/>
                      </a:rPr>
                      <m:t>𝑇</m:t>
                    </m:r>
                  </m:oMath>
                </a14:m>
                <a:r>
                  <a:rPr lang="en-US" altLang="zh-CN" dirty="0"/>
                  <a:t>, </a:t>
                </a:r>
                <a:r>
                  <a:rPr lang="zh-CN" altLang="en-US" dirty="0"/>
                  <a:t>财政盈余（</a:t>
                </a:r>
                <a:r>
                  <a:rPr lang="en-US" altLang="zh-CN" dirty="0"/>
                  <a:t>budget surplus</a:t>
                </a:r>
                <a:r>
                  <a:rPr lang="zh-CN" altLang="en-US" dirty="0"/>
                  <a:t>）</a:t>
                </a:r>
                <a:r>
                  <a:rPr lang="en-US" altLang="zh-CN" dirty="0"/>
                  <a:t> </a:t>
                </a:r>
              </a:p>
              <a:p>
                <a:r>
                  <a:rPr lang="zh-CN" altLang="en-US" dirty="0"/>
                  <a:t>假设</a:t>
                </a:r>
                <a:r>
                  <a:rPr lang="en-US" altLang="zh-CN" dirty="0"/>
                  <a:t> </a:t>
                </a:r>
                <a14:m>
                  <m:oMath xmlns:m="http://schemas.openxmlformats.org/officeDocument/2006/math">
                    <m:r>
                      <a:rPr lang="en-US" altLang="zh-CN" i="1">
                        <a:latin typeface="Cambria Math"/>
                      </a:rPr>
                      <m:t>𝐺</m:t>
                    </m:r>
                  </m:oMath>
                </a14:m>
                <a:r>
                  <a:rPr lang="zh-CN" altLang="en-US" dirty="0"/>
                  <a:t> 和</a:t>
                </a:r>
                <a:r>
                  <a:rPr lang="en-US" altLang="zh-CN" dirty="0"/>
                  <a:t> </a:t>
                </a:r>
                <a14:m>
                  <m:oMath xmlns:m="http://schemas.openxmlformats.org/officeDocument/2006/math">
                    <m:r>
                      <a:rPr lang="en-US" altLang="zh-CN" b="0" i="1" smtClean="0">
                        <a:latin typeface="Cambria Math"/>
                      </a:rPr>
                      <m:t>𝑇</m:t>
                    </m:r>
                  </m:oMath>
                </a14:m>
                <a:r>
                  <a:rPr lang="zh-CN" altLang="en-US" dirty="0"/>
                  <a:t> 均为外生变量，</a:t>
                </a:r>
                <a:r>
                  <a:rPr lang="en-US" altLang="zh-CN" dirty="0"/>
                  <a:t> </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𝐺</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r>
                        <a:rPr lang="en-US" altLang="zh-CN" b="0" i="1" smtClean="0">
                          <a:latin typeface="Cambria Math"/>
                        </a:rPr>
                        <m:t>, </m:t>
                      </m:r>
                      <m:r>
                        <a:rPr lang="en-US" altLang="zh-CN" b="0" i="1" smtClean="0">
                          <a:latin typeface="Cambria Math"/>
                        </a:rPr>
                        <m:t>𝑇</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r>
                            <a:rPr lang="en-US" altLang="zh-CN" b="0" i="1" smtClean="0">
                              <a:latin typeface="Cambria Math"/>
                            </a:rPr>
                            <m:t>.</m:t>
                          </m:r>
                        </m:e>
                      </m:ac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625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b="1" dirty="0">
                <a:solidFill>
                  <a:srgbClr val="FF0000"/>
                </a:solidFill>
              </a:rPr>
              <a:t>产出</a:t>
            </a:r>
            <a:endParaRPr lang="en-US" altLang="zh-CN" b="1" dirty="0">
              <a:solidFill>
                <a:srgbClr val="FF0000"/>
              </a:solidFill>
            </a:endParaRPr>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45088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商品市场均衡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商品市场的需求侧</a:t>
                </a:r>
                <a:r>
                  <a:rPr lang="en-US" altLang="zh-CN" dirty="0"/>
                  <a:t>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𝑌</m:t>
                          </m:r>
                        </m:e>
                        <m:sup>
                          <m:r>
                            <a:rPr lang="en-US" altLang="zh-CN" b="0" i="1" smtClean="0">
                              <a:latin typeface="Cambria Math" panose="02040503050406030204" pitchFamily="18" charset="0"/>
                            </a:rPr>
                            <m:t>𝑑</m:t>
                          </m:r>
                        </m:sup>
                      </m:sSup>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e>
                          </m:acc>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oMath>
                  </m:oMathPara>
                </a14:m>
                <a:endParaRPr lang="en-US" altLang="zh-CN" dirty="0"/>
              </a:p>
              <a:p>
                <a:r>
                  <a:rPr lang="zh-CN" altLang="en-US" dirty="0"/>
                  <a:t>供给侧</a:t>
                </a:r>
                <a:endParaRPr lang="en-US" altLang="zh-CN" dirty="0"/>
              </a:p>
              <a:p>
                <a:pPr marL="0" indent="0" algn="ctr">
                  <a:buNone/>
                </a:pP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𝑌</m:t>
                        </m:r>
                      </m:e>
                      <m:sup>
                        <m:r>
                          <a:rPr lang="en-US" altLang="zh-CN" b="0" i="1" smtClean="0">
                            <a:latin typeface="Cambria Math" panose="02040503050406030204" pitchFamily="18" charset="0"/>
                          </a:rPr>
                          <m:t>𝑠</m:t>
                        </m:r>
                      </m:sup>
                    </m:sSup>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oMath>
                </a14:m>
                <a:r>
                  <a:rPr lang="en-US" altLang="zh-CN" dirty="0"/>
                  <a:t> </a:t>
                </a:r>
              </a:p>
              <a:p>
                <a:r>
                  <a:rPr lang="zh-CN" altLang="en-US" dirty="0"/>
                  <a:t>假设经济处于均衡</a:t>
                </a:r>
                <a:r>
                  <a:rPr lang="en-US" altLang="zh-CN" dirty="0"/>
                  <a:t>,</a:t>
                </a:r>
              </a:p>
              <a:p>
                <a:pPr marL="0" indent="0" algn="ctr">
                  <a:buNone/>
                </a:pPr>
                <a:r>
                  <a:rPr lang="en-US" altLang="zh-CN" dirty="0"/>
                  <a:t> </a:t>
                </a: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r>
                      <a:rPr lang="en-US" altLang="zh-CN" b="0" i="1" smtClean="0">
                        <a:latin typeface="Cambria Math"/>
                      </a:rPr>
                      <m:t>.</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43013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国民储蓄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国民储蓄（</a:t>
                </a:r>
                <a:r>
                  <a:rPr lang="en-US" altLang="zh-CN" dirty="0"/>
                  <a:t>national saving</a:t>
                </a:r>
                <a:r>
                  <a:rPr lang="zh-CN" altLang="en-US" dirty="0"/>
                  <a:t>）定义为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b="0" i="1" smtClean="0">
                          <a:latin typeface="Cambria Math" panose="02040503050406030204" pitchFamily="18" charset="0"/>
                        </a:rPr>
                        <m:t>.</m:t>
                      </m:r>
                    </m:oMath>
                  </m:oMathPara>
                </a14:m>
                <a:endParaRPr lang="en-US" altLang="zh-CN" dirty="0"/>
              </a:p>
              <a:p>
                <a:pPr algn="ctr"/>
                <a:r>
                  <a:rPr lang="zh-CN" altLang="en-US" dirty="0"/>
                  <a:t>国民储蓄可以分解为私人储蓄和公共储蓄，</a:t>
                </a:r>
                <a:r>
                  <a:rPr lang="en-US" altLang="zh-CN" dirty="0"/>
                  <a: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oMath>
                </a14:m>
                <a:r>
                  <a:rPr lang="en-US" altLang="zh-CN" dirty="0"/>
                  <a:t>, </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𝑛𝑔</m:t>
                        </m:r>
                      </m:sub>
                    </m:sSub>
                  </m:oMath>
                </a14:m>
                <a:r>
                  <a:rPr lang="en-US" altLang="zh-CN" dirty="0"/>
                  <a:t> </a:t>
                </a:r>
                <a:r>
                  <a:rPr lang="zh-CN" altLang="en-US" dirty="0"/>
                  <a:t>为私人储蓄</a:t>
                </a:r>
                <a:r>
                  <a:rPr lang="en-US" altLang="zh-CN" dirty="0"/>
                  <a:t>(private or non-government saving),</a:t>
                </a:r>
                <a:endParaRPr lang="en-US" altLang="zh-CN"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b="0" i="1" smtClean="0">
                          <a:latin typeface="Cambria Math" panose="02040503050406030204" pitchFamily="18" charset="0"/>
                        </a:rPr>
                        <m:t>𝑇</m:t>
                      </m:r>
                    </m:oMath>
                  </m:oMathPara>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𝑔</m:t>
                        </m:r>
                      </m:sub>
                    </m:sSub>
                  </m:oMath>
                </a14:m>
                <a:r>
                  <a:rPr lang="en-US" altLang="zh-CN" dirty="0"/>
                  <a:t> </a:t>
                </a:r>
                <a:r>
                  <a:rPr lang="zh-CN" altLang="en-US" dirty="0"/>
                  <a:t>为公共储蓄</a:t>
                </a:r>
                <a:r>
                  <a:rPr lang="en-US" altLang="zh-CN" dirty="0"/>
                  <a:t> (public saving),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m:oMathPara>
                </a14:m>
                <a:endParaRPr lang="en-US" altLang="zh-CN" dirty="0"/>
              </a:p>
              <a:p>
                <a:pPr lvl="1"/>
                <a:r>
                  <a:rPr lang="zh-CN" altLang="en-US" dirty="0"/>
                  <a:t>国民收入恒等式可写为：</a:t>
                </a:r>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2174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金融市场均衡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假设存在一个可贷资金（</a:t>
                </a:r>
                <a:r>
                  <a:rPr lang="en-US" altLang="zh-CN" dirty="0"/>
                  <a:t>loanable funds</a:t>
                </a:r>
                <a:r>
                  <a:rPr lang="zh-CN" altLang="en-US" dirty="0"/>
                  <a:t>）的金融市场：</a:t>
                </a:r>
                <a:r>
                  <a:rPr lang="en-US" altLang="zh-CN" dirty="0"/>
                  <a:t> </a:t>
                </a:r>
              </a:p>
              <a:p>
                <a:pPr lvl="1"/>
                <a:r>
                  <a:rPr lang="zh-CN" altLang="en-US" dirty="0"/>
                  <a:t>可贷资金的供应：国民储蓄</a:t>
                </a:r>
                <a:r>
                  <a:rPr lang="en-US" altLang="zh-CN" dirty="0"/>
                  <a:t> </a:t>
                </a:r>
                <a:endParaRPr lang="en-US" altLang="zh-CN"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a:rPr>
                            <m:t>𝑆</m:t>
                          </m:r>
                        </m:e>
                      </m:acc>
                      <m:r>
                        <a:rPr lang="en-US" altLang="zh-CN" i="1" dirty="0">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oMath>
                  </m:oMathPara>
                </a14:m>
                <a:endParaRPr lang="en-US" altLang="zh-CN" dirty="0"/>
              </a:p>
              <a:p>
                <a:pPr lvl="1"/>
                <a:r>
                  <a:rPr lang="zh-CN" altLang="en-US" dirty="0"/>
                  <a:t>可贷资金的需求：投资</a:t>
                </a:r>
                <a:r>
                  <a:rPr lang="en-US" altLang="zh-CN" dirty="0"/>
                  <a:t>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oMath>
                </a14:m>
                <a:r>
                  <a:rPr lang="en-US" altLang="zh-CN" dirty="0"/>
                  <a:t> </a:t>
                </a:r>
              </a:p>
              <a:p>
                <a:r>
                  <a:rPr lang="zh-CN" altLang="en-US" dirty="0"/>
                  <a:t>假设金融市场处于均衡：</a:t>
                </a:r>
                <a:endParaRPr lang="en-US" altLang="zh-CN" dirty="0"/>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𝑆</m:t>
                          </m:r>
                        </m:e>
                      </m:acc>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32553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实际利率古典模型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16016" y="1957482"/>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716016" y="1957482"/>
                <a:ext cx="1823528" cy="369332"/>
              </a:xfrm>
              <a:prstGeom prst="rect">
                <a:avLst/>
              </a:prstGeom>
              <a:blipFill rotWithShape="1">
                <a:blip r:embed="rId3"/>
                <a:stretch>
                  <a:fillRect l="-301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627780" y="3931922"/>
                <a:ext cx="3336708" cy="369332"/>
              </a:xfrm>
              <a:prstGeom prst="rect">
                <a:avLst/>
              </a:prstGeom>
              <a:noFill/>
            </p:spPr>
            <p:txBody>
              <a:bodyPr wrap="square" rtlCol="0">
                <a:spAutoFit/>
              </a:bodyPr>
              <a:lstStyle/>
              <a:p>
                <a:r>
                  <a:rPr lang="en-US" altLang="zh-CN" dirty="0"/>
                  <a:t>Demand for loanable funds, </a:t>
                </a:r>
                <a14:m>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627780" y="3931922"/>
                <a:ext cx="3336708" cy="369332"/>
              </a:xfrm>
              <a:prstGeom prst="rect">
                <a:avLst/>
              </a:prstGeom>
              <a:blipFill rotWithShape="1">
                <a:blip r:embed="rId5"/>
                <a:stretch>
                  <a:fillRect l="-1460" t="-8197" b="-24590"/>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interest rate</a:t>
            </a:r>
            <a:endParaRPr lang="zh-CN" altLang="en-US" dirty="0"/>
          </a:p>
        </p:txBody>
      </p:sp>
    </p:spTree>
    <p:extLst>
      <p:ext uri="{BB962C8B-B14F-4D97-AF65-F5344CB8AC3E}">
        <p14:creationId xmlns:p14="http://schemas.microsoft.com/office/powerpoint/2010/main" val="160493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4D8AC-93CC-4FF8-B5EB-73260A983569}"/>
              </a:ext>
            </a:extLst>
          </p:cNvPr>
          <p:cNvSpPr>
            <a:spLocks noGrp="1"/>
          </p:cNvSpPr>
          <p:nvPr>
            <p:ph type="title"/>
          </p:nvPr>
        </p:nvSpPr>
        <p:spPr/>
        <p:txBody>
          <a:bodyPr/>
          <a:lstStyle/>
          <a:p>
            <a:r>
              <a:rPr lang="zh-CN" altLang="en-US" dirty="0"/>
              <a:t>模型应用</a:t>
            </a:r>
          </a:p>
        </p:txBody>
      </p:sp>
      <p:sp>
        <p:nvSpPr>
          <p:cNvPr id="3" name="内容占位符 2">
            <a:extLst>
              <a:ext uri="{FF2B5EF4-FFF2-40B4-BE49-F238E27FC236}">
                <a16:creationId xmlns:a16="http://schemas.microsoft.com/office/drawing/2014/main" id="{3F435D16-606B-4219-A51B-9FC589A4DA59}"/>
              </a:ext>
            </a:extLst>
          </p:cNvPr>
          <p:cNvSpPr>
            <a:spLocks noGrp="1"/>
          </p:cNvSpPr>
          <p:nvPr>
            <p:ph idx="1"/>
          </p:nvPr>
        </p:nvSpPr>
        <p:spPr/>
        <p:txBody>
          <a:bodyPr/>
          <a:lstStyle/>
          <a:p>
            <a:r>
              <a:rPr lang="zh-CN" altLang="en-US" dirty="0"/>
              <a:t>虚拟实验，例如：</a:t>
            </a:r>
            <a:endParaRPr lang="en-US" altLang="zh-CN" dirty="0"/>
          </a:p>
          <a:p>
            <a:pPr marL="0" indent="0" algn="ctr">
              <a:buNone/>
            </a:pPr>
            <a:r>
              <a:rPr lang="zh-CN" altLang="en-US" dirty="0">
                <a:solidFill>
                  <a:srgbClr val="FF0000"/>
                </a:solidFill>
              </a:rPr>
              <a:t>政府扩大开支对实际利率有何影响？</a:t>
            </a:r>
            <a:endParaRPr lang="en-US" altLang="zh-CN" dirty="0">
              <a:solidFill>
                <a:srgbClr val="FF0000"/>
              </a:solidFill>
            </a:endParaRPr>
          </a:p>
          <a:p>
            <a:r>
              <a:rPr lang="zh-CN" altLang="en-US" dirty="0"/>
              <a:t>经济解释，例如：</a:t>
            </a:r>
            <a:endParaRPr lang="en-US" altLang="zh-CN" dirty="0"/>
          </a:p>
          <a:p>
            <a:pPr marL="0" indent="0" algn="ctr">
              <a:buNone/>
            </a:pPr>
            <a:r>
              <a:rPr lang="zh-CN" altLang="en-US" dirty="0">
                <a:solidFill>
                  <a:srgbClr val="FF0000"/>
                </a:solidFill>
              </a:rPr>
              <a:t>如何解释在过去四十年中，西方国家实际利率持续下降？</a:t>
            </a:r>
            <a:endParaRPr lang="en-US" altLang="zh-CN" dirty="0">
              <a:solidFill>
                <a:srgbClr val="FF0000"/>
              </a:solidFill>
            </a:endParaRPr>
          </a:p>
          <a:p>
            <a:endParaRPr lang="zh-CN" altLang="en-US" dirty="0"/>
          </a:p>
        </p:txBody>
      </p:sp>
      <p:sp>
        <p:nvSpPr>
          <p:cNvPr id="4" name="页脚占位符 3">
            <a:extLst>
              <a:ext uri="{FF2B5EF4-FFF2-40B4-BE49-F238E27FC236}">
                <a16:creationId xmlns:a16="http://schemas.microsoft.com/office/drawing/2014/main" id="{EF0B7675-5660-410F-A1B5-5F17AEE503E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7235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49372-B4F7-4EFE-9471-F7525CA2DDD1}"/>
              </a:ext>
            </a:extLst>
          </p:cNvPr>
          <p:cNvSpPr>
            <a:spLocks noGrp="1"/>
          </p:cNvSpPr>
          <p:nvPr>
            <p:ph type="title"/>
          </p:nvPr>
        </p:nvSpPr>
        <p:spPr/>
        <p:txBody>
          <a:bodyPr/>
          <a:lstStyle/>
          <a:p>
            <a:r>
              <a:rPr lang="zh-CN" altLang="en-US" dirty="0"/>
              <a:t>虚拟实验（</a:t>
            </a:r>
            <a:r>
              <a:rPr lang="en-US" altLang="zh-CN" dirty="0"/>
              <a:t>Virtual Experiment</a:t>
            </a:r>
            <a:r>
              <a:rPr lang="zh-CN" altLang="en-US"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DB54829-6152-4E7D-9274-E8C28281BEC1}"/>
                  </a:ext>
                </a:extLst>
              </p:cNvPr>
              <p:cNvSpPr>
                <a:spLocks noGrp="1"/>
              </p:cNvSpPr>
              <p:nvPr>
                <p:ph idx="1"/>
              </p:nvPr>
            </p:nvSpPr>
            <p:spPr/>
            <p:txBody>
              <a:bodyPr>
                <a:normAutofit fontScale="92500" lnSpcReduction="10000"/>
              </a:bodyPr>
              <a:lstStyle/>
              <a:p>
                <a:r>
                  <a:rPr lang="zh-CN" altLang="en-US" dirty="0"/>
                  <a:t>模型均衡条件定义了实际利率</a:t>
                </a:r>
                <a14:m>
                  <m:oMath xmlns:m="http://schemas.openxmlformats.org/officeDocument/2006/math">
                    <m:r>
                      <a:rPr lang="en-US" altLang="zh-CN" i="1">
                        <a:latin typeface="Cambria Math"/>
                      </a:rPr>
                      <m:t>𝑟</m:t>
                    </m:r>
                  </m:oMath>
                </a14:m>
                <a:r>
                  <a:rPr lang="zh-CN" altLang="en-US" dirty="0"/>
                  <a:t>的隐含函数（</a:t>
                </a:r>
                <a:r>
                  <a:rPr lang="en-US" altLang="zh-CN" dirty="0"/>
                  <a:t>implicit function</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b="0" i="1" smtClean="0">
                              <a:latin typeface="Cambria Math" panose="02040503050406030204" pitchFamily="18" charset="0"/>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b="0" i="1" smtClean="0">
                          <a:latin typeface="Cambria Math" panose="02040503050406030204" pitchFamily="18" charset="0"/>
                        </a:rPr>
                        <m:t>𝐺</m:t>
                      </m:r>
                      <m:r>
                        <m:rPr>
                          <m:lit/>
                        </m:rPr>
                        <a:rPr lang="en-US" altLang="zh-CN" b="0" i="1" smtClean="0">
                          <a:latin typeface="Cambria Math" panose="02040503050406030204" pitchFamily="18" charset="0"/>
                        </a:rPr>
                        <m:t>  </m:t>
                      </m:r>
                      <m:r>
                        <a:rPr lang="en-US" altLang="zh-CN" b="0" i="1" smtClean="0">
                          <a:latin typeface="Cambria Math" panose="02040503050406030204" pitchFamily="18" charset="0"/>
                        </a:rPr>
                        <m:t>⇒</m:t>
                      </m:r>
                      <m:r>
                        <m:rPr>
                          <m:lit/>
                        </m:rP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oMath>
                  </m:oMathPara>
                </a14:m>
                <a:endParaRPr lang="en-US" altLang="zh-CN" dirty="0"/>
              </a:p>
              <a:p>
                <a:r>
                  <a:rPr lang="zh-CN" altLang="en-US" dirty="0"/>
                  <a:t>虚拟实验就是研究隐含函数</a:t>
                </a:r>
                <a14:m>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en-US" altLang="zh-CN" dirty="0"/>
                  <a:t> ——</a:t>
                </a:r>
                <a:r>
                  <a:rPr lang="zh-CN" altLang="en-US" dirty="0"/>
                  <a:t>外生变量变化如何影响内生变量。</a:t>
                </a:r>
                <a:endParaRPr lang="en-US" altLang="zh-CN" dirty="0"/>
              </a:p>
              <a:p>
                <a:r>
                  <a:rPr lang="zh-CN" altLang="en-US" dirty="0"/>
                  <a:t>（如果只有一个内生变量）隐含函数的</a:t>
                </a:r>
                <a:r>
                  <a:rPr lang="zh-CN" altLang="en-US" dirty="0">
                    <a:solidFill>
                      <a:srgbClr val="FF0000"/>
                    </a:solidFill>
                  </a:rPr>
                  <a:t>偏微分</a:t>
                </a:r>
                <a:r>
                  <a:rPr lang="zh-CN" altLang="en-US" dirty="0"/>
                  <a:t>刻画某外生变量对内生变量的</a:t>
                </a:r>
                <a:r>
                  <a:rPr lang="zh-CN" altLang="en-US" dirty="0">
                    <a:solidFill>
                      <a:srgbClr val="FF0000"/>
                    </a:solidFill>
                  </a:rPr>
                  <a:t>边际效应</a:t>
                </a:r>
                <a:r>
                  <a:rPr lang="zh-CN" altLang="en-US" dirty="0"/>
                  <a:t>，</a:t>
                </a:r>
                <a:r>
                  <a:rPr lang="zh-CN" altLang="en-US" dirty="0">
                    <a:solidFill>
                      <a:srgbClr val="FF0000"/>
                    </a:solidFill>
                  </a:rPr>
                  <a:t>控制其它外生变量</a:t>
                </a:r>
                <a:r>
                  <a:rPr lang="zh-CN" altLang="en-US" dirty="0"/>
                  <a:t>。例如：</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i="1" smtClean="0">
                              <a:latin typeface="Cambria Math" panose="02040503050406030204" pitchFamily="18" charset="0"/>
                            </a:rPr>
                            <m:t>𝜕</m:t>
                          </m:r>
                          <m:r>
                            <a:rPr lang="en-US" altLang="zh-CN" b="0" i="1" smtClean="0">
                              <a:latin typeface="Cambria Math" panose="02040503050406030204" pitchFamily="18" charset="0"/>
                            </a:rPr>
                            <m:t>𝐺</m:t>
                          </m:r>
                        </m:den>
                      </m:f>
                      <m:r>
                        <a:rPr lang="en-US" altLang="zh-CN" b="0" i="1" smtClean="0">
                          <a:latin typeface="Cambria Math" panose="02040503050406030204" pitchFamily="18" charset="0"/>
                        </a:rPr>
                        <m:t>≡</m:t>
                      </m:r>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→0</m:t>
                          </m:r>
                        </m:lim>
                      </m:limLow>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𝑟</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e>
                          </m:d>
                          <m:r>
                            <a:rPr lang="en-US" altLang="zh-CN" b="0" i="1" smtClean="0">
                              <a:latin typeface="Cambria Math" panose="02040503050406030204" pitchFamily="18" charset="0"/>
                            </a:rPr>
                            <m:t>−</m:t>
                          </m:r>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b="0" i="0" smtClean="0">
                              <a:latin typeface="Cambria Math" panose="02040503050406030204" pitchFamily="18" charset="0"/>
                            </a:rPr>
                            <m:t>Δ</m:t>
                          </m:r>
                        </m:den>
                      </m:f>
                      <m:r>
                        <a:rPr lang="en-US" altLang="zh-CN" b="0" i="1" smtClean="0">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2DB54829-6152-4E7D-9274-E8C28281BEC1}"/>
                  </a:ext>
                </a:extLst>
              </p:cNvPr>
              <p:cNvSpPr>
                <a:spLocks noGrp="1" noRot="1" noChangeAspect="1" noMove="1" noResize="1" noEditPoints="1" noAdjustHandles="1" noChangeArrowheads="1" noChangeShapeType="1" noTextEdit="1"/>
              </p:cNvSpPr>
              <p:nvPr>
                <p:ph idx="1"/>
              </p:nvPr>
            </p:nvSpPr>
            <p:spPr>
              <a:blipFill>
                <a:blip r:embed="rId2"/>
                <a:stretch>
                  <a:fillRect l="-1481" t="-3100" r="-88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5071F5FA-E41D-4A8B-827D-56BF137ED05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6971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68D78-EC51-4B0A-875E-424952E9E2C3}"/>
              </a:ext>
            </a:extLst>
          </p:cNvPr>
          <p:cNvSpPr>
            <a:spLocks noGrp="1"/>
          </p:cNvSpPr>
          <p:nvPr>
            <p:ph type="title"/>
          </p:nvPr>
        </p:nvSpPr>
        <p:spPr/>
        <p:txBody>
          <a:bodyPr/>
          <a:lstStyle/>
          <a:p>
            <a:r>
              <a:rPr lang="zh-CN" altLang="en-US" dirty="0"/>
              <a:t>隐含函数定理的应用</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F5E8906-6F13-4644-BECE-9E9CAB08ED1D}"/>
                  </a:ext>
                </a:extLst>
              </p:cNvPr>
              <p:cNvSpPr>
                <a:spLocks noGrp="1"/>
              </p:cNvSpPr>
              <p:nvPr>
                <p:ph idx="1"/>
              </p:nvPr>
            </p:nvSpPr>
            <p:spPr/>
            <p:txBody>
              <a:bodyPr/>
              <a:lstStyle/>
              <a:p>
                <a:r>
                  <a:rPr lang="zh-CN" altLang="en-US" dirty="0"/>
                  <a:t>模型均衡条件可写为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b="0" i="1" smtClean="0">
                          <a:latin typeface="Cambria Math" panose="02040503050406030204" pitchFamily="18" charset="0"/>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panose="02040503050406030204" pitchFamily="18" charset="0"/>
                        </a:rPr>
                        <m:t>𝐺</m:t>
                      </m:r>
                      <m:r>
                        <a:rPr lang="en-US" altLang="zh-CN" b="0" i="1" smtClean="0">
                          <a:latin typeface="Cambria Math" panose="02040503050406030204" pitchFamily="18" charset="0"/>
                        </a:rPr>
                        <m:t>=0.</m:t>
                      </m:r>
                    </m:oMath>
                  </m:oMathPara>
                </a14:m>
                <a:endParaRPr lang="en-US" altLang="zh-CN" b="0" dirty="0"/>
              </a:p>
              <a:p>
                <a:r>
                  <a:rPr lang="zh-CN" altLang="en-US" dirty="0"/>
                  <a:t>隐含函数定理（</a:t>
                </a:r>
                <a:r>
                  <a:rPr lang="en-US" altLang="zh-CN" dirty="0"/>
                  <a:t>implicit function theorem</a:t>
                </a:r>
                <a:r>
                  <a:rPr lang="zh-CN" altLang="en-US" dirty="0"/>
                  <a:t>）告诉我们，</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𝐻</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𝐺</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𝐻</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den>
                      </m:f>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1F5E8906-6F13-4644-BECE-9E9CAB08ED1D}"/>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637590E-9A90-4B49-9C48-CDC8B2EDBE0E}"/>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51680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政府增加开支的效应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rotWithShape="1">
                <a:blip r:embed="rId3"/>
                <a:stretch>
                  <a:fillRect l="-2676"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p:sp>
        <p:nvSpPr>
          <p:cNvPr id="14" name="TextBox 13"/>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p:cNvCxnSpPr/>
          <p:nvPr/>
        </p:nvCxnSpPr>
        <p:spPr>
          <a:xfrm>
            <a:off x="5610968" y="2422301"/>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 name="左箭头 2"/>
          <p:cNvSpPr/>
          <p:nvPr/>
        </p:nvSpPr>
        <p:spPr>
          <a:xfrm>
            <a:off x="4633171" y="3140968"/>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2479349" y="4388360"/>
            <a:ext cx="31316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上箭头 17"/>
          <p:cNvSpPr/>
          <p:nvPr/>
        </p:nvSpPr>
        <p:spPr>
          <a:xfrm flipH="1">
            <a:off x="2097439" y="3789040"/>
            <a:ext cx="98297" cy="599320"/>
          </a:xfrm>
          <a:prstGeom prst="up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0971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挤出效应</a:t>
            </a:r>
          </a:p>
        </p:txBody>
      </p:sp>
      <p:sp>
        <p:nvSpPr>
          <p:cNvPr id="3" name="内容占位符 2"/>
          <p:cNvSpPr>
            <a:spLocks noGrp="1"/>
          </p:cNvSpPr>
          <p:nvPr>
            <p:ph idx="1"/>
          </p:nvPr>
        </p:nvSpPr>
        <p:spPr/>
        <p:txBody>
          <a:bodyPr>
            <a:normAutofit/>
          </a:bodyPr>
          <a:lstStyle/>
          <a:p>
            <a:r>
              <a:rPr lang="zh-CN" altLang="en-US" dirty="0"/>
              <a:t>政府增加支出后，古典模型预测国民储蓄下降，导致实际利率上升，私人投资下降。经济学家把这样的效应称为“挤出效应”：财政刺激挤出民间投资。</a:t>
            </a:r>
            <a:endParaRPr lang="en-US" altLang="zh-CN" dirty="0"/>
          </a:p>
          <a:p>
            <a:r>
              <a:rPr lang="zh-CN" altLang="en-US" dirty="0"/>
              <a:t>如何分析减税的效应？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9114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856C8-A990-4B5E-83F8-CE31841006D6}"/>
              </a:ext>
            </a:extLst>
          </p:cNvPr>
          <p:cNvSpPr>
            <a:spLocks noGrp="1"/>
          </p:cNvSpPr>
          <p:nvPr>
            <p:ph type="title"/>
          </p:nvPr>
        </p:nvSpPr>
        <p:spPr/>
        <p:txBody>
          <a:bodyPr/>
          <a:lstStyle/>
          <a:p>
            <a:r>
              <a:rPr lang="zh-CN" altLang="en-US" dirty="0"/>
              <a:t>美国实际利率</a:t>
            </a:r>
          </a:p>
        </p:txBody>
      </p:sp>
      <p:sp>
        <p:nvSpPr>
          <p:cNvPr id="4" name="页脚占位符 3">
            <a:extLst>
              <a:ext uri="{FF2B5EF4-FFF2-40B4-BE49-F238E27FC236}">
                <a16:creationId xmlns:a16="http://schemas.microsoft.com/office/drawing/2014/main" id="{0860A1C7-392D-4F32-B38D-EC349D2CD18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接连接符 7">
            <a:extLst>
              <a:ext uri="{FF2B5EF4-FFF2-40B4-BE49-F238E27FC236}">
                <a16:creationId xmlns:a16="http://schemas.microsoft.com/office/drawing/2014/main" id="{263E674D-CFF9-434B-BB42-9932F29F90D1}"/>
              </a:ext>
            </a:extLst>
          </p:cNvPr>
          <p:cNvCxnSpPr/>
          <p:nvPr/>
        </p:nvCxnSpPr>
        <p:spPr>
          <a:xfrm>
            <a:off x="827584" y="2924944"/>
            <a:ext cx="7632848" cy="180020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07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总产出</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lnSpcReduction="10000"/>
              </a:bodyPr>
              <a:lstStyle/>
              <a:p>
                <a:r>
                  <a:rPr lang="zh-CN" altLang="en-US" dirty="0"/>
                  <a:t>经济总产出决定于：</a:t>
                </a:r>
                <a:r>
                  <a:rPr lang="en-US" altLang="zh-CN" dirty="0"/>
                  <a:t> </a:t>
                </a:r>
              </a:p>
              <a:p>
                <a:pPr lvl="1"/>
                <a:r>
                  <a:rPr lang="zh-CN" altLang="en-US" dirty="0"/>
                  <a:t>总供应</a:t>
                </a:r>
                <a:r>
                  <a:rPr lang="en-US" altLang="zh-CN" dirty="0"/>
                  <a:t> (Aggregate supply, AS, </a:t>
                </a:r>
                <a:r>
                  <a:rPr lang="zh-CN" altLang="en-US" dirty="0"/>
                  <a:t>供给侧</a:t>
                </a:r>
                <a:r>
                  <a:rPr lang="en-US" altLang="zh-CN" dirty="0"/>
                  <a:t>)</a:t>
                </a:r>
              </a:p>
              <a:p>
                <a:pPr lvl="2"/>
                <a:r>
                  <a:rPr lang="zh-CN" altLang="en-US" dirty="0"/>
                  <a:t>生产要素（</a:t>
                </a:r>
                <a:r>
                  <a:rPr lang="en-US" altLang="zh-CN" dirty="0"/>
                  <a:t>factors of production</a:t>
                </a:r>
                <a:r>
                  <a:rPr lang="zh-CN" altLang="en-US" dirty="0"/>
                  <a:t>）：劳动力（</a:t>
                </a:r>
                <a14:m>
                  <m:oMath xmlns:m="http://schemas.openxmlformats.org/officeDocument/2006/math">
                    <m:r>
                      <a:rPr lang="en-US" altLang="zh-CN" b="0" i="1" smtClean="0">
                        <a:latin typeface="Cambria Math"/>
                      </a:rPr>
                      <m:t>𝐿</m:t>
                    </m:r>
                  </m:oMath>
                </a14:m>
                <a:r>
                  <a:rPr lang="zh-CN" altLang="en-US" dirty="0"/>
                  <a:t>）、资本（</a:t>
                </a:r>
                <a14:m>
                  <m:oMath xmlns:m="http://schemas.openxmlformats.org/officeDocument/2006/math">
                    <m:r>
                      <a:rPr lang="en-US" altLang="zh-CN" b="0" i="1" smtClean="0">
                        <a:latin typeface="Cambria Math" panose="02040503050406030204" pitchFamily="18" charset="0"/>
                      </a:rPr>
                      <m:t>𝐾</m:t>
                    </m:r>
                  </m:oMath>
                </a14:m>
                <a:r>
                  <a:rPr lang="zh-CN" altLang="en-US" dirty="0"/>
                  <a:t>）等。</a:t>
                </a:r>
                <a:endParaRPr lang="en-US" altLang="zh-CN" dirty="0"/>
              </a:p>
              <a:p>
                <a:pPr lvl="2"/>
                <a:r>
                  <a:rPr lang="zh-CN" altLang="en-US" dirty="0"/>
                  <a:t>技术（</a:t>
                </a:r>
                <a:r>
                  <a:rPr lang="en-US" altLang="zh-CN" dirty="0"/>
                  <a:t> technology</a:t>
                </a:r>
                <a:r>
                  <a:rPr lang="zh-CN" altLang="en-US" dirty="0"/>
                  <a:t>）：将输入转化为产品的能力。</a:t>
                </a:r>
                <a:r>
                  <a:rPr lang="en-US" altLang="zh-CN" dirty="0"/>
                  <a:t> </a:t>
                </a:r>
              </a:p>
              <a:p>
                <a:pPr lvl="1"/>
                <a:r>
                  <a:rPr lang="zh-CN" altLang="en-US" dirty="0"/>
                  <a:t>总需求 </a:t>
                </a:r>
                <a:r>
                  <a:rPr lang="en-US" altLang="zh-CN" dirty="0"/>
                  <a:t>(Aggregate demand, AD, </a:t>
                </a:r>
                <a:r>
                  <a:rPr lang="zh-CN" altLang="en-US" dirty="0"/>
                  <a:t>需求侧</a:t>
                </a:r>
                <a:r>
                  <a:rPr lang="en-US" altLang="zh-CN" dirty="0"/>
                  <a:t>) </a:t>
                </a:r>
              </a:p>
              <a:p>
                <a:pPr lvl="2"/>
                <a:r>
                  <a:rPr lang="zh-CN" altLang="en-US" dirty="0"/>
                  <a:t>消费、投资、政府购买、国外需求</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965" r="-34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BE23E843-F272-48E3-A09D-79259BE75213}"/>
                  </a:ext>
                </a:extLst>
              </p:cNvPr>
              <p:cNvSpPr>
                <a:spLocks noGrp="1"/>
              </p:cNvSpPr>
              <p:nvPr>
                <p:ph sz="half" idx="2"/>
              </p:nvPr>
            </p:nvSpPr>
            <p:spPr/>
            <p:txBody>
              <a:bodyPr>
                <a:normAutofit lnSpcReduction="10000"/>
              </a:bodyPr>
              <a:lstStyle/>
              <a:p>
                <a:endParaRPr lang="en-US" altLang="zh-CN" dirty="0"/>
              </a:p>
              <a:p>
                <a:pPr marL="0" indent="0">
                  <a:buNone/>
                </a:pPr>
                <a:endParaRPr lang="en-US" altLang="zh-CN" dirty="0">
                  <a:solidFill>
                    <a:srgbClr val="C00000"/>
                  </a:solidFill>
                </a:endParaRPr>
              </a:p>
              <a:p>
                <a:pPr marL="0" indent="0">
                  <a:buNone/>
                </a:pPr>
                <a:r>
                  <a:rPr lang="zh-CN" altLang="en-US" dirty="0">
                    <a:solidFill>
                      <a:srgbClr val="C00000"/>
                    </a:solidFill>
                  </a:rPr>
                  <a:t>供给侧假设</a:t>
                </a:r>
                <a:r>
                  <a:rPr lang="en-US" altLang="zh-CN" dirty="0">
                    <a:solidFill>
                      <a:srgbClr val="C00000"/>
                    </a:solidFill>
                  </a:rPr>
                  <a:t>:</a:t>
                </a:r>
              </a:p>
              <a:p>
                <a:pPr marL="0" indent="0">
                  <a:buNone/>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a:rPr>
                        <m:t>𝐾</m:t>
                      </m:r>
                      <m:r>
                        <a:rPr lang="en-US" altLang="zh-CN" b="0" i="1" smtClean="0">
                          <a:solidFill>
                            <a:srgbClr val="C00000"/>
                          </a:solidFill>
                          <a:latin typeface="Cambria Math"/>
                        </a:rPr>
                        <m:t>=</m:t>
                      </m:r>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a:rPr>
                            <m:t>𝐾</m:t>
                          </m:r>
                        </m:e>
                      </m:acc>
                    </m:oMath>
                  </m:oMathPara>
                </a14:m>
                <a:endParaRPr lang="en-US" altLang="zh-CN" dirty="0">
                  <a:solidFill>
                    <a:srgbClr val="C00000"/>
                  </a:solidFill>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a:rPr>
                        <m:t>𝐿</m:t>
                      </m:r>
                      <m:r>
                        <a:rPr lang="en-US" altLang="zh-CN" i="1">
                          <a:solidFill>
                            <a:srgbClr val="C00000"/>
                          </a:solidFill>
                          <a:latin typeface="Cambria Math"/>
                        </a:rPr>
                        <m:t>=</m:t>
                      </m:r>
                      <m:acc>
                        <m:accPr>
                          <m:chr m:val="̅"/>
                          <m:ctrlPr>
                            <a:rPr lang="en-US" altLang="zh-CN" i="1">
                              <a:solidFill>
                                <a:srgbClr val="C00000"/>
                              </a:solidFill>
                              <a:latin typeface="Cambria Math" panose="02040503050406030204" pitchFamily="18" charset="0"/>
                            </a:rPr>
                          </m:ctrlPr>
                        </m:accPr>
                        <m:e>
                          <m:r>
                            <a:rPr lang="en-US" altLang="zh-CN" b="0" i="1" smtClean="0">
                              <a:solidFill>
                                <a:srgbClr val="C00000"/>
                              </a:solidFill>
                              <a:latin typeface="Cambria Math"/>
                            </a:rPr>
                            <m:t>𝐿</m:t>
                          </m:r>
                        </m:e>
                      </m:acc>
                    </m:oMath>
                  </m:oMathPara>
                </a14:m>
                <a:endParaRPr lang="en-US" altLang="zh-CN" dirty="0">
                  <a:solidFill>
                    <a:srgbClr val="C00000"/>
                  </a:solidFill>
                </a:endParaRPr>
              </a:p>
              <a:p>
                <a:pPr marL="0" indent="0" algn="ctr">
                  <a:buNone/>
                </a:pPr>
                <a:r>
                  <a:rPr lang="zh-CN" altLang="en-US" dirty="0">
                    <a:solidFill>
                      <a:srgbClr val="C00000"/>
                    </a:solidFill>
                  </a:rPr>
                  <a:t>技术固定</a:t>
                </a:r>
                <a:endParaRPr lang="en-US" altLang="zh-CN" dirty="0">
                  <a:solidFill>
                    <a:srgbClr val="C00000"/>
                  </a:solidFill>
                </a:endParaRPr>
              </a:p>
              <a:p>
                <a:endParaRPr lang="zh-CN" altLang="en-US" dirty="0"/>
              </a:p>
            </p:txBody>
          </p:sp>
        </mc:Choice>
        <mc:Fallback xmlns="">
          <p:sp>
            <p:nvSpPr>
              <p:cNvPr id="5" name="内容占位符 4">
                <a:extLst>
                  <a:ext uri="{FF2B5EF4-FFF2-40B4-BE49-F238E27FC236}">
                    <a16:creationId xmlns:a16="http://schemas.microsoft.com/office/drawing/2014/main" id="{BE23E843-F272-48E3-A09D-79259BE75213}"/>
                  </a:ext>
                </a:extLst>
              </p:cNvPr>
              <p:cNvSpPr>
                <a:spLocks noGrp="1" noRot="1" noChangeAspect="1" noMove="1" noResize="1" noEditPoints="1" noAdjustHandles="1" noChangeArrowheads="1" noChangeShapeType="1" noTextEdit="1"/>
              </p:cNvSpPr>
              <p:nvPr>
                <p:ph sz="half" idx="2"/>
              </p:nvPr>
            </p:nvSpPr>
            <p:spPr>
              <a:blipFill>
                <a:blip r:embed="rId3"/>
                <a:stretch>
                  <a:fillRect l="-317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39264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lstStyle/>
          <a:p>
            <a:r>
              <a:rPr lang="zh-CN" altLang="en-US" dirty="0"/>
              <a:t>从储蓄角度解释利率下降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a:bodyPr>
              <a:lstStyle/>
              <a:p>
                <a:r>
                  <a:rPr lang="zh-CN" altLang="en-US" dirty="0"/>
                  <a:t>全球储蓄的充裕提供了一个解释：</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en-US" altLang="zh-CN" dirty="0"/>
              </a:p>
              <a:p>
                <a:r>
                  <a:rPr lang="en-US" altLang="zh-CN" dirty="0"/>
                  <a:t>2005</a:t>
                </a:r>
                <a:r>
                  <a:rPr lang="zh-CN" altLang="en-US" dirty="0"/>
                  <a:t>年，前美联储主席伯南克曾经用此逻辑解释美国长期利率的低迷。</a:t>
                </a:r>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89541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lstStyle/>
          <a:p>
            <a:r>
              <a:rPr lang="zh-CN" altLang="en-US" dirty="0"/>
              <a:t>从投资角度解释利率下降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fontScale="92500" lnSpcReduction="20000"/>
              </a:bodyPr>
              <a:lstStyle/>
              <a:p>
                <a:r>
                  <a:rPr lang="zh-CN" altLang="en-US" dirty="0"/>
                  <a:t>我们也可以换个角度，改写投资函数为</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𝑑</m:t>
                    </m:r>
                  </m:oMath>
                </a14:m>
                <a:r>
                  <a:rPr lang="zh-CN" altLang="en-US" dirty="0"/>
                  <a:t> 为投资意愿，假设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&gt;0.</m:t>
                    </m:r>
                  </m:oMath>
                </a14:m>
                <a:endParaRPr lang="en-US" altLang="zh-CN" dirty="0"/>
              </a:p>
              <a:p>
                <a:r>
                  <a:rPr lang="zh-CN" altLang="en-US" dirty="0"/>
                  <a:t>用隐含函数定理得到：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𝑑</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𝐻</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𝑑</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𝐻</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2</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1</m:t>
                              </m:r>
                            </m:sub>
                          </m:sSub>
                        </m:den>
                      </m:f>
                      <m:r>
                        <a:rPr lang="en-US" altLang="zh-CN" b="0" i="1" smtClean="0">
                          <a:latin typeface="Cambria Math" panose="02040503050406030204" pitchFamily="18" charset="0"/>
                        </a:rPr>
                        <m:t>&gt;0. </m:t>
                      </m:r>
                    </m:oMath>
                  </m:oMathPara>
                </a14:m>
                <a:endParaRPr lang="en-US" altLang="zh-CN" dirty="0"/>
              </a:p>
              <a:p>
                <a:r>
                  <a:rPr lang="zh-CN" altLang="en-US" dirty="0"/>
                  <a:t>因此投资意愿低迷（本身可能由其他因素导致，比如对未来投资回报的悲观预期，如</a:t>
                </a:r>
                <a:r>
                  <a:rPr lang="en-US" altLang="zh-CN" dirty="0"/>
                  <a:t>secular stagnation</a:t>
                </a:r>
                <a:r>
                  <a:rPr lang="zh-CN" altLang="en-US" dirty="0"/>
                  <a:t>）也可以解释利率下降</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 ⇒</m:t>
                      </m:r>
                      <m:r>
                        <a:rPr lang="en-US" altLang="zh-CN" b="0" i="1" smtClean="0">
                          <a:latin typeface="Cambria Math" panose="02040503050406030204" pitchFamily="18" charset="0"/>
                        </a:rPr>
                        <m:t>𝐼</m:t>
                      </m:r>
                      <m:r>
                        <a:rPr lang="en-US" altLang="zh-CN" b="0" i="1" smtClean="0">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3"/>
                <a:stretch>
                  <a:fillRect l="-1481" t="-4313" r="-5259"/>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92372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B642D-EA1B-4D5A-AFEC-BE47F63271D4}"/>
              </a:ext>
            </a:extLst>
          </p:cNvPr>
          <p:cNvSpPr>
            <a:spLocks noGrp="1"/>
          </p:cNvSpPr>
          <p:nvPr>
            <p:ph type="title"/>
          </p:nvPr>
        </p:nvSpPr>
        <p:spPr/>
        <p:txBody>
          <a:bodyPr/>
          <a:lstStyle/>
          <a:p>
            <a:r>
              <a:rPr lang="zh-CN" altLang="en-US" dirty="0"/>
              <a:t>解释利率下降</a:t>
            </a:r>
          </a:p>
        </p:txBody>
      </p:sp>
      <p:sp>
        <p:nvSpPr>
          <p:cNvPr id="4" name="页脚占位符 3">
            <a:extLst>
              <a:ext uri="{FF2B5EF4-FFF2-40B4-BE49-F238E27FC236}">
                <a16:creationId xmlns:a16="http://schemas.microsoft.com/office/drawing/2014/main" id="{5D567E50-3976-44AB-822B-2EC51E2884FF}"/>
              </a:ext>
            </a:extLst>
          </p:cNvPr>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a:extLst>
              <a:ext uri="{FF2B5EF4-FFF2-40B4-BE49-F238E27FC236}">
                <a16:creationId xmlns:a16="http://schemas.microsoft.com/office/drawing/2014/main" id="{2143B125-C6FC-4B7F-9D62-054A4A2566F4}"/>
              </a:ext>
            </a:extLst>
          </p:cNvPr>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809A8D16-FB99-4F3E-93AD-F8BBCCF5DF2A}"/>
              </a:ext>
            </a:extLst>
          </p:cNvPr>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D2F100-E9EB-4CF5-92C9-D1EB1C355F1C}"/>
              </a:ext>
            </a:extLst>
          </p:cNvPr>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a:extLst>
              <a:ext uri="{FF2B5EF4-FFF2-40B4-BE49-F238E27FC236}">
                <a16:creationId xmlns:a16="http://schemas.microsoft.com/office/drawing/2014/main" id="{5CE49087-CA1C-4F87-A55E-1876F11DF449}"/>
              </a:ext>
            </a:extLst>
          </p:cNvPr>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7844E11D-11E0-4AFA-AF31-E1C34A24D211}"/>
              </a:ext>
            </a:extLst>
          </p:cNvPr>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E86D86-F05A-469E-99D3-FD7FDEE2AB24}"/>
                  </a:ext>
                </a:extLst>
              </p:cNvPr>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a:extLst>
                  <a:ext uri="{FF2B5EF4-FFF2-40B4-BE49-F238E27FC236}">
                    <a16:creationId xmlns:a16="http://schemas.microsoft.com/office/drawing/2014/main" id="{63E86D86-F05A-469E-99D3-FD7FDEE2AB24}"/>
                  </a:ext>
                </a:extLst>
              </p:cNvPr>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64CF04-D291-4D2F-B15B-44C21C5256A8}"/>
                  </a:ext>
                </a:extLst>
              </p:cNvPr>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a:extLst>
                  <a:ext uri="{FF2B5EF4-FFF2-40B4-BE49-F238E27FC236}">
                    <a16:creationId xmlns:a16="http://schemas.microsoft.com/office/drawing/2014/main" id="{B264CF04-D291-4D2F-B15B-44C21C5256A8}"/>
                  </a:ext>
                </a:extLst>
              </p:cNvPr>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a:blip r:embed="rId3"/>
                <a:stretch>
                  <a:fillRect l="-267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E69D04-709E-4372-A9FC-096612A93F53}"/>
                  </a:ext>
                </a:extLst>
              </p:cNvPr>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a:extLst>
                  <a:ext uri="{FF2B5EF4-FFF2-40B4-BE49-F238E27FC236}">
                    <a16:creationId xmlns:a16="http://schemas.microsoft.com/office/drawing/2014/main" id="{B7E69D04-709E-4372-A9FC-096612A93F53}"/>
                  </a:ext>
                </a:extLst>
              </p:cNvPr>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a:blip r:embed="rId4"/>
                <a:stretch>
                  <a:fillRect r="-27473"/>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A6F40EFD-6798-4227-96C2-79EDB83024B7}"/>
              </a:ext>
            </a:extLst>
          </p:cNvPr>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a:extLst>
              <a:ext uri="{FF2B5EF4-FFF2-40B4-BE49-F238E27FC236}">
                <a16:creationId xmlns:a16="http://schemas.microsoft.com/office/drawing/2014/main" id="{902AEE39-25F5-44D4-9343-39B9BF524107}"/>
              </a:ext>
            </a:extLst>
          </p:cNvPr>
          <p:cNvCxnSpPr/>
          <p:nvPr/>
        </p:nvCxnSpPr>
        <p:spPr>
          <a:xfrm>
            <a:off x="4574104" y="2407443"/>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16" name="左箭头 2">
            <a:extLst>
              <a:ext uri="{FF2B5EF4-FFF2-40B4-BE49-F238E27FC236}">
                <a16:creationId xmlns:a16="http://schemas.microsoft.com/office/drawing/2014/main" id="{EA84D1FE-5DCF-4EA4-8CEE-02437A3024B3}"/>
              </a:ext>
            </a:extLst>
          </p:cNvPr>
          <p:cNvSpPr/>
          <p:nvPr/>
        </p:nvSpPr>
        <p:spPr>
          <a:xfrm>
            <a:off x="4886655" y="3630115"/>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7">
            <a:extLst>
              <a:ext uri="{FF2B5EF4-FFF2-40B4-BE49-F238E27FC236}">
                <a16:creationId xmlns:a16="http://schemas.microsoft.com/office/drawing/2014/main" id="{E02D0B16-6028-4453-AAA5-128906C0A888}"/>
              </a:ext>
            </a:extLst>
          </p:cNvPr>
          <p:cNvSpPr/>
          <p:nvPr/>
        </p:nvSpPr>
        <p:spPr>
          <a:xfrm>
            <a:off x="4261554" y="2286057"/>
            <a:ext cx="3406781" cy="2367080"/>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0B714862-8B61-4FF8-9791-7424D24FC44F}"/>
              </a:ext>
            </a:extLst>
          </p:cNvPr>
          <p:cNvCxnSpPr>
            <a:cxnSpLocks/>
          </p:cNvCxnSpPr>
          <p:nvPr/>
        </p:nvCxnSpPr>
        <p:spPr>
          <a:xfrm>
            <a:off x="2475999" y="2636912"/>
            <a:ext cx="20960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6DFDDBE-342B-4633-B142-6308D5740632}"/>
                  </a:ext>
                </a:extLst>
              </p:cNvPr>
              <p:cNvSpPr txBox="1"/>
              <p:nvPr/>
            </p:nvSpPr>
            <p:spPr>
              <a:xfrm>
                <a:off x="6732240" y="4725144"/>
                <a:ext cx="9360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a:extLst>
                  <a:ext uri="{FF2B5EF4-FFF2-40B4-BE49-F238E27FC236}">
                    <a16:creationId xmlns:a16="http://schemas.microsoft.com/office/drawing/2014/main" id="{66DFDDBE-342B-4633-B142-6308D5740632}"/>
                  </a:ext>
                </a:extLst>
              </p:cNvPr>
              <p:cNvSpPr txBox="1">
                <a:spLocks noRot="1" noChangeAspect="1" noMove="1" noResize="1" noEditPoints="1" noAdjustHandles="1" noChangeArrowheads="1" noChangeShapeType="1" noTextEdit="1"/>
              </p:cNvSpPr>
              <p:nvPr/>
            </p:nvSpPr>
            <p:spPr>
              <a:xfrm>
                <a:off x="6732240" y="4725144"/>
                <a:ext cx="936078" cy="369332"/>
              </a:xfrm>
              <a:prstGeom prst="rect">
                <a:avLst/>
              </a:prstGeom>
              <a:blipFill>
                <a:blip r:embed="rId5"/>
                <a:stretch>
                  <a:fillRect b="-13115"/>
                </a:stretch>
              </a:blipFill>
            </p:spPr>
            <p:txBody>
              <a:bodyPr/>
              <a:lstStyle/>
              <a:p>
                <a:r>
                  <a:rPr lang="zh-CN" altLang="en-US">
                    <a:noFill/>
                  </a:rPr>
                  <a:t> </a:t>
                </a:r>
              </a:p>
            </p:txBody>
          </p:sp>
        </mc:Fallback>
      </mc:AlternateContent>
      <p:sp>
        <p:nvSpPr>
          <p:cNvPr id="23" name="箭头: 下 22">
            <a:extLst>
              <a:ext uri="{FF2B5EF4-FFF2-40B4-BE49-F238E27FC236}">
                <a16:creationId xmlns:a16="http://schemas.microsoft.com/office/drawing/2014/main" id="{76583247-A0B0-4833-B481-827DE31BCEB7}"/>
              </a:ext>
            </a:extLst>
          </p:cNvPr>
          <p:cNvSpPr/>
          <p:nvPr/>
        </p:nvSpPr>
        <p:spPr>
          <a:xfrm>
            <a:off x="2771800" y="2780928"/>
            <a:ext cx="116267" cy="75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2064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b="1" dirty="0">
                <a:solidFill>
                  <a:srgbClr val="FF0000"/>
                </a:solidFill>
              </a:rPr>
              <a:t>货币与通胀</a:t>
            </a:r>
            <a:endParaRPr lang="en-US" altLang="zh-CN" b="1" dirty="0">
              <a:solidFill>
                <a:srgbClr val="FF0000"/>
              </a:solidFill>
            </a:endParaRPr>
          </a:p>
          <a:p>
            <a:r>
              <a:rPr lang="zh-CN" altLang="en-US" dirty="0"/>
              <a:t>汇率</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77328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a:t>
            </a:r>
          </a:p>
        </p:txBody>
      </p:sp>
      <p:sp>
        <p:nvSpPr>
          <p:cNvPr id="3" name="内容占位符 2"/>
          <p:cNvSpPr>
            <a:spLocks noGrp="1"/>
          </p:cNvSpPr>
          <p:nvPr>
            <p:ph idx="1"/>
          </p:nvPr>
        </p:nvSpPr>
        <p:spPr/>
        <p:txBody>
          <a:bodyPr>
            <a:normAutofit fontScale="70000" lnSpcReduction="20000"/>
          </a:bodyPr>
          <a:lstStyle/>
          <a:p>
            <a:r>
              <a:rPr lang="zh-CN" altLang="en-US" dirty="0"/>
              <a:t>货币是随时可用于交易的资产。</a:t>
            </a:r>
            <a:endParaRPr lang="en-US" altLang="zh-CN" dirty="0"/>
          </a:p>
          <a:p>
            <a:r>
              <a:rPr lang="zh-CN" altLang="en-US" dirty="0"/>
              <a:t>货币的基本功能</a:t>
            </a:r>
            <a:r>
              <a:rPr lang="en-US" altLang="zh-CN" dirty="0"/>
              <a:t>:</a:t>
            </a:r>
          </a:p>
          <a:p>
            <a:pPr lvl="1"/>
            <a:r>
              <a:rPr lang="zh-CN" altLang="en-US" dirty="0"/>
              <a:t>储值（</a:t>
            </a:r>
            <a:r>
              <a:rPr lang="en-US" altLang="zh-CN" dirty="0"/>
              <a:t>Store of value</a:t>
            </a:r>
            <a:r>
              <a:rPr lang="zh-CN" altLang="en-US" dirty="0"/>
              <a:t>）</a:t>
            </a:r>
            <a:endParaRPr lang="en-US" altLang="zh-CN" dirty="0"/>
          </a:p>
          <a:p>
            <a:pPr lvl="1"/>
            <a:r>
              <a:rPr lang="zh-CN" altLang="en-US" dirty="0"/>
              <a:t>计量单位（</a:t>
            </a:r>
            <a:r>
              <a:rPr lang="en-US" altLang="zh-CN" dirty="0"/>
              <a:t>Unit of account</a:t>
            </a:r>
            <a:r>
              <a:rPr lang="zh-CN" altLang="en-US" dirty="0"/>
              <a:t>）</a:t>
            </a:r>
            <a:endParaRPr lang="en-US" altLang="zh-CN" dirty="0"/>
          </a:p>
          <a:p>
            <a:pPr lvl="1"/>
            <a:r>
              <a:rPr lang="zh-CN" altLang="en-US" dirty="0"/>
              <a:t>交易媒介（</a:t>
            </a:r>
            <a:r>
              <a:rPr lang="en-US" altLang="zh-CN" dirty="0"/>
              <a:t>Medium of exchange</a:t>
            </a:r>
            <a:r>
              <a:rPr lang="zh-CN" altLang="en-US" dirty="0"/>
              <a:t>）</a:t>
            </a:r>
            <a:endParaRPr lang="en-US" altLang="zh-CN" dirty="0"/>
          </a:p>
          <a:p>
            <a:r>
              <a:rPr lang="zh-CN" altLang="en-US" dirty="0"/>
              <a:t>货币种类</a:t>
            </a:r>
            <a:r>
              <a:rPr lang="en-US" altLang="zh-CN" dirty="0"/>
              <a:t>:</a:t>
            </a:r>
          </a:p>
          <a:p>
            <a:pPr lvl="1"/>
            <a:r>
              <a:rPr lang="zh-CN" altLang="en-US" dirty="0"/>
              <a:t>商品货币（</a:t>
            </a:r>
            <a:r>
              <a:rPr lang="en-US" altLang="zh-CN" dirty="0"/>
              <a:t>Commodity money</a:t>
            </a:r>
            <a:r>
              <a:rPr lang="zh-CN" altLang="en-US" dirty="0"/>
              <a:t>）</a:t>
            </a:r>
            <a:endParaRPr lang="en-US" altLang="zh-CN" dirty="0"/>
          </a:p>
          <a:p>
            <a:pPr lvl="1"/>
            <a:r>
              <a:rPr lang="zh-CN" altLang="en-US" dirty="0"/>
              <a:t>法定货币（</a:t>
            </a:r>
            <a:r>
              <a:rPr lang="en-US" altLang="zh-CN" dirty="0"/>
              <a:t>Fiat money</a:t>
            </a:r>
            <a:r>
              <a:rPr lang="zh-CN" altLang="en-US" dirty="0"/>
              <a:t>）</a:t>
            </a:r>
          </a:p>
          <a:p>
            <a:pPr lvl="2"/>
            <a:r>
              <a:rPr lang="zh-CN" altLang="en-US" dirty="0"/>
              <a:t>数字货币（</a:t>
            </a:r>
            <a:r>
              <a:rPr lang="en-US" altLang="zh-CN" dirty="0"/>
              <a:t>Digital money</a:t>
            </a:r>
            <a:r>
              <a:rPr lang="zh-CN" altLang="en-US" dirty="0"/>
              <a:t>）</a:t>
            </a:r>
            <a:endParaRPr lang="en-US" altLang="zh-CN" dirty="0"/>
          </a:p>
          <a:p>
            <a:r>
              <a:rPr lang="zh-CN" altLang="en-US" dirty="0"/>
              <a:t>货币形态</a:t>
            </a:r>
            <a:endParaRPr lang="en-US" altLang="zh-CN" dirty="0"/>
          </a:p>
          <a:p>
            <a:pPr lvl="1"/>
            <a:r>
              <a:rPr lang="zh-CN" altLang="en-US" dirty="0"/>
              <a:t>纸币和硬币（</a:t>
            </a:r>
            <a:r>
              <a:rPr lang="en-US" altLang="zh-CN" dirty="0"/>
              <a:t>physical cash, coin</a:t>
            </a:r>
            <a:r>
              <a:rPr lang="zh-CN" altLang="en-US" dirty="0"/>
              <a:t>）</a:t>
            </a:r>
            <a:endParaRPr lang="en-US" altLang="zh-CN" dirty="0"/>
          </a:p>
          <a:p>
            <a:pPr lvl="1"/>
            <a:r>
              <a:rPr lang="zh-CN" altLang="en-US" dirty="0"/>
              <a:t>银行存款（</a:t>
            </a:r>
            <a:r>
              <a:rPr lang="en-US" altLang="zh-CN" dirty="0"/>
              <a:t>bank deposits</a:t>
            </a:r>
            <a:r>
              <a:rPr lang="zh-CN" altLang="en-US" dirty="0"/>
              <a:t>）</a:t>
            </a:r>
            <a:endParaRPr lang="en-US" altLang="zh-CN" dirty="0"/>
          </a:p>
          <a:p>
            <a:pPr lvl="1"/>
            <a:r>
              <a:rPr lang="zh-CN" altLang="en-US" dirty="0"/>
              <a:t>储备（</a:t>
            </a:r>
            <a:r>
              <a:rPr lang="en-US" altLang="zh-CN" dirty="0"/>
              <a:t>reserves</a:t>
            </a:r>
            <a:r>
              <a:rPr lang="zh-CN" altLang="en-US" dirty="0"/>
              <a:t>）</a:t>
            </a:r>
            <a:endParaRPr lang="en-US" altLang="zh-CN" dirty="0"/>
          </a:p>
          <a:p>
            <a:pPr lvl="1"/>
            <a:r>
              <a:rPr lang="zh-CN" altLang="en-US" dirty="0"/>
              <a:t>其他</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5749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从商品货币到法定货币</a:t>
            </a:r>
          </a:p>
        </p:txBody>
      </p:sp>
      <p:sp>
        <p:nvSpPr>
          <p:cNvPr id="3" name="内容占位符 2"/>
          <p:cNvSpPr>
            <a:spLocks noGrp="1"/>
          </p:cNvSpPr>
          <p:nvPr>
            <p:ph idx="1"/>
          </p:nvPr>
        </p:nvSpPr>
        <p:spPr/>
        <p:txBody>
          <a:bodyPr>
            <a:normAutofit fontScale="77500" lnSpcReduction="20000"/>
          </a:bodyPr>
          <a:lstStyle/>
          <a:p>
            <a:r>
              <a:rPr lang="zh-CN" altLang="en-US" dirty="0"/>
              <a:t>用商品货币（如白银）交易的成本较高。</a:t>
            </a:r>
            <a:endParaRPr lang="en-US" altLang="zh-CN" dirty="0"/>
          </a:p>
          <a:p>
            <a:r>
              <a:rPr lang="zh-CN" altLang="en-US" dirty="0"/>
              <a:t>为降低交易成本，银行开始铸币，固定重量和纯度。</a:t>
            </a:r>
            <a:r>
              <a:rPr lang="en-US" altLang="zh-CN" dirty="0"/>
              <a:t> </a:t>
            </a:r>
          </a:p>
          <a:p>
            <a:r>
              <a:rPr lang="zh-CN" altLang="en-US" dirty="0"/>
              <a:t>为进一步降低成本，银行可以发行“银票”，持有银票的客户可以到银行换取白银。银票也就成为银本位的货币。</a:t>
            </a:r>
            <a:endParaRPr lang="en-US" altLang="zh-CN" dirty="0"/>
          </a:p>
          <a:p>
            <a:r>
              <a:rPr lang="zh-CN" altLang="en-US" dirty="0"/>
              <a:t>交易需求无限，金银供应有限。如果坚持金银本位，会有通缩压力。</a:t>
            </a:r>
            <a:r>
              <a:rPr lang="en-US" altLang="zh-CN" dirty="0"/>
              <a:t> </a:t>
            </a:r>
          </a:p>
          <a:p>
            <a:r>
              <a:rPr lang="zh-CN" altLang="en-US" dirty="0"/>
              <a:t>如果人们不在乎换取金银的选择，那么银行可以发行没有金银支持的“钞票”。</a:t>
            </a:r>
            <a:endParaRPr lang="en-US" altLang="zh-CN" dirty="0"/>
          </a:p>
          <a:p>
            <a:r>
              <a:rPr lang="zh-CN" altLang="en-US" dirty="0"/>
              <a:t>现代中央银行正是如此。现代国家立法规定商家必须接受央行发行的货币，这就是法定货币（</a:t>
            </a:r>
            <a:r>
              <a:rPr lang="en-US" altLang="zh-CN" dirty="0"/>
              <a:t>fiat money</a:t>
            </a:r>
            <a:r>
              <a:rPr lang="zh-CN" altLang="en-US" dirty="0"/>
              <a:t>）。</a:t>
            </a:r>
            <a:endParaRPr lang="en-US" altLang="zh-CN" dirty="0"/>
          </a:p>
          <a:p>
            <a:r>
              <a:rPr lang="zh-CN" altLang="en-US" dirty="0"/>
              <a:t>法定货币的价值来自国家权力和信用。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6668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a:t>
            </a:r>
          </a:p>
        </p:txBody>
      </p:sp>
      <p:sp>
        <p:nvSpPr>
          <p:cNvPr id="3" name="内容占位符 2"/>
          <p:cNvSpPr>
            <a:spLocks noGrp="1"/>
          </p:cNvSpPr>
          <p:nvPr>
            <p:ph idx="1"/>
          </p:nvPr>
        </p:nvSpPr>
        <p:spPr/>
        <p:txBody>
          <a:bodyPr>
            <a:normAutofit fontScale="92500" lnSpcReduction="20000"/>
          </a:bodyPr>
          <a:lstStyle/>
          <a:p>
            <a:r>
              <a:rPr lang="zh-CN" altLang="en-US" dirty="0"/>
              <a:t>制定货币政策是中央银行的主要职能，通过控制货币供应和利率，以实现政策目标。</a:t>
            </a:r>
            <a:endParaRPr lang="en-US" altLang="zh-CN" dirty="0"/>
          </a:p>
          <a:p>
            <a:pPr lvl="1"/>
            <a:r>
              <a:rPr lang="zh-CN" altLang="en-US" dirty="0"/>
              <a:t>价格稳定（</a:t>
            </a:r>
            <a:r>
              <a:rPr lang="en-US" altLang="zh-CN" dirty="0"/>
              <a:t>price stability</a:t>
            </a:r>
            <a:r>
              <a:rPr lang="zh-CN" altLang="en-US" dirty="0"/>
              <a:t>）</a:t>
            </a:r>
            <a:endParaRPr lang="en-US" altLang="zh-CN" dirty="0"/>
          </a:p>
          <a:p>
            <a:pPr lvl="1"/>
            <a:r>
              <a:rPr lang="zh-CN" altLang="en-US" dirty="0"/>
              <a:t>经济增长和就业</a:t>
            </a:r>
            <a:endParaRPr lang="en-US" altLang="zh-CN" dirty="0"/>
          </a:p>
          <a:p>
            <a:r>
              <a:rPr lang="zh-CN" altLang="en-US" dirty="0"/>
              <a:t>中国的央行是中国人民银行（</a:t>
            </a:r>
            <a:r>
              <a:rPr lang="en-US" altLang="zh-CN" dirty="0"/>
              <a:t>People’s Bank of China, PBC</a:t>
            </a:r>
            <a:r>
              <a:rPr lang="zh-CN" altLang="en-US" dirty="0"/>
              <a:t>）。</a:t>
            </a:r>
            <a:endParaRPr lang="en-US" altLang="zh-CN" dirty="0"/>
          </a:p>
          <a:p>
            <a:r>
              <a:rPr lang="zh-CN" altLang="en-US" dirty="0"/>
              <a:t>美国的央行是“联储”（</a:t>
            </a:r>
            <a:r>
              <a:rPr lang="en-US" altLang="zh-CN" dirty="0"/>
              <a:t>Federal Reserve, the Fed</a:t>
            </a:r>
            <a:r>
              <a:rPr lang="zh-CN" altLang="en-US" dirty="0"/>
              <a:t>）。</a:t>
            </a:r>
            <a:r>
              <a:rPr lang="en-US" altLang="zh-CN" dirty="0"/>
              <a:t> </a:t>
            </a:r>
          </a:p>
          <a:p>
            <a:r>
              <a:rPr lang="zh-CN" altLang="en-US" dirty="0"/>
              <a:t>欧元区的央行是欧洲央行（</a:t>
            </a:r>
            <a:r>
              <a:rPr lang="en-US" altLang="zh-CN" dirty="0"/>
              <a:t>European Central Bank, ECB</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841447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铸币税（</a:t>
            </a:r>
            <a:r>
              <a:rPr lang="en-US" altLang="zh-CN" dirty="0"/>
              <a:t>seigniorage</a:t>
            </a:r>
            <a:r>
              <a:rPr lang="zh-CN" altLang="en-US" dirty="0"/>
              <a:t>）</a:t>
            </a:r>
          </a:p>
        </p:txBody>
      </p:sp>
      <p:sp>
        <p:nvSpPr>
          <p:cNvPr id="3" name="内容占位符 2"/>
          <p:cNvSpPr>
            <a:spLocks noGrp="1"/>
          </p:cNvSpPr>
          <p:nvPr>
            <p:ph idx="1"/>
          </p:nvPr>
        </p:nvSpPr>
        <p:spPr/>
        <p:txBody>
          <a:bodyPr>
            <a:normAutofit/>
          </a:bodyPr>
          <a:lstStyle/>
          <a:p>
            <a:r>
              <a:rPr lang="zh-CN" altLang="en-US" dirty="0"/>
              <a:t>铸币税是印钞给政府带来的收入。因为过度印钞会带来通胀，因此铸币税也被称为“通胀税”。</a:t>
            </a:r>
            <a:endParaRPr lang="en-US" altLang="zh-CN" dirty="0"/>
          </a:p>
          <a:p>
            <a:r>
              <a:rPr lang="zh-CN" altLang="en-US" dirty="0"/>
              <a:t>在正常时期，铸币税很温和。但在极端时期（战争、超级通胀等），铸币税可能是政府主要财政来源。</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789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通货膨胀（</a:t>
            </a:r>
            <a:r>
              <a:rPr lang="en-US" altLang="zh-CN" dirty="0"/>
              <a:t>Inflation</a:t>
            </a:r>
            <a:r>
              <a:rPr lang="zh-CN" altLang="en-US" dirty="0"/>
              <a:t>）</a:t>
            </a:r>
          </a:p>
        </p:txBody>
      </p:sp>
      <p:sp>
        <p:nvSpPr>
          <p:cNvPr id="3" name="内容占位符 2"/>
          <p:cNvSpPr>
            <a:spLocks noGrp="1"/>
          </p:cNvSpPr>
          <p:nvPr>
            <p:ph idx="1"/>
          </p:nvPr>
        </p:nvSpPr>
        <p:spPr/>
        <p:txBody>
          <a:bodyPr/>
          <a:lstStyle/>
          <a:p>
            <a:r>
              <a:rPr lang="zh-CN" altLang="en-US" dirty="0"/>
              <a:t>定义</a:t>
            </a:r>
            <a:r>
              <a:rPr lang="en-US" altLang="zh-CN" dirty="0"/>
              <a:t>: </a:t>
            </a:r>
            <a:r>
              <a:rPr lang="zh-CN" altLang="en-US" dirty="0"/>
              <a:t>通货膨胀是指商品和服务</a:t>
            </a:r>
            <a:r>
              <a:rPr lang="zh-CN" altLang="en-US" dirty="0">
                <a:solidFill>
                  <a:srgbClr val="FF0000"/>
                </a:solidFill>
              </a:rPr>
              <a:t>总体价格水平</a:t>
            </a:r>
            <a:r>
              <a:rPr lang="zh-CN" altLang="en-US" dirty="0"/>
              <a:t>的</a:t>
            </a:r>
            <a:r>
              <a:rPr lang="zh-CN" altLang="en-US" dirty="0">
                <a:solidFill>
                  <a:srgbClr val="FF0000"/>
                </a:solidFill>
              </a:rPr>
              <a:t>持续</a:t>
            </a:r>
            <a:r>
              <a:rPr lang="zh-CN" altLang="en-US" dirty="0"/>
              <a:t>上涨。</a:t>
            </a:r>
            <a:endParaRPr lang="en-US" altLang="zh-CN" dirty="0"/>
          </a:p>
          <a:p>
            <a:r>
              <a:rPr lang="zh-CN" altLang="en-US" dirty="0"/>
              <a:t>测度：</a:t>
            </a:r>
            <a:r>
              <a:rPr lang="en-US" altLang="zh-CN" dirty="0"/>
              <a:t>CPI</a:t>
            </a:r>
            <a:r>
              <a:rPr lang="zh-CN" altLang="en-US" dirty="0"/>
              <a:t>、</a:t>
            </a:r>
            <a:r>
              <a:rPr lang="en-US" altLang="zh-CN" dirty="0"/>
              <a:t>GDP</a:t>
            </a:r>
            <a:r>
              <a:rPr lang="zh-CN" altLang="en-US" dirty="0"/>
              <a:t>平减因子等。</a:t>
            </a:r>
            <a:endParaRPr lang="en-US" altLang="zh-CN" dirty="0"/>
          </a:p>
          <a:p>
            <a:r>
              <a:rPr lang="zh-CN" altLang="en-US" dirty="0"/>
              <a:t>货币与通胀的关系：通胀侵蚀货币的购买力。</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0522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货币数量理论</a:t>
            </a:r>
            <a:br>
              <a:rPr lang="en-US" altLang="zh-CN" dirty="0"/>
            </a:br>
            <a:r>
              <a:rPr lang="zh-CN" altLang="en-US" dirty="0"/>
              <a:t>（</a:t>
            </a:r>
            <a:r>
              <a:rPr lang="en-US" altLang="zh-CN" dirty="0"/>
              <a:t>Quantity Theory of Money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用</a:t>
                </a:r>
                <a:r>
                  <a:rPr lang="en-US" altLang="zh-CN" dirty="0"/>
                  <a:t> </a:t>
                </a:r>
                <a14:m>
                  <m:oMath xmlns:m="http://schemas.openxmlformats.org/officeDocument/2006/math">
                    <m:r>
                      <a:rPr lang="en-US" altLang="zh-CN" b="0" i="1" smtClean="0">
                        <a:latin typeface="Cambria Math"/>
                      </a:rPr>
                      <m:t>𝑇</m:t>
                    </m:r>
                  </m:oMath>
                </a14:m>
                <a:r>
                  <a:rPr lang="zh-CN" altLang="en-US" dirty="0"/>
                  <a:t> 表示一段时间内交易次数，</a:t>
                </a:r>
                <a14:m>
                  <m:oMath xmlns:m="http://schemas.openxmlformats.org/officeDocument/2006/math">
                    <m:r>
                      <a:rPr lang="en-US" altLang="zh-CN" b="0" i="1" smtClean="0">
                        <a:latin typeface="Cambria Math"/>
                      </a:rPr>
                      <m:t>𝑃</m:t>
                    </m:r>
                  </m:oMath>
                </a14:m>
                <a:r>
                  <a:rPr lang="zh-CN" altLang="en-US" dirty="0"/>
                  <a:t> 表示价格水平，</a:t>
                </a:r>
                <a:r>
                  <a:rPr lang="en-US" altLang="zh-CN" dirty="0"/>
                  <a:t> </a:t>
                </a:r>
                <a14:m>
                  <m:oMath xmlns:m="http://schemas.openxmlformats.org/officeDocument/2006/math">
                    <m:r>
                      <a:rPr lang="en-US" altLang="zh-CN" b="0" i="1" smtClean="0">
                        <a:latin typeface="Cambria Math"/>
                      </a:rPr>
                      <m:t>𝑀</m:t>
                    </m:r>
                  </m:oMath>
                </a14:m>
                <a:r>
                  <a:rPr lang="zh-CN" altLang="en-US" dirty="0"/>
                  <a:t> 表示流通中的货币。我们可以定义货币流通速度（</a:t>
                </a:r>
                <a:r>
                  <a:rPr lang="en-US" altLang="zh-CN" dirty="0"/>
                  <a:t>transaction velocity of money</a:t>
                </a:r>
                <a:r>
                  <a:rPr lang="zh-CN" altLang="en-US" dirty="0"/>
                  <a:t>）为</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𝑉</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𝑃𝑇</m:t>
                          </m:r>
                        </m:num>
                        <m:den>
                          <m:r>
                            <a:rPr lang="en-US" altLang="zh-CN" b="0" i="1" smtClean="0">
                              <a:latin typeface="Cambria Math"/>
                            </a:rPr>
                            <m:t>𝑀</m:t>
                          </m:r>
                        </m:den>
                      </m:f>
                      <m:r>
                        <a:rPr lang="en-US" altLang="zh-CN" b="0" i="1" smtClean="0">
                          <a:latin typeface="Cambria Math"/>
                        </a:rPr>
                        <m:t>.</m:t>
                      </m:r>
                    </m:oMath>
                  </m:oMathPara>
                </a14:m>
                <a:endParaRPr lang="en-US" altLang="zh-CN" dirty="0"/>
              </a:p>
              <a:p>
                <a:r>
                  <a:rPr lang="zh-CN" altLang="en-US" dirty="0"/>
                  <a:t>货币数量理论写为</a:t>
                </a:r>
                <a:endParaRPr lang="en-US" altLang="zh-CN"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𝑃𝑇</m:t>
                      </m:r>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4375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总需求和总供给</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fontScale="92500" lnSpcReduction="20000"/>
              </a:bodyPr>
              <a:lstStyle/>
              <a:p>
                <a:r>
                  <a:rPr lang="zh-CN" altLang="en-US" dirty="0"/>
                  <a:t>总需求（</a:t>
                </a:r>
                <a:r>
                  <a:rPr lang="en-US" altLang="zh-CN" dirty="0"/>
                  <a:t>AD</a:t>
                </a:r>
                <a:r>
                  <a:rPr lang="zh-CN" altLang="en-US" dirty="0"/>
                  <a:t>）是在一定价格水平（</a:t>
                </a:r>
                <a14:m>
                  <m:oMath xmlns:m="http://schemas.openxmlformats.org/officeDocument/2006/math">
                    <m:r>
                      <a:rPr lang="en-US" altLang="zh-CN" i="1">
                        <a:latin typeface="Cambria Math" panose="02040503050406030204" pitchFamily="18" charset="0"/>
                      </a:rPr>
                      <m:t>𝑃</m:t>
                    </m:r>
                  </m:oMath>
                </a14:m>
                <a:r>
                  <a:rPr lang="zh-CN" altLang="en-US" dirty="0"/>
                  <a:t>），需求侧希望购买的所有商品和服务的价值总和。</a:t>
                </a:r>
                <a:endParaRPr lang="en-US" altLang="zh-CN" dirty="0"/>
              </a:p>
              <a:p>
                <a:r>
                  <a:rPr lang="zh-CN" altLang="en-US" dirty="0"/>
                  <a:t>总供给（</a:t>
                </a:r>
                <a:r>
                  <a:rPr lang="en-US" altLang="zh-CN" dirty="0"/>
                  <a:t>AS</a:t>
                </a:r>
                <a:r>
                  <a:rPr lang="zh-CN" altLang="en-US" dirty="0"/>
                  <a:t>）是在一定价格水平，供给侧愿意产出的所有商品和服务价值总和。</a:t>
                </a:r>
                <a:endParaRPr lang="en-US" altLang="zh-CN" dirty="0"/>
              </a:p>
              <a:p>
                <a:pPr lvl="1"/>
                <a:r>
                  <a:rPr lang="zh-CN" altLang="en-US" dirty="0"/>
                  <a:t>总需求和总供给均为“实际”（</a:t>
                </a:r>
                <a:r>
                  <a:rPr lang="en-US" altLang="zh-CN" dirty="0"/>
                  <a:t>real</a:t>
                </a:r>
                <a:r>
                  <a:rPr lang="zh-CN" altLang="en-US" dirty="0"/>
                  <a:t>）概念：总需求或总供给的变化是指“量”的变化。</a:t>
                </a:r>
                <a:endParaRPr lang="en-US" altLang="zh-CN" dirty="0"/>
              </a:p>
              <a:p>
                <a:pPr lvl="1"/>
                <a:r>
                  <a:rPr lang="zh-CN" altLang="en-US" dirty="0"/>
                  <a:t>异质性商品和服务如何加总？</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3"/>
                <a:stretch>
                  <a:fillRect l="-2262" t="-3504" r="-1207" b="-5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2D820A9D-5490-4AFC-BECE-F3F6C30ED6FF}"/>
                  </a:ext>
                </a:extLst>
              </p:cNvPr>
              <p:cNvSpPr>
                <a:spLocks noGrp="1"/>
              </p:cNvSpPr>
              <p:nvPr>
                <p:ph sz="half" idx="2"/>
              </p:nvPr>
            </p:nvSpPr>
            <p:spPr/>
            <p:txBody>
              <a:bodyPr>
                <a:normAutofit fontScale="92500" lnSpcReduction="20000"/>
              </a:bodyPr>
              <a:lstStyle/>
              <a:p>
                <a:pPr marL="0" indent="0" algn="ctr">
                  <a:buNone/>
                </a:pPr>
                <a:endParaRPr lang="en-US" altLang="zh-CN" dirty="0"/>
              </a:p>
              <a:p>
                <a:pPr marL="0" indent="0" algn="ctr">
                  <a:buNone/>
                </a:pPr>
                <a:endParaRPr lang="en-US" altLang="zh-CN" dirty="0"/>
              </a:p>
              <a:p>
                <a:pPr marL="0" indent="0">
                  <a:buNone/>
                </a:pPr>
                <a:endParaRPr lang="en-US" altLang="zh-CN" dirty="0"/>
              </a:p>
              <a:p>
                <a:pPr marL="0" indent="0" algn="ctr">
                  <a:buNone/>
                </a:pPr>
                <a:r>
                  <a:rPr lang="zh-CN" altLang="en-US" sz="2600" dirty="0"/>
                  <a:t>假设</a:t>
                </a:r>
                <a:r>
                  <a:rPr lang="en-US" altLang="zh-CN" sz="2600" dirty="0"/>
                  <a:t>AD</a:t>
                </a:r>
                <a:r>
                  <a:rPr lang="zh-CN" altLang="en-US" sz="2600" dirty="0"/>
                  <a:t>和</a:t>
                </a:r>
                <a:r>
                  <a:rPr lang="en-US" altLang="zh-CN" sz="2600" dirty="0"/>
                  <a:t>AS</a:t>
                </a:r>
                <a:r>
                  <a:rPr lang="zh-CN" altLang="en-US" sz="2600" dirty="0"/>
                  <a:t>均为</a:t>
                </a:r>
                <a14:m>
                  <m:oMath xmlns:m="http://schemas.openxmlformats.org/officeDocument/2006/math">
                    <m:r>
                      <a:rPr lang="en-US" altLang="zh-CN" sz="2600" i="1">
                        <a:latin typeface="Cambria Math" panose="02040503050406030204" pitchFamily="18" charset="0"/>
                      </a:rPr>
                      <m:t>𝑃</m:t>
                    </m:r>
                  </m:oMath>
                </a14:m>
                <a:r>
                  <a:rPr lang="zh-CN" altLang="en-US" sz="2600" dirty="0"/>
                  <a:t>的函数，</a:t>
                </a:r>
                <a:endParaRPr lang="en-US" altLang="zh-CN" sz="2600" dirty="0"/>
              </a:p>
              <a:p>
                <a:pPr marL="457200" lvl="1" indent="0">
                  <a:buNone/>
                </a:pPr>
                <a:r>
                  <a:rPr lang="en-US" altLang="zh-CN" sz="2600" dirty="0">
                    <a:solidFill>
                      <a:schemeClr val="accent2"/>
                    </a:solidFill>
                  </a:rPr>
                  <a:t>AD </a:t>
                </a:r>
                <a:r>
                  <a:rPr lang="zh-CN" altLang="en-US" sz="2600" dirty="0">
                    <a:solidFill>
                      <a:schemeClr val="accent2"/>
                    </a:solidFill>
                  </a:rPr>
                  <a:t>曲线</a:t>
                </a:r>
                <a:r>
                  <a:rPr lang="zh-CN" altLang="en-US" sz="2600" dirty="0"/>
                  <a:t>：</a:t>
                </a:r>
                <a:r>
                  <a:rPr lang="en-US" altLang="zh-CN" sz="2600" dirty="0"/>
                  <a:t>AD</a:t>
                </a:r>
                <a:r>
                  <a:rPr lang="zh-CN" altLang="en-US" sz="2600" dirty="0"/>
                  <a:t>和</a:t>
                </a:r>
                <a14:m>
                  <m:oMath xmlns:m="http://schemas.openxmlformats.org/officeDocument/2006/math">
                    <m:r>
                      <a:rPr lang="en-US" altLang="zh-CN" sz="2600" i="1">
                        <a:latin typeface="Cambria Math" panose="02040503050406030204" pitchFamily="18" charset="0"/>
                      </a:rPr>
                      <m:t>𝑃</m:t>
                    </m:r>
                  </m:oMath>
                </a14:m>
                <a:r>
                  <a:rPr lang="zh-CN" altLang="en-US" sz="2600" dirty="0"/>
                  <a:t>的关系。</a:t>
                </a:r>
                <a:endParaRPr lang="en-US" altLang="zh-CN" sz="2600" dirty="0"/>
              </a:p>
              <a:p>
                <a:pPr marL="457200" lvl="1" indent="0">
                  <a:buNone/>
                </a:pPr>
                <a:r>
                  <a:rPr lang="en-US" altLang="zh-CN" sz="2600" dirty="0">
                    <a:solidFill>
                      <a:schemeClr val="accent2"/>
                    </a:solidFill>
                  </a:rPr>
                  <a:t>AS </a:t>
                </a:r>
                <a:r>
                  <a:rPr lang="zh-CN" altLang="en-US" sz="2600" dirty="0">
                    <a:solidFill>
                      <a:schemeClr val="accent2"/>
                    </a:solidFill>
                  </a:rPr>
                  <a:t>曲线</a:t>
                </a:r>
                <a:r>
                  <a:rPr lang="zh-CN" altLang="en-US" sz="2600" dirty="0"/>
                  <a:t>：</a:t>
                </a:r>
                <a:r>
                  <a:rPr lang="en-US" altLang="zh-CN" sz="2600" dirty="0"/>
                  <a:t>AS </a:t>
                </a:r>
                <a:r>
                  <a:rPr lang="zh-CN" altLang="en-US" sz="2600" dirty="0"/>
                  <a:t>和</a:t>
                </a:r>
                <a14:m>
                  <m:oMath xmlns:m="http://schemas.openxmlformats.org/officeDocument/2006/math">
                    <m:r>
                      <a:rPr lang="en-US" altLang="zh-CN" sz="2600" i="1">
                        <a:latin typeface="Cambria Math" panose="02040503050406030204" pitchFamily="18" charset="0"/>
                      </a:rPr>
                      <m:t>𝑃</m:t>
                    </m:r>
                  </m:oMath>
                </a14:m>
                <a:r>
                  <a:rPr lang="zh-CN" altLang="en-US" sz="2600" dirty="0"/>
                  <a:t>的关系。</a:t>
                </a:r>
                <a:endParaRPr lang="en-US" altLang="zh-CN" sz="2600" dirty="0"/>
              </a:p>
              <a:p>
                <a:endParaRPr lang="zh-CN" altLang="en-US" dirty="0"/>
              </a:p>
            </p:txBody>
          </p:sp>
        </mc:Choice>
        <mc:Fallback xmlns="">
          <p:sp>
            <p:nvSpPr>
              <p:cNvPr id="5" name="内容占位符 4">
                <a:extLst>
                  <a:ext uri="{FF2B5EF4-FFF2-40B4-BE49-F238E27FC236}">
                    <a16:creationId xmlns:a16="http://schemas.microsoft.com/office/drawing/2014/main" id="{2D820A9D-5490-4AFC-BECE-F3F6C30ED6FF}"/>
                  </a:ext>
                </a:extLst>
              </p:cNvPr>
              <p:cNvSpPr>
                <a:spLocks noGrp="1" noRot="1" noChangeAspect="1" noMove="1" noResize="1" noEditPoints="1" noAdjustHandles="1" noChangeArrowheads="1" noChangeShapeType="1" noTextEdit="1"/>
              </p:cNvSpPr>
              <p:nvPr>
                <p:ph sz="half" idx="2"/>
              </p:nvPr>
            </p:nvSpPr>
            <p:spPr>
              <a:blipFill>
                <a:blip r:embed="rId4"/>
                <a:stretch>
                  <a:fillRect r="-981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7732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货币数量理论</a:t>
            </a:r>
            <a:br>
              <a:rPr lang="en-US" altLang="zh-CN" dirty="0"/>
            </a:br>
            <a:r>
              <a:rPr lang="zh-CN" altLang="en-US" dirty="0"/>
              <a:t>（</a:t>
            </a:r>
            <a:r>
              <a:rPr lang="en-US" altLang="zh-CN" dirty="0"/>
              <a:t>Quantity Theory of Money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对于异质性商品和服务，“交易次数”</a:t>
                </a:r>
                <a:r>
                  <a:rPr lang="en-US" altLang="zh-CN" dirty="0"/>
                  <a:t> </a:t>
                </a:r>
                <a:r>
                  <a:rPr lang="zh-CN" altLang="en-US" dirty="0"/>
                  <a:t>可用“不变价”加权，因此 </a:t>
                </a:r>
                <a14:m>
                  <m:oMath xmlns:m="http://schemas.openxmlformats.org/officeDocument/2006/math">
                    <m:r>
                      <a:rPr lang="en-US" altLang="zh-CN" i="1">
                        <a:latin typeface="Cambria Math"/>
                      </a:rPr>
                      <m:t>𝑇</m:t>
                    </m:r>
                  </m:oMath>
                </a14:m>
                <a:r>
                  <a:rPr lang="en-US" altLang="zh-CN" dirty="0"/>
                  <a:t> </a:t>
                </a:r>
                <a:r>
                  <a:rPr lang="zh-CN" altLang="en-US" dirty="0"/>
                  <a:t>可用实际</a:t>
                </a:r>
                <a:r>
                  <a:rPr lang="en-US" altLang="zh-CN" dirty="0"/>
                  <a:t>GDP</a:t>
                </a:r>
                <a:r>
                  <a:rPr lang="zh-CN" altLang="en-US" dirty="0"/>
                  <a:t>代替，得到更实用的货币数量理论：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𝑃𝑌</m:t>
                      </m:r>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𝑌</m:t>
                    </m:r>
                  </m:oMath>
                </a14:m>
                <a:r>
                  <a:rPr lang="zh-CN" altLang="en-US" dirty="0"/>
                  <a:t> 表示实际</a:t>
                </a:r>
                <a:r>
                  <a:rPr lang="en-US" altLang="zh-CN" dirty="0"/>
                  <a:t>GDP.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r="-140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5328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货币和通胀</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对货币数量方程作全微分可得：</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m:t>
                          </m:r>
                          <m:r>
                            <a:rPr lang="en-US" altLang="zh-CN" b="0" i="1" smtClean="0">
                              <a:latin typeface="Cambria Math"/>
                            </a:rPr>
                            <m:t>𝑀</m:t>
                          </m:r>
                        </m:num>
                        <m:den>
                          <m:r>
                            <a:rPr lang="en-US" altLang="zh-CN" b="0" i="1" smtClean="0">
                              <a:latin typeface="Cambria Math"/>
                            </a:rPr>
                            <m:t>𝑀</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𝑑𝑉</m:t>
                          </m:r>
                        </m:num>
                        <m:den>
                          <m:r>
                            <a:rPr lang="en-US" altLang="zh-CN" b="0" i="1" smtClean="0">
                              <a:latin typeface="Cambria Math"/>
                            </a:rPr>
                            <m:t>𝑉</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𝑑𝑃</m:t>
                          </m:r>
                        </m:num>
                        <m:den>
                          <m:r>
                            <a:rPr lang="en-US" altLang="zh-CN" b="0" i="1" smtClean="0">
                              <a:latin typeface="Cambria Math"/>
                            </a:rPr>
                            <m:t>𝑃</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𝑌</m:t>
                          </m:r>
                        </m:den>
                      </m:f>
                      <m:r>
                        <a:rPr lang="en-US" altLang="zh-CN" b="0" i="1" smtClean="0">
                          <a:latin typeface="Cambria Math"/>
                        </a:rPr>
                        <m:t>.</m:t>
                      </m:r>
                    </m:oMath>
                  </m:oMathPara>
                </a14:m>
                <a:endParaRPr lang="en-US" altLang="zh-CN" b="0" dirty="0"/>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𝑑𝑀</m:t>
                        </m:r>
                      </m:num>
                      <m:den>
                        <m:r>
                          <a:rPr lang="en-US" altLang="zh-CN" i="1">
                            <a:latin typeface="Cambria Math"/>
                          </a:rPr>
                          <m:t>𝑀</m:t>
                        </m:r>
                      </m:den>
                    </m:f>
                  </m:oMath>
                </a14:m>
                <a:r>
                  <a:rPr lang="en-US" altLang="zh-CN" dirty="0"/>
                  <a:t> </a:t>
                </a:r>
                <a:r>
                  <a:rPr lang="zh-CN" altLang="en-US" dirty="0"/>
                  <a:t>和</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𝑌</m:t>
                        </m:r>
                      </m:den>
                    </m:f>
                  </m:oMath>
                </a14:m>
                <a:r>
                  <a:rPr lang="en-US" altLang="zh-CN" dirty="0"/>
                  <a:t> </a:t>
                </a:r>
                <a:r>
                  <a:rPr lang="zh-CN" altLang="en-US" dirty="0"/>
                  <a:t>分别为货币供应和实际</a:t>
                </a:r>
                <a:r>
                  <a:rPr lang="en-US" altLang="zh-CN" dirty="0"/>
                  <a:t>GDP</a:t>
                </a:r>
                <a:r>
                  <a:rPr lang="zh-CN" altLang="en-US" dirty="0"/>
                  <a:t>增速。</a:t>
                </a:r>
                <a:r>
                  <a:rPr lang="en-US" altLang="zh-CN" dirty="0"/>
                  <a:t> </a:t>
                </a:r>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𝑃</m:t>
                        </m:r>
                      </m:den>
                    </m:f>
                  </m:oMath>
                </a14:m>
                <a:r>
                  <a:rPr lang="zh-CN" altLang="en-US" dirty="0"/>
                  <a:t> 为通货膨胀率。</a:t>
                </a:r>
                <a:endParaRPr lang="en-US" altLang="zh-CN" dirty="0"/>
              </a:p>
              <a:p>
                <a:pPr lvl="1"/>
                <a:r>
                  <a:rPr lang="zh-CN" altLang="en-US" dirty="0"/>
                  <a:t>如果假设 </a:t>
                </a:r>
                <a14:m>
                  <m:oMath xmlns:m="http://schemas.openxmlformats.org/officeDocument/2006/math">
                    <m:r>
                      <a:rPr lang="en-US" altLang="zh-CN" i="1">
                        <a:latin typeface="Cambria Math"/>
                      </a:rPr>
                      <m:t>𝑉</m:t>
                    </m:r>
                  </m:oMath>
                </a14:m>
                <a:r>
                  <a:rPr lang="zh-CN" altLang="en-US" dirty="0"/>
                  <a:t>为常数，那么</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𝑑𝑉</m:t>
                        </m:r>
                      </m:num>
                      <m:den>
                        <m:r>
                          <a:rPr lang="en-US" altLang="zh-CN" i="1">
                            <a:latin typeface="Cambria Math"/>
                          </a:rPr>
                          <m:t>𝑉</m:t>
                        </m:r>
                      </m:den>
                    </m:f>
                    <m:r>
                      <a:rPr lang="en-US" altLang="zh-CN" b="0" i="1" smtClean="0">
                        <a:latin typeface="Cambria Math"/>
                      </a:rPr>
                      <m:t>=0.</m:t>
                    </m:r>
                  </m:oMath>
                </a14:m>
                <a:endParaRPr lang="en-US" altLang="zh-CN" dirty="0"/>
              </a:p>
              <a:p>
                <a:r>
                  <a:rPr lang="zh-CN" altLang="en-US" dirty="0"/>
                  <a:t>给定实际</a:t>
                </a:r>
                <a:r>
                  <a:rPr lang="en-US" altLang="zh-CN" dirty="0"/>
                  <a:t>GDP</a:t>
                </a:r>
                <a:r>
                  <a:rPr lang="zh-CN" altLang="en-US" dirty="0"/>
                  <a:t>增速，货币供应增速决定了通胀率：</a:t>
                </a:r>
                <a:r>
                  <a:rPr lang="en-US" altLang="zh-CN" dirty="0"/>
                  <a:t> </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𝑑𝑀</m:t>
                          </m:r>
                        </m:num>
                        <m:den>
                          <m:r>
                            <a:rPr lang="en-US" altLang="zh-CN" i="1">
                              <a:latin typeface="Cambria Math"/>
                            </a:rPr>
                            <m:t>𝑀</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𝑑𝑃</m:t>
                          </m:r>
                        </m:num>
                        <m:den>
                          <m:r>
                            <a:rPr lang="en-US" altLang="zh-CN" b="0" i="1" smtClean="0">
                              <a:latin typeface="Cambria Math" panose="02040503050406030204" pitchFamily="18" charset="0"/>
                            </a:rPr>
                            <m:t>𝑃</m:t>
                          </m:r>
                        </m:den>
                      </m:f>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90518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a:t>
            </a:r>
            <a:r>
              <a:rPr lang="en-US" altLang="zh-CN" dirty="0"/>
              <a:t>M2</a:t>
            </a:r>
            <a:r>
              <a:rPr lang="zh-CN" altLang="en-US" dirty="0"/>
              <a:t>增速与通胀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F3612EE6-4DE6-49D0-B1F8-91E7D2FC3DF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95488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通胀的成本</a:t>
            </a:r>
          </a:p>
        </p:txBody>
      </p:sp>
      <p:sp>
        <p:nvSpPr>
          <p:cNvPr id="3" name="内容占位符 2"/>
          <p:cNvSpPr>
            <a:spLocks noGrp="1"/>
          </p:cNvSpPr>
          <p:nvPr>
            <p:ph idx="1"/>
          </p:nvPr>
        </p:nvSpPr>
        <p:spPr/>
        <p:txBody>
          <a:bodyPr>
            <a:normAutofit/>
          </a:bodyPr>
          <a:lstStyle/>
          <a:p>
            <a:r>
              <a:rPr lang="zh-CN" altLang="en-US" dirty="0"/>
              <a:t>预期中的通胀</a:t>
            </a:r>
            <a:endParaRPr lang="en-US" altLang="zh-CN" dirty="0"/>
          </a:p>
          <a:p>
            <a:pPr lvl="1"/>
            <a:r>
              <a:rPr lang="zh-CN" altLang="en-US" dirty="0"/>
              <a:t>菜单成本（</a:t>
            </a:r>
            <a:r>
              <a:rPr lang="en-US" altLang="zh-CN" dirty="0"/>
              <a:t>Menu cost</a:t>
            </a:r>
            <a:r>
              <a:rPr lang="zh-CN" altLang="en-US" dirty="0"/>
              <a:t>）</a:t>
            </a:r>
            <a:endParaRPr lang="en-US" altLang="zh-CN" dirty="0"/>
          </a:p>
          <a:p>
            <a:pPr lvl="1"/>
            <a:r>
              <a:rPr lang="zh-CN" altLang="en-US" dirty="0"/>
              <a:t>价格扭曲引起的资源错配</a:t>
            </a:r>
            <a:endParaRPr lang="en-US" altLang="zh-CN" dirty="0"/>
          </a:p>
          <a:p>
            <a:pPr lvl="1"/>
            <a:r>
              <a:rPr lang="zh-CN" altLang="en-US" dirty="0"/>
              <a:t>不公平的税收</a:t>
            </a:r>
            <a:endParaRPr lang="en-US" altLang="zh-CN" dirty="0"/>
          </a:p>
          <a:p>
            <a:pPr lvl="1"/>
            <a:r>
              <a:rPr lang="zh-CN" altLang="en-US" dirty="0"/>
              <a:t>其他各种不方便</a:t>
            </a:r>
            <a:endParaRPr lang="en-US" altLang="zh-CN" dirty="0"/>
          </a:p>
          <a:p>
            <a:r>
              <a:rPr lang="zh-CN" altLang="en-US" dirty="0"/>
              <a:t>预期外的通胀</a:t>
            </a:r>
            <a:endParaRPr lang="en-US" altLang="zh-CN" dirty="0"/>
          </a:p>
          <a:p>
            <a:pPr lvl="1"/>
            <a:r>
              <a:rPr lang="zh-CN" altLang="en-US" dirty="0"/>
              <a:t>购买力的随意再分配</a:t>
            </a:r>
            <a:endParaRPr lang="en-US" altLang="zh-CN" dirty="0"/>
          </a:p>
          <a:p>
            <a:pPr lvl="1"/>
            <a:r>
              <a:rPr lang="zh-CN" altLang="en-US" dirty="0"/>
              <a:t>经济不确定性增加</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271748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超级通货膨胀（</a:t>
            </a:r>
            <a:r>
              <a:rPr lang="en-US" altLang="zh-CN" dirty="0"/>
              <a:t>Hyperinflation</a:t>
            </a:r>
            <a:r>
              <a:rPr lang="zh-CN" altLang="en-US" dirty="0"/>
              <a:t>）</a:t>
            </a:r>
          </a:p>
        </p:txBody>
      </p:sp>
      <p:sp>
        <p:nvSpPr>
          <p:cNvPr id="3" name="内容占位符 2"/>
          <p:cNvSpPr>
            <a:spLocks noGrp="1"/>
          </p:cNvSpPr>
          <p:nvPr>
            <p:ph sz="half" idx="1"/>
          </p:nvPr>
        </p:nvSpPr>
        <p:spPr/>
        <p:txBody>
          <a:bodyPr>
            <a:normAutofit/>
          </a:bodyPr>
          <a:lstStyle/>
          <a:p>
            <a:r>
              <a:rPr lang="zh-CN" altLang="en-US" dirty="0"/>
              <a:t>定义</a:t>
            </a:r>
            <a:r>
              <a:rPr lang="en-US" altLang="zh-CN" dirty="0"/>
              <a:t>:</a:t>
            </a:r>
            <a:r>
              <a:rPr lang="zh-CN" altLang="en-US" dirty="0"/>
              <a:t>极度恶性的通胀（比如通胀率超过每月</a:t>
            </a:r>
            <a:r>
              <a:rPr lang="en-US" altLang="zh-CN" dirty="0"/>
              <a:t>50%</a:t>
            </a:r>
            <a:r>
              <a:rPr lang="zh-CN" altLang="en-US" dirty="0"/>
              <a:t>）</a:t>
            </a:r>
            <a:endParaRPr lang="en-US" altLang="zh-CN" dirty="0"/>
          </a:p>
          <a:p>
            <a:r>
              <a:rPr lang="zh-CN" altLang="en-US" dirty="0"/>
              <a:t>在超级通货膨胀下，通胀成本不可承受。</a:t>
            </a:r>
            <a:endParaRPr lang="en-US" altLang="zh-CN" dirty="0"/>
          </a:p>
          <a:p>
            <a:r>
              <a:rPr lang="zh-CN" altLang="en-US" dirty="0"/>
              <a:t>货币失去储值功能，甚至交易媒介功能</a:t>
            </a:r>
            <a:r>
              <a:rPr lang="en-US" altLang="zh-CN" dirty="0"/>
              <a:t> </a:t>
            </a:r>
          </a:p>
          <a:p>
            <a:pPr lvl="1"/>
            <a:r>
              <a:rPr lang="zh-CN" altLang="en-US" dirty="0"/>
              <a:t>人们不得不以物易物，或者用其他硬通货币。</a:t>
            </a:r>
          </a:p>
        </p:txBody>
      </p:sp>
      <p:pic>
        <p:nvPicPr>
          <p:cNvPr id="7" name="内容占位符 6">
            <a:extLst>
              <a:ext uri="{FF2B5EF4-FFF2-40B4-BE49-F238E27FC236}">
                <a16:creationId xmlns:a16="http://schemas.microsoft.com/office/drawing/2014/main" id="{4666B849-72CD-4750-88AD-5695B99A24F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79617"/>
            <a:ext cx="4038600" cy="1967129"/>
          </a:xfrm>
        </p:spPr>
      </p:pic>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47363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解放前的超级通货膨胀（</a:t>
            </a:r>
            <a:r>
              <a:rPr lang="en-US" altLang="zh-CN" dirty="0"/>
              <a:t>1937-1948</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05092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解放前的超级通货膨胀</a:t>
            </a:r>
            <a:br>
              <a:rPr lang="en-US" altLang="zh-CN" dirty="0"/>
            </a:br>
            <a:r>
              <a:rPr lang="zh-CN" altLang="en-US" dirty="0"/>
              <a:t>（</a:t>
            </a:r>
            <a:r>
              <a:rPr lang="en-US" altLang="zh-CN" dirty="0"/>
              <a:t>1948.8-1949.4</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995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超级通胀的原因</a:t>
            </a:r>
          </a:p>
        </p:txBody>
      </p:sp>
      <p:sp>
        <p:nvSpPr>
          <p:cNvPr id="3" name="内容占位符 2"/>
          <p:cNvSpPr>
            <a:spLocks noGrp="1"/>
          </p:cNvSpPr>
          <p:nvPr>
            <p:ph idx="1"/>
          </p:nvPr>
        </p:nvSpPr>
        <p:spPr/>
        <p:txBody>
          <a:bodyPr>
            <a:normAutofit/>
          </a:bodyPr>
          <a:lstStyle/>
          <a:p>
            <a:r>
              <a:rPr lang="zh-CN" altLang="en-US" dirty="0"/>
              <a:t>一个简单回答是</a:t>
            </a:r>
            <a:r>
              <a:rPr lang="en-US" altLang="zh-CN" dirty="0"/>
              <a:t>: </a:t>
            </a:r>
            <a:r>
              <a:rPr lang="zh-CN" altLang="en-US" dirty="0"/>
              <a:t>超级通胀由过度的货币供应导致。</a:t>
            </a:r>
            <a:endParaRPr lang="en-US" altLang="zh-CN" dirty="0"/>
          </a:p>
          <a:p>
            <a:r>
              <a:rPr lang="zh-CN" altLang="en-US" dirty="0"/>
              <a:t>但是央行为何过度印钞？通常是因为财政问题。</a:t>
            </a:r>
            <a:endParaRPr lang="en-US" altLang="zh-CN" dirty="0"/>
          </a:p>
          <a:p>
            <a:r>
              <a:rPr lang="zh-CN" altLang="en-US" dirty="0"/>
              <a:t>如何应对超级通胀？财政改革。</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0488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通胀的好处</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温和通胀是供不应求的结果。</a:t>
                </a:r>
                <a:endParaRPr lang="en-US" altLang="zh-CN" dirty="0"/>
              </a:p>
              <a:p>
                <a:pPr marL="457200" lvl="1" indent="0">
                  <a:buNone/>
                </a:pPr>
                <a:r>
                  <a:rPr lang="zh-CN" altLang="en-US" dirty="0"/>
                  <a:t>产品供不应求 </a:t>
                </a:r>
                <a14:m>
                  <m:oMath xmlns:m="http://schemas.openxmlformats.org/officeDocument/2006/math">
                    <m:r>
                      <a:rPr lang="en-US" altLang="zh-CN" b="0" i="1" smtClean="0">
                        <a:latin typeface="Cambria Math" panose="02040503050406030204" pitchFamily="18" charset="0"/>
                      </a:rPr>
                      <m:t>⇒ </m:t>
                    </m:r>
                  </m:oMath>
                </a14:m>
                <a:r>
                  <a:rPr lang="zh-CN" altLang="en-US" dirty="0"/>
                  <a:t>投资需求旺盛 </a:t>
                </a:r>
                <a14:m>
                  <m:oMath xmlns:m="http://schemas.openxmlformats.org/officeDocument/2006/math">
                    <m:r>
                      <a:rPr lang="en-US" altLang="zh-CN" i="1">
                        <a:latin typeface="Cambria Math" panose="02040503050406030204" pitchFamily="18" charset="0"/>
                      </a:rPr>
                      <m:t>⇒</m:t>
                    </m:r>
                  </m:oMath>
                </a14:m>
                <a:r>
                  <a:rPr lang="zh-CN" altLang="en-US" dirty="0"/>
                  <a:t>总需求旺盛</a:t>
                </a:r>
                <a:endParaRPr lang="en-US" altLang="zh-CN" dirty="0"/>
              </a:p>
              <a:p>
                <a:endParaRPr lang="en-US" altLang="zh-CN" dirty="0"/>
              </a:p>
              <a:p>
                <a:r>
                  <a:rPr lang="zh-CN" altLang="en-US" dirty="0"/>
                  <a:t>温和通胀让劳动力市场运行得更好。</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9224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a:t>货币市场均衡</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定义</a:t>
                </a:r>
                <a:r>
                  <a:rPr lang="en-US" altLang="zh-CN" dirty="0"/>
                  <a:t> </a:t>
                </a:r>
                <a14:m>
                  <m:oMath xmlns:m="http://schemas.openxmlformats.org/officeDocument/2006/math">
                    <m:r>
                      <a:rPr lang="en-US" altLang="zh-CN" i="1">
                        <a:latin typeface="Cambria Math"/>
                      </a:rPr>
                      <m:t>𝑘</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𝑉</m:t>
                        </m:r>
                      </m:den>
                    </m:f>
                  </m:oMath>
                </a14:m>
                <a:r>
                  <a:rPr lang="en-US" altLang="zh-CN" dirty="0"/>
                  <a:t>, </a:t>
                </a:r>
                <a:r>
                  <a:rPr lang="zh-CN" altLang="en-US" dirty="0"/>
                  <a:t>货币数量理论写为</a:t>
                </a:r>
                <a:r>
                  <a:rPr lang="en-US" altLang="zh-CN" dirty="0"/>
                  <a:t> </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𝑘𝑌</m:t>
                      </m:r>
                      <m:r>
                        <a:rPr lang="en-US" altLang="zh-CN" b="0" i="1" smtClean="0">
                          <a:latin typeface="Cambria Math"/>
                        </a:rPr>
                        <m:t>.</m:t>
                      </m:r>
                    </m:oMath>
                  </m:oMathPara>
                </a14:m>
                <a:endParaRPr lang="en-US" altLang="zh-CN" dirty="0"/>
              </a:p>
              <a:p>
                <a:r>
                  <a:rPr lang="zh-CN" altLang="en-US" dirty="0"/>
                  <a:t>右边可以理解为“实际货币需求”，左边可以理解为“实际货币供应”。因此货币数量理论可以理解为货币市场均衡条件：</a:t>
                </a:r>
                <a:endParaRPr lang="en-US" altLang="zh-CN" dirty="0"/>
              </a:p>
              <a:p>
                <a:pPr marL="0" indent="0" algn="ctr">
                  <a:buNone/>
                </a:pPr>
                <a:r>
                  <a:rPr lang="zh-CN" altLang="en-US" dirty="0">
                    <a:solidFill>
                      <a:srgbClr val="FF0000"/>
                    </a:solidFill>
                  </a:rPr>
                  <a:t>实际货币供应 </a:t>
                </a:r>
                <a:r>
                  <a:rPr lang="en-US" altLang="zh-CN" dirty="0">
                    <a:solidFill>
                      <a:srgbClr val="FF0000"/>
                    </a:solidFill>
                  </a:rPr>
                  <a:t>= </a:t>
                </a:r>
                <a:r>
                  <a:rPr lang="zh-CN" altLang="en-US" dirty="0">
                    <a:solidFill>
                      <a:srgbClr val="FF0000"/>
                    </a:solidFill>
                  </a:rPr>
                  <a:t>实际货币需求</a:t>
                </a:r>
                <a:endParaRPr lang="en-US" altLang="zh-CN" dirty="0">
                  <a:solidFill>
                    <a:srgbClr val="FF0000"/>
                  </a:solidFill>
                </a:endParaRPr>
              </a:p>
              <a:p>
                <a:r>
                  <a:rPr lang="zh-CN" altLang="en-US" dirty="0"/>
                  <a:t>参数</a:t>
                </a:r>
                <a:r>
                  <a:rPr lang="en-US" altLang="zh-CN" dirty="0"/>
                  <a:t> </a:t>
                </a:r>
                <a14:m>
                  <m:oMath xmlns:m="http://schemas.openxmlformats.org/officeDocument/2006/math">
                    <m:r>
                      <a:rPr lang="en-US" altLang="zh-CN" i="1">
                        <a:latin typeface="Cambria Math"/>
                      </a:rPr>
                      <m:t>𝑘</m:t>
                    </m:r>
                  </m:oMath>
                </a14:m>
                <a:r>
                  <a:rPr lang="en-US" altLang="zh-CN" dirty="0"/>
                  <a:t> </a:t>
                </a:r>
                <a:r>
                  <a:rPr lang="zh-CN" altLang="en-US" dirty="0"/>
                  <a:t>刻画人们持有货币的意愿。</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404" b="-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849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6C3684-704F-40EC-BD14-C71F60B2CDD1}"/>
              </a:ext>
            </a:extLst>
          </p:cNvPr>
          <p:cNvSpPr>
            <a:spLocks noGrp="1"/>
          </p:cNvSpPr>
          <p:nvPr>
            <p:ph type="title"/>
          </p:nvPr>
        </p:nvSpPr>
        <p:spPr/>
        <p:txBody>
          <a:bodyPr/>
          <a:lstStyle/>
          <a:p>
            <a:r>
              <a:rPr lang="en-US" altLang="zh-CN" dirty="0"/>
              <a:t>AS</a:t>
            </a:r>
            <a:r>
              <a:rPr lang="zh-CN" altLang="en-US" dirty="0"/>
              <a:t>曲线的含义</a:t>
            </a:r>
          </a:p>
        </p:txBody>
      </p:sp>
      <p:sp>
        <p:nvSpPr>
          <p:cNvPr id="3" name="内容占位符 2">
            <a:extLst>
              <a:ext uri="{FF2B5EF4-FFF2-40B4-BE49-F238E27FC236}">
                <a16:creationId xmlns:a16="http://schemas.microsoft.com/office/drawing/2014/main" id="{55799F8C-E7AB-42CC-9A83-A650880228C4}"/>
              </a:ext>
            </a:extLst>
          </p:cNvPr>
          <p:cNvSpPr>
            <a:spLocks noGrp="1"/>
          </p:cNvSpPr>
          <p:nvPr>
            <p:ph sz="half" idx="1"/>
          </p:nvPr>
        </p:nvSpPr>
        <p:spPr/>
        <p:txBody>
          <a:bodyPr/>
          <a:lstStyle/>
          <a:p>
            <a:r>
              <a:rPr lang="zh-CN" altLang="en-US" dirty="0"/>
              <a:t>当价格水平上升，总供给如何变化。</a:t>
            </a:r>
          </a:p>
        </p:txBody>
      </p:sp>
      <p:sp>
        <p:nvSpPr>
          <p:cNvPr id="5" name="页脚占位符 4">
            <a:extLst>
              <a:ext uri="{FF2B5EF4-FFF2-40B4-BE49-F238E27FC236}">
                <a16:creationId xmlns:a16="http://schemas.microsoft.com/office/drawing/2014/main" id="{BB7D6E46-C459-4175-975A-8E9EC2EBBADD}"/>
              </a:ext>
            </a:extLst>
          </p:cNvPr>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625E50A-3829-42F5-808E-A2A250A9F686}"/>
              </a:ext>
            </a:extLst>
          </p:cNvPr>
          <p:cNvCxnSpPr/>
          <p:nvPr/>
        </p:nvCxnSpPr>
        <p:spPr>
          <a:xfrm>
            <a:off x="5148064" y="573325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DCD89D77-BB3D-44D5-BBE5-DDBF07F203D0}"/>
              </a:ext>
            </a:extLst>
          </p:cNvPr>
          <p:cNvCxnSpPr>
            <a:cxnSpLocks/>
          </p:cNvCxnSpPr>
          <p:nvPr/>
        </p:nvCxnSpPr>
        <p:spPr>
          <a:xfrm flipV="1">
            <a:off x="5148064" y="2276872"/>
            <a:ext cx="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5CE906E-B078-4F6A-98BC-B4DB1002B854}"/>
              </a:ext>
            </a:extLst>
          </p:cNvPr>
          <p:cNvCxnSpPr/>
          <p:nvPr/>
        </p:nvCxnSpPr>
        <p:spPr>
          <a:xfrm flipV="1">
            <a:off x="6732240" y="2420888"/>
            <a:ext cx="0" cy="331236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8840E6D-9E6C-4DE8-B0FE-AACB959DE498}"/>
              </a:ext>
            </a:extLst>
          </p:cNvPr>
          <p:cNvCxnSpPr/>
          <p:nvPr/>
        </p:nvCxnSpPr>
        <p:spPr>
          <a:xfrm>
            <a:off x="5148064" y="4077072"/>
            <a:ext cx="30963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任意多边形 15">
            <a:extLst>
              <a:ext uri="{FF2B5EF4-FFF2-40B4-BE49-F238E27FC236}">
                <a16:creationId xmlns:a16="http://schemas.microsoft.com/office/drawing/2014/main" id="{5E261F82-FCB2-460E-9D31-015A3115EADC}"/>
              </a:ext>
            </a:extLst>
          </p:cNvPr>
          <p:cNvSpPr/>
          <p:nvPr/>
        </p:nvSpPr>
        <p:spPr>
          <a:xfrm>
            <a:off x="5541264" y="2779776"/>
            <a:ext cx="2167128" cy="2350008"/>
          </a:xfrm>
          <a:custGeom>
            <a:avLst/>
            <a:gdLst>
              <a:gd name="connsiteX0" fmla="*/ 0 w 2167128"/>
              <a:gd name="connsiteY0" fmla="*/ 2350008 h 2350008"/>
              <a:gd name="connsiteX1" fmla="*/ 1207008 w 2167128"/>
              <a:gd name="connsiteY1" fmla="*/ 1289304 h 2350008"/>
              <a:gd name="connsiteX2" fmla="*/ 2167128 w 2167128"/>
              <a:gd name="connsiteY2" fmla="*/ 0 h 2350008"/>
            </a:gdLst>
            <a:ahLst/>
            <a:cxnLst>
              <a:cxn ang="0">
                <a:pos x="connsiteX0" y="connsiteY0"/>
              </a:cxn>
              <a:cxn ang="0">
                <a:pos x="connsiteX1" y="connsiteY1"/>
              </a:cxn>
              <a:cxn ang="0">
                <a:pos x="connsiteX2" y="connsiteY2"/>
              </a:cxn>
            </a:cxnLst>
            <a:rect l="l" t="t" r="r" b="b"/>
            <a:pathLst>
              <a:path w="2167128" h="2350008">
                <a:moveTo>
                  <a:pt x="0" y="2350008"/>
                </a:moveTo>
                <a:cubicBezTo>
                  <a:pt x="422910" y="2015490"/>
                  <a:pt x="845820" y="1680972"/>
                  <a:pt x="1207008" y="1289304"/>
                </a:cubicBezTo>
                <a:cubicBezTo>
                  <a:pt x="1568196" y="897636"/>
                  <a:pt x="1867662" y="448818"/>
                  <a:pt x="2167128"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5E3EC53-684F-4D49-810C-82C792F7B26F}"/>
                  </a:ext>
                </a:extLst>
              </p:cNvPr>
              <p:cNvSpPr txBox="1"/>
              <p:nvPr/>
            </p:nvSpPr>
            <p:spPr>
              <a:xfrm>
                <a:off x="5038705" y="2108708"/>
                <a:ext cx="64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13" name="文本框 12">
                <a:extLst>
                  <a:ext uri="{FF2B5EF4-FFF2-40B4-BE49-F238E27FC236}">
                    <a16:creationId xmlns:a16="http://schemas.microsoft.com/office/drawing/2014/main" id="{B5E3EC53-684F-4D49-810C-82C792F7B26F}"/>
                  </a:ext>
                </a:extLst>
              </p:cNvPr>
              <p:cNvSpPr txBox="1">
                <a:spLocks noRot="1" noChangeAspect="1" noMove="1" noResize="1" noEditPoints="1" noAdjustHandles="1" noChangeArrowheads="1" noChangeShapeType="1" noTextEdit="1"/>
              </p:cNvSpPr>
              <p:nvPr/>
            </p:nvSpPr>
            <p:spPr>
              <a:xfrm>
                <a:off x="5038705" y="2108708"/>
                <a:ext cx="648071"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F174EFF-FA79-4C17-B553-23859298889D}"/>
                  </a:ext>
                </a:extLst>
              </p:cNvPr>
              <p:cNvSpPr txBox="1"/>
              <p:nvPr/>
            </p:nvSpPr>
            <p:spPr>
              <a:xfrm>
                <a:off x="8241026" y="5756831"/>
                <a:ext cx="64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14" name="文本框 13">
                <a:extLst>
                  <a:ext uri="{FF2B5EF4-FFF2-40B4-BE49-F238E27FC236}">
                    <a16:creationId xmlns:a16="http://schemas.microsoft.com/office/drawing/2014/main" id="{8F174EFF-FA79-4C17-B553-23859298889D}"/>
                  </a:ext>
                </a:extLst>
              </p:cNvPr>
              <p:cNvSpPr txBox="1">
                <a:spLocks noRot="1" noChangeAspect="1" noMove="1" noResize="1" noEditPoints="1" noAdjustHandles="1" noChangeArrowheads="1" noChangeShapeType="1" noTextEdit="1"/>
              </p:cNvSpPr>
              <p:nvPr/>
            </p:nvSpPr>
            <p:spPr>
              <a:xfrm>
                <a:off x="8241026" y="5756831"/>
                <a:ext cx="648071" cy="369332"/>
              </a:xfrm>
              <a:prstGeom prst="rect">
                <a:avLst/>
              </a:prstGeom>
              <a:blipFill>
                <a:blip r:embed="rId3"/>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181385A-FA37-4C36-BCF3-909CF7B52B08}"/>
              </a:ext>
            </a:extLst>
          </p:cNvPr>
          <p:cNvSpPr txBox="1"/>
          <p:nvPr/>
        </p:nvSpPr>
        <p:spPr>
          <a:xfrm>
            <a:off x="7755225" y="2530268"/>
            <a:ext cx="705205" cy="369332"/>
          </a:xfrm>
          <a:prstGeom prst="rect">
            <a:avLst/>
          </a:prstGeom>
          <a:noFill/>
        </p:spPr>
        <p:txBody>
          <a:bodyPr wrap="square">
            <a:spAutoFit/>
          </a:bodyPr>
          <a:lstStyle/>
          <a:p>
            <a:r>
              <a:rPr lang="en-US" altLang="zh-CN" dirty="0"/>
              <a:t>AS1</a:t>
            </a:r>
            <a:endParaRPr lang="zh-CN" altLang="en-US" dirty="0"/>
          </a:p>
        </p:txBody>
      </p:sp>
      <p:sp>
        <p:nvSpPr>
          <p:cNvPr id="18" name="文本框 17">
            <a:extLst>
              <a:ext uri="{FF2B5EF4-FFF2-40B4-BE49-F238E27FC236}">
                <a16:creationId xmlns:a16="http://schemas.microsoft.com/office/drawing/2014/main" id="{9A124125-5109-45E2-93D5-5351F88D40CE}"/>
              </a:ext>
            </a:extLst>
          </p:cNvPr>
          <p:cNvSpPr txBox="1"/>
          <p:nvPr/>
        </p:nvSpPr>
        <p:spPr>
          <a:xfrm>
            <a:off x="6746437" y="2156683"/>
            <a:ext cx="705205" cy="369332"/>
          </a:xfrm>
          <a:prstGeom prst="rect">
            <a:avLst/>
          </a:prstGeom>
          <a:noFill/>
        </p:spPr>
        <p:txBody>
          <a:bodyPr wrap="square">
            <a:spAutoFit/>
          </a:bodyPr>
          <a:lstStyle/>
          <a:p>
            <a:r>
              <a:rPr lang="en-US" altLang="zh-CN" dirty="0"/>
              <a:t>AS2</a:t>
            </a:r>
            <a:endParaRPr lang="zh-CN" altLang="en-US" dirty="0"/>
          </a:p>
        </p:txBody>
      </p:sp>
      <p:sp>
        <p:nvSpPr>
          <p:cNvPr id="19" name="文本框 18">
            <a:extLst>
              <a:ext uri="{FF2B5EF4-FFF2-40B4-BE49-F238E27FC236}">
                <a16:creationId xmlns:a16="http://schemas.microsoft.com/office/drawing/2014/main" id="{74AA2013-AA55-46A6-8052-41615DD94A6D}"/>
              </a:ext>
            </a:extLst>
          </p:cNvPr>
          <p:cNvSpPr txBox="1"/>
          <p:nvPr/>
        </p:nvSpPr>
        <p:spPr>
          <a:xfrm>
            <a:off x="8072802" y="4077072"/>
            <a:ext cx="705205" cy="369332"/>
          </a:xfrm>
          <a:prstGeom prst="rect">
            <a:avLst/>
          </a:prstGeom>
          <a:noFill/>
        </p:spPr>
        <p:txBody>
          <a:bodyPr wrap="square">
            <a:spAutoFit/>
          </a:bodyPr>
          <a:lstStyle/>
          <a:p>
            <a:r>
              <a:rPr lang="en-US" altLang="zh-CN" dirty="0"/>
              <a:t>AS3</a:t>
            </a:r>
            <a:endParaRPr lang="zh-CN" altLang="en-US" dirty="0"/>
          </a:p>
        </p:txBody>
      </p:sp>
      <p:sp>
        <p:nvSpPr>
          <p:cNvPr id="20" name="文本框 19">
            <a:extLst>
              <a:ext uri="{FF2B5EF4-FFF2-40B4-BE49-F238E27FC236}">
                <a16:creationId xmlns:a16="http://schemas.microsoft.com/office/drawing/2014/main" id="{1A83A267-D4CE-49DB-B0CF-34C9F77C57A1}"/>
              </a:ext>
            </a:extLst>
          </p:cNvPr>
          <p:cNvSpPr txBox="1"/>
          <p:nvPr/>
        </p:nvSpPr>
        <p:spPr>
          <a:xfrm>
            <a:off x="899591" y="3645024"/>
            <a:ext cx="3665521" cy="830997"/>
          </a:xfrm>
          <a:prstGeom prst="rect">
            <a:avLst/>
          </a:prstGeom>
          <a:noFill/>
        </p:spPr>
        <p:txBody>
          <a:bodyPr wrap="square" rtlCol="0">
            <a:spAutoFit/>
          </a:bodyPr>
          <a:lstStyle/>
          <a:p>
            <a:r>
              <a:rPr lang="zh-CN" altLang="en-US" sz="2400" dirty="0">
                <a:solidFill>
                  <a:schemeClr val="accent2"/>
                </a:solidFill>
              </a:rPr>
              <a:t>古典假设下，</a:t>
            </a:r>
            <a:r>
              <a:rPr lang="en-US" altLang="zh-CN" sz="2400" dirty="0">
                <a:solidFill>
                  <a:schemeClr val="accent2"/>
                </a:solidFill>
              </a:rPr>
              <a:t>AS</a:t>
            </a:r>
            <a:r>
              <a:rPr lang="zh-CN" altLang="en-US" sz="2400" dirty="0">
                <a:solidFill>
                  <a:schemeClr val="accent2"/>
                </a:solidFill>
              </a:rPr>
              <a:t>曲线该长什么样？</a:t>
            </a:r>
          </a:p>
        </p:txBody>
      </p:sp>
    </p:spTree>
    <p:extLst>
      <p:ext uri="{BB962C8B-B14F-4D97-AF65-F5344CB8AC3E}">
        <p14:creationId xmlns:p14="http://schemas.microsoft.com/office/powerpoint/2010/main" val="1064168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一个综合模型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古典 </a:t>
                </a:r>
                <a:r>
                  <a:rPr lang="en-US" altLang="zh-CN" dirty="0"/>
                  <a:t>AD-AS </a:t>
                </a:r>
                <a:r>
                  <a:rPr lang="zh-CN" altLang="en-US" dirty="0"/>
                  <a:t>模型</a:t>
                </a:r>
                <a:r>
                  <a:rPr lang="en-US" altLang="zh-CN" dirty="0"/>
                  <a:t>: </a:t>
                </a:r>
                <a:endParaRPr lang="en-US" altLang="zh-CN" i="1"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zh-CN" dirty="0"/>
              </a:p>
              <a:p>
                <a:r>
                  <a:rPr lang="zh-CN" altLang="en-US" dirty="0"/>
                  <a:t>古典利率模型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oMath>
                  </m:oMathPara>
                </a14:m>
                <a:endParaRPr lang="zh-CN" altLang="zh-CN" dirty="0"/>
              </a:p>
              <a:p>
                <a:r>
                  <a:rPr lang="zh-CN" altLang="en-US" dirty="0"/>
                  <a:t>货币数量理论</a:t>
                </a:r>
                <a:r>
                  <a:rPr lang="en-US" altLang="zh-CN" dirty="0"/>
                  <a:t>:</a:t>
                </a:r>
                <a:endParaRPr lang="en-US" altLang="zh-CN" i="1"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𝑘𝑌</m:t>
                      </m:r>
                    </m:oMath>
                  </m:oMathPara>
                </a14:m>
                <a:endParaRPr lang="zh-CN" altLang="zh-CN" dirty="0"/>
              </a:p>
              <a:p>
                <a:r>
                  <a:rPr lang="zh-CN" altLang="en-US" dirty="0"/>
                  <a:t>费雪方程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320449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古典两分法（</a:t>
            </a:r>
            <a:r>
              <a:rPr lang="en-US" altLang="zh-CN" dirty="0"/>
              <a:t>Classical Dichotomy</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古典两分法：研究实际变量（</a:t>
                </a:r>
                <a:r>
                  <a:rPr lang="en-US" altLang="zh-CN" dirty="0"/>
                  <a:t> </a:t>
                </a:r>
                <a14:m>
                  <m:oMath xmlns:m="http://schemas.openxmlformats.org/officeDocument/2006/math">
                    <m:r>
                      <a:rPr lang="en-US" altLang="zh-CN" i="1">
                        <a:latin typeface="Cambria Math"/>
                      </a:rPr>
                      <m:t>𝑌</m:t>
                    </m:r>
                    <m:r>
                      <a:rPr lang="en-US" altLang="zh-CN" i="1">
                        <a:latin typeface="Cambria Math"/>
                      </a:rPr>
                      <m:t>, </m:t>
                    </m:r>
                    <m:r>
                      <a:rPr lang="en-US" altLang="zh-CN" i="1">
                        <a:latin typeface="Cambria Math"/>
                      </a:rPr>
                      <m:t>𝑟</m:t>
                    </m:r>
                  </m:oMath>
                </a14:m>
                <a:r>
                  <a:rPr lang="en-US" altLang="zh-CN" dirty="0"/>
                  <a:t>, </a:t>
                </a:r>
                <a:r>
                  <a:rPr lang="zh-CN" altLang="en-US" dirty="0"/>
                  <a:t>失业率等）可以不考虑货币和价格。</a:t>
                </a:r>
                <a:r>
                  <a:rPr lang="en-US" altLang="zh-CN" dirty="0"/>
                  <a:t> </a:t>
                </a:r>
              </a:p>
              <a:p>
                <a:r>
                  <a:rPr lang="zh-CN" altLang="en-US" dirty="0"/>
                  <a:t>货币仅仅影响名义变量，如价格水平、名义</a:t>
                </a:r>
                <a:r>
                  <a:rPr lang="en-US" altLang="zh-CN" dirty="0"/>
                  <a:t>GDP</a:t>
                </a:r>
                <a:r>
                  <a:rPr lang="zh-CN" altLang="en-US" dirty="0"/>
                  <a:t>、名义利率等</a:t>
                </a:r>
                <a:endParaRPr lang="en-US" altLang="zh-CN" dirty="0"/>
              </a:p>
              <a:p>
                <a:r>
                  <a:rPr lang="zh-CN" altLang="en-US" dirty="0"/>
                  <a:t>如果古典两分法适用，我们说货币是</a:t>
                </a:r>
                <a:r>
                  <a:rPr lang="zh-CN" altLang="en-US" dirty="0">
                    <a:solidFill>
                      <a:srgbClr val="FF0000"/>
                    </a:solidFill>
                  </a:rPr>
                  <a:t>中性</a:t>
                </a:r>
                <a:r>
                  <a:rPr lang="zh-CN" altLang="en-US" dirty="0"/>
                  <a:t>的。</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865830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r>
              <a:rPr lang="zh-CN" altLang="en-US" dirty="0"/>
              <a:t>导言</a:t>
            </a:r>
            <a:endParaRPr lang="en-US" altLang="zh-CN" dirty="0"/>
          </a:p>
          <a:p>
            <a:r>
              <a:rPr lang="zh-CN" altLang="en-US" dirty="0"/>
              <a:t>产出</a:t>
            </a:r>
            <a:endParaRPr lang="en-US" altLang="zh-CN" dirty="0"/>
          </a:p>
          <a:p>
            <a:r>
              <a:rPr lang="zh-CN" altLang="en-US" dirty="0"/>
              <a:t>失业</a:t>
            </a:r>
            <a:endParaRPr lang="en-US" altLang="zh-CN" dirty="0"/>
          </a:p>
          <a:p>
            <a:r>
              <a:rPr lang="zh-CN" altLang="en-US" dirty="0"/>
              <a:t>收入分配</a:t>
            </a:r>
            <a:endParaRPr lang="en-US" altLang="zh-CN" dirty="0"/>
          </a:p>
          <a:p>
            <a:r>
              <a:rPr lang="zh-CN" altLang="en-US" dirty="0"/>
              <a:t>利率</a:t>
            </a:r>
            <a:endParaRPr lang="en-US" altLang="zh-CN" dirty="0"/>
          </a:p>
          <a:p>
            <a:r>
              <a:rPr lang="zh-CN" altLang="en-US" dirty="0"/>
              <a:t>货币与通胀</a:t>
            </a:r>
            <a:endParaRPr lang="en-US" altLang="zh-CN" dirty="0"/>
          </a:p>
          <a:p>
            <a:r>
              <a:rPr lang="zh-CN" altLang="en-US" b="1" dirty="0">
                <a:solidFill>
                  <a:srgbClr val="FF0000"/>
                </a:solidFill>
              </a:rPr>
              <a:t>汇率</a:t>
            </a:r>
            <a:endParaRPr lang="en-US" altLang="zh-CN" b="1" dirty="0">
              <a:solidFill>
                <a:srgbClr val="FF0000"/>
              </a:solidFill>
            </a:endParaRP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53646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开放经济</a:t>
            </a:r>
          </a:p>
        </p:txBody>
      </p:sp>
      <p:sp>
        <p:nvSpPr>
          <p:cNvPr id="3" name="内容占位符 2"/>
          <p:cNvSpPr>
            <a:spLocks noGrp="1"/>
          </p:cNvSpPr>
          <p:nvPr>
            <p:ph idx="1"/>
          </p:nvPr>
        </p:nvSpPr>
        <p:spPr/>
        <p:txBody>
          <a:bodyPr/>
          <a:lstStyle/>
          <a:p>
            <a:r>
              <a:rPr lang="zh-CN" altLang="en-US" dirty="0"/>
              <a:t>开放经济与外国有贸易关系。</a:t>
            </a:r>
            <a:endParaRPr lang="en-US" altLang="zh-CN" dirty="0"/>
          </a:p>
          <a:p>
            <a:r>
              <a:rPr lang="zh-CN" altLang="en-US" dirty="0"/>
              <a:t>在这部分，我们讨论</a:t>
            </a:r>
            <a:endParaRPr lang="en-US" altLang="zh-CN" dirty="0"/>
          </a:p>
          <a:p>
            <a:pPr lvl="1"/>
            <a:r>
              <a:rPr lang="zh-CN" altLang="en-US" dirty="0"/>
              <a:t>贸易与资本流动</a:t>
            </a:r>
            <a:endParaRPr lang="en-US" altLang="zh-CN" dirty="0"/>
          </a:p>
          <a:p>
            <a:pPr lvl="1"/>
            <a:r>
              <a:rPr lang="zh-CN" altLang="en-US" dirty="0"/>
              <a:t>汇率</a:t>
            </a:r>
            <a:endParaRPr lang="en-US" altLang="zh-CN" dirty="0"/>
          </a:p>
          <a:p>
            <a:pPr lvl="1"/>
            <a:r>
              <a:rPr lang="zh-CN" altLang="en-US" dirty="0"/>
              <a:t>小型开放经济模型</a:t>
            </a:r>
            <a:endParaRPr lang="en-US" altLang="zh-CN" dirty="0"/>
          </a:p>
          <a:p>
            <a:pPr lvl="1"/>
            <a:r>
              <a:rPr lang="zh-CN" altLang="en-US" dirty="0"/>
              <a:t>大型开放经济模型</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6701850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中国的外贸依赖度</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10" name="内容占位符 9">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399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27C98-F0C3-4932-BBFF-EFDBBA07C8E2}"/>
              </a:ext>
            </a:extLst>
          </p:cNvPr>
          <p:cNvSpPr>
            <a:spLocks noGrp="1"/>
          </p:cNvSpPr>
          <p:nvPr>
            <p:ph type="title"/>
          </p:nvPr>
        </p:nvSpPr>
        <p:spPr/>
        <p:txBody>
          <a:bodyPr/>
          <a:lstStyle/>
          <a:p>
            <a:r>
              <a:rPr lang="zh-CN" altLang="en-US" dirty="0"/>
              <a:t>货物贸易和服务贸易</a:t>
            </a:r>
          </a:p>
        </p:txBody>
      </p:sp>
      <p:sp>
        <p:nvSpPr>
          <p:cNvPr id="3" name="内容占位符 2">
            <a:extLst>
              <a:ext uri="{FF2B5EF4-FFF2-40B4-BE49-F238E27FC236}">
                <a16:creationId xmlns:a16="http://schemas.microsoft.com/office/drawing/2014/main" id="{BD3BDD73-DF40-4EC1-83F6-C2D7EB72920B}"/>
              </a:ext>
            </a:extLst>
          </p:cNvPr>
          <p:cNvSpPr>
            <a:spLocks noGrp="1"/>
          </p:cNvSpPr>
          <p:nvPr>
            <p:ph idx="1"/>
          </p:nvPr>
        </p:nvSpPr>
        <p:spPr/>
        <p:txBody>
          <a:bodyPr>
            <a:normAutofit fontScale="77500" lnSpcReduction="20000"/>
          </a:bodyPr>
          <a:lstStyle/>
          <a:p>
            <a:r>
              <a:rPr lang="zh-CN" altLang="en-US" dirty="0"/>
              <a:t>贸易分为货物（</a:t>
            </a:r>
            <a:r>
              <a:rPr lang="en-US" altLang="zh-CN" dirty="0"/>
              <a:t>Goods</a:t>
            </a:r>
            <a:r>
              <a:rPr lang="zh-CN" altLang="en-US" dirty="0"/>
              <a:t>）贸易和服务（</a:t>
            </a:r>
            <a:r>
              <a:rPr lang="en-US" altLang="zh-CN" dirty="0"/>
              <a:t>Services</a:t>
            </a:r>
            <a:r>
              <a:rPr lang="zh-CN" altLang="en-US" dirty="0"/>
              <a:t>）贸易。</a:t>
            </a:r>
            <a:endParaRPr lang="en-US" altLang="zh-CN" dirty="0"/>
          </a:p>
          <a:p>
            <a:pPr lvl="1"/>
            <a:r>
              <a:rPr lang="zh-CN" altLang="en-US" dirty="0"/>
              <a:t>货物</a:t>
            </a:r>
            <a:endParaRPr lang="en-US" altLang="zh-CN" dirty="0"/>
          </a:p>
          <a:p>
            <a:pPr lvl="1"/>
            <a:r>
              <a:rPr lang="zh-CN" altLang="en-US" dirty="0"/>
              <a:t>服务</a:t>
            </a:r>
            <a:endParaRPr lang="en-US" altLang="zh-CN" dirty="0"/>
          </a:p>
          <a:p>
            <a:pPr marL="914400" lvl="2" indent="0">
              <a:buNone/>
            </a:pPr>
            <a:r>
              <a:rPr lang="zh-CN" altLang="en-US" dirty="0"/>
              <a:t>加工</a:t>
            </a:r>
            <a:endParaRPr lang="en-US" altLang="zh-CN" dirty="0"/>
          </a:p>
          <a:p>
            <a:pPr marL="914400" lvl="2" indent="0">
              <a:buNone/>
            </a:pPr>
            <a:r>
              <a:rPr lang="zh-CN" altLang="en-US" dirty="0"/>
              <a:t>维护和维修</a:t>
            </a:r>
            <a:endParaRPr lang="en-US" altLang="zh-CN" dirty="0"/>
          </a:p>
          <a:p>
            <a:pPr marL="914400" lvl="2" indent="0">
              <a:buNone/>
            </a:pPr>
            <a:r>
              <a:rPr lang="zh-CN" altLang="en-US" dirty="0"/>
              <a:t>运输</a:t>
            </a:r>
            <a:endParaRPr lang="en-US" altLang="zh-CN" dirty="0"/>
          </a:p>
          <a:p>
            <a:pPr marL="914400" lvl="2" indent="0">
              <a:buNone/>
            </a:pPr>
            <a:r>
              <a:rPr lang="zh-CN" altLang="en-US" dirty="0"/>
              <a:t>旅行</a:t>
            </a:r>
            <a:endParaRPr lang="en-US" altLang="zh-CN" dirty="0"/>
          </a:p>
          <a:p>
            <a:pPr marL="914400" lvl="2" indent="0">
              <a:buNone/>
            </a:pPr>
            <a:r>
              <a:rPr lang="zh-CN" altLang="en-US" dirty="0"/>
              <a:t>建设</a:t>
            </a:r>
            <a:endParaRPr lang="en-US" altLang="zh-CN" dirty="0"/>
          </a:p>
          <a:p>
            <a:pPr marL="914400" lvl="2" indent="0">
              <a:buNone/>
            </a:pPr>
            <a:r>
              <a:rPr lang="zh-CN" altLang="en-US" dirty="0"/>
              <a:t>保险和养老金</a:t>
            </a:r>
            <a:endParaRPr lang="en-US" altLang="zh-CN" dirty="0"/>
          </a:p>
          <a:p>
            <a:pPr marL="914400" lvl="2" indent="0">
              <a:buNone/>
            </a:pPr>
            <a:r>
              <a:rPr lang="zh-CN" altLang="en-US" dirty="0"/>
              <a:t>金融</a:t>
            </a:r>
            <a:endParaRPr lang="en-US" altLang="zh-CN" dirty="0"/>
          </a:p>
          <a:p>
            <a:pPr marL="914400" lvl="2" indent="0">
              <a:buNone/>
            </a:pPr>
            <a:r>
              <a:rPr lang="zh-CN" altLang="en-US" dirty="0"/>
              <a:t>知识产权使用</a:t>
            </a:r>
            <a:endParaRPr lang="en-US" altLang="zh-CN" dirty="0"/>
          </a:p>
          <a:p>
            <a:pPr marL="914400" lvl="2" indent="0">
              <a:buNone/>
            </a:pPr>
            <a:r>
              <a:rPr lang="zh-CN" altLang="en-US" dirty="0"/>
              <a:t>电信、计算机和信息</a:t>
            </a:r>
            <a:endParaRPr lang="en-US" altLang="zh-CN" dirty="0"/>
          </a:p>
          <a:p>
            <a:pPr marL="914400" lvl="2" indent="0">
              <a:buNone/>
            </a:pPr>
            <a:r>
              <a:rPr lang="zh-CN" altLang="en-US" dirty="0"/>
              <a:t>个人、文化、娱乐</a:t>
            </a:r>
            <a:endParaRPr lang="en-US" altLang="zh-CN" dirty="0"/>
          </a:p>
          <a:p>
            <a:pPr marL="914400" lvl="2" indent="0">
              <a:buNone/>
            </a:pPr>
            <a:r>
              <a:rPr lang="zh-CN" altLang="en-US" dirty="0"/>
              <a:t>其他服务</a:t>
            </a:r>
            <a:endParaRPr lang="en-US" altLang="zh-CN" dirty="0"/>
          </a:p>
          <a:p>
            <a:endParaRPr lang="zh-CN" altLang="en-US" dirty="0"/>
          </a:p>
        </p:txBody>
      </p:sp>
      <p:sp>
        <p:nvSpPr>
          <p:cNvPr id="4" name="页脚占位符 3">
            <a:extLst>
              <a:ext uri="{FF2B5EF4-FFF2-40B4-BE49-F238E27FC236}">
                <a16:creationId xmlns:a16="http://schemas.microsoft.com/office/drawing/2014/main" id="{20098A0E-A4B4-49C2-B2EE-36C2AA57D7D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74649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7BBDA-415A-43E8-8F45-710919E53DAC}"/>
              </a:ext>
            </a:extLst>
          </p:cNvPr>
          <p:cNvSpPr>
            <a:spLocks noGrp="1"/>
          </p:cNvSpPr>
          <p:nvPr>
            <p:ph type="title"/>
          </p:nvPr>
        </p:nvSpPr>
        <p:spPr/>
        <p:txBody>
          <a:bodyPr/>
          <a:lstStyle/>
          <a:p>
            <a:r>
              <a:rPr lang="zh-CN" altLang="en-US" dirty="0"/>
              <a:t>经常账户</a:t>
            </a:r>
          </a:p>
        </p:txBody>
      </p:sp>
      <p:sp>
        <p:nvSpPr>
          <p:cNvPr id="5" name="内容占位符 4">
            <a:extLst>
              <a:ext uri="{FF2B5EF4-FFF2-40B4-BE49-F238E27FC236}">
                <a16:creationId xmlns:a16="http://schemas.microsoft.com/office/drawing/2014/main" id="{B6677AC0-79F6-4838-A67D-EDF5B9D09063}"/>
              </a:ext>
            </a:extLst>
          </p:cNvPr>
          <p:cNvSpPr>
            <a:spLocks noGrp="1"/>
          </p:cNvSpPr>
          <p:nvPr>
            <p:ph idx="1"/>
          </p:nvPr>
        </p:nvSpPr>
        <p:spPr/>
        <p:txBody>
          <a:bodyPr/>
          <a:lstStyle/>
          <a:p>
            <a:r>
              <a:rPr lang="zh-CN" altLang="en-US" dirty="0"/>
              <a:t>经常账户（</a:t>
            </a:r>
            <a:r>
              <a:rPr lang="en-US" altLang="zh-CN" dirty="0"/>
              <a:t>Current Account</a:t>
            </a:r>
            <a:r>
              <a:rPr lang="zh-CN" altLang="en-US" dirty="0"/>
              <a:t>）记录跨境收入和支出。</a:t>
            </a:r>
            <a:endParaRPr lang="en-US" altLang="zh-CN" dirty="0"/>
          </a:p>
          <a:p>
            <a:endParaRPr lang="en-US" altLang="zh-CN" dirty="0"/>
          </a:p>
        </p:txBody>
      </p:sp>
      <p:sp>
        <p:nvSpPr>
          <p:cNvPr id="4" name="页脚占位符 3">
            <a:extLst>
              <a:ext uri="{FF2B5EF4-FFF2-40B4-BE49-F238E27FC236}">
                <a16:creationId xmlns:a16="http://schemas.microsoft.com/office/drawing/2014/main" id="{777A6A73-ED14-45C3-BA2C-BA6E0C6C5A11}"/>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11" name="表格 8">
            <a:extLst>
              <a:ext uri="{FF2B5EF4-FFF2-40B4-BE49-F238E27FC236}">
                <a16:creationId xmlns:a16="http://schemas.microsoft.com/office/drawing/2014/main" id="{EC656D90-8B91-46A0-BE06-51B77C2D2177}"/>
              </a:ext>
            </a:extLst>
          </p:cNvPr>
          <p:cNvGraphicFramePr>
            <a:graphicFrameLocks/>
          </p:cNvGraphicFramePr>
          <p:nvPr>
            <p:extLst>
              <p:ext uri="{D42A27DB-BD31-4B8C-83A1-F6EECF244321}">
                <p14:modId xmlns:p14="http://schemas.microsoft.com/office/powerpoint/2010/main" val="153128182"/>
              </p:ext>
            </p:extLst>
          </p:nvPr>
        </p:nvGraphicFramePr>
        <p:xfrm>
          <a:off x="611560" y="2996952"/>
          <a:ext cx="8075240" cy="305293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878393621"/>
                    </a:ext>
                  </a:extLst>
                </a:gridCol>
                <a:gridCol w="1944216">
                  <a:extLst>
                    <a:ext uri="{9D8B030D-6E8A-4147-A177-3AD203B41FA5}">
                      <a16:colId xmlns:a16="http://schemas.microsoft.com/office/drawing/2014/main" val="2879336704"/>
                    </a:ext>
                  </a:extLst>
                </a:gridCol>
                <a:gridCol w="1663942">
                  <a:extLst>
                    <a:ext uri="{9D8B030D-6E8A-4147-A177-3AD203B41FA5}">
                      <a16:colId xmlns:a16="http://schemas.microsoft.com/office/drawing/2014/main" val="2952295007"/>
                    </a:ext>
                  </a:extLst>
                </a:gridCol>
                <a:gridCol w="2018810">
                  <a:extLst>
                    <a:ext uri="{9D8B030D-6E8A-4147-A177-3AD203B41FA5}">
                      <a16:colId xmlns:a16="http://schemas.microsoft.com/office/drawing/2014/main" val="1136252584"/>
                    </a:ext>
                  </a:extLst>
                </a:gridCol>
              </a:tblGrid>
              <a:tr h="763234">
                <a:tc>
                  <a:txBody>
                    <a:bodyPr/>
                    <a:lstStyle/>
                    <a:p>
                      <a:endParaRPr lang="zh-CN" altLang="en-US" dirty="0"/>
                    </a:p>
                  </a:txBody>
                  <a:tcPr>
                    <a:solidFill>
                      <a:schemeClr val="accent1"/>
                    </a:solidFill>
                  </a:tcPr>
                </a:tc>
                <a:tc>
                  <a:txBody>
                    <a:bodyPr/>
                    <a:lstStyle/>
                    <a:p>
                      <a:pPr algn="ctr"/>
                      <a:r>
                        <a:rPr lang="zh-CN" altLang="en-US" dirty="0"/>
                        <a:t>贷方（</a:t>
                      </a:r>
                      <a:r>
                        <a:rPr lang="en-US" altLang="zh-CN" dirty="0"/>
                        <a:t>Credit</a:t>
                      </a:r>
                      <a:r>
                        <a:rPr lang="zh-CN" altLang="en-US" dirty="0"/>
                        <a:t>）</a:t>
                      </a:r>
                    </a:p>
                  </a:txBody>
                  <a:tcPr/>
                </a:tc>
                <a:tc>
                  <a:txBody>
                    <a:bodyPr/>
                    <a:lstStyle/>
                    <a:p>
                      <a:pPr algn="ctr"/>
                      <a:r>
                        <a:rPr lang="zh-CN" altLang="en-US" dirty="0"/>
                        <a:t>借方（</a:t>
                      </a:r>
                      <a:r>
                        <a:rPr lang="en-US" altLang="zh-CN" dirty="0"/>
                        <a:t>Debit</a:t>
                      </a:r>
                      <a:r>
                        <a:rPr lang="zh-CN" altLang="en-US" dirty="0"/>
                        <a:t>）</a:t>
                      </a:r>
                    </a:p>
                  </a:txBody>
                  <a:tcPr/>
                </a:tc>
                <a:tc>
                  <a:txBody>
                    <a:bodyPr/>
                    <a:lstStyle/>
                    <a:p>
                      <a:pPr algn="ctr"/>
                      <a:r>
                        <a:rPr lang="zh-CN" altLang="en-US" dirty="0"/>
                        <a:t>差额（</a:t>
                      </a:r>
                      <a:r>
                        <a:rPr lang="en-US" altLang="zh-CN" dirty="0"/>
                        <a:t>Balance</a:t>
                      </a:r>
                      <a:r>
                        <a:rPr lang="zh-CN" altLang="en-US" dirty="0"/>
                        <a:t>）</a:t>
                      </a:r>
                    </a:p>
                  </a:txBody>
                  <a:tcPr/>
                </a:tc>
                <a:extLst>
                  <a:ext uri="{0D108BD9-81ED-4DB2-BD59-A6C34878D82A}">
                    <a16:rowId xmlns:a16="http://schemas.microsoft.com/office/drawing/2014/main" val="819331575"/>
                  </a:ext>
                </a:extLst>
              </a:tr>
              <a:tr h="763234">
                <a:tc>
                  <a:txBody>
                    <a:bodyPr/>
                    <a:lstStyle/>
                    <a:p>
                      <a:r>
                        <a:rPr lang="zh-CN" altLang="en-US" dirty="0">
                          <a:solidFill>
                            <a:schemeClr val="bg1"/>
                          </a:solidFill>
                        </a:rPr>
                        <a:t>贸易</a:t>
                      </a:r>
                    </a:p>
                  </a:txBody>
                  <a:tcPr>
                    <a:solidFill>
                      <a:schemeClr val="accent1"/>
                    </a:solidFill>
                  </a:tcPr>
                </a:tc>
                <a:tc>
                  <a:txBody>
                    <a:bodyPr/>
                    <a:lstStyle/>
                    <a:p>
                      <a:pPr algn="ctr"/>
                      <a:r>
                        <a:rPr lang="zh-CN" altLang="en-US" dirty="0"/>
                        <a:t>出口</a:t>
                      </a:r>
                    </a:p>
                  </a:txBody>
                  <a:tcPr/>
                </a:tc>
                <a:tc>
                  <a:txBody>
                    <a:bodyPr/>
                    <a:lstStyle/>
                    <a:p>
                      <a:pPr algn="ctr"/>
                      <a:r>
                        <a:rPr lang="zh-CN" altLang="en-US" dirty="0"/>
                        <a:t>进口</a:t>
                      </a:r>
                    </a:p>
                  </a:txBody>
                  <a:tcPr/>
                </a:tc>
                <a:tc>
                  <a:txBody>
                    <a:bodyPr/>
                    <a:lstStyle/>
                    <a:p>
                      <a:pPr algn="ctr"/>
                      <a:r>
                        <a:rPr lang="zh-CN" altLang="en-US" dirty="0"/>
                        <a:t>净出口</a:t>
                      </a:r>
                      <a:endParaRPr lang="en-US" altLang="zh-CN" dirty="0"/>
                    </a:p>
                    <a:p>
                      <a:pPr algn="ctr"/>
                      <a:r>
                        <a:rPr lang="zh-CN" altLang="en-US" dirty="0"/>
                        <a:t>（贸易差额</a:t>
                      </a:r>
                      <a:r>
                        <a:rPr lang="en-US" altLang="zh-CN" dirty="0"/>
                        <a:t>/</a:t>
                      </a:r>
                      <a:r>
                        <a:rPr lang="zh-CN" altLang="en-US" dirty="0"/>
                        <a:t>余额）</a:t>
                      </a:r>
                    </a:p>
                  </a:txBody>
                  <a:tcPr/>
                </a:tc>
                <a:extLst>
                  <a:ext uri="{0D108BD9-81ED-4DB2-BD59-A6C34878D82A}">
                    <a16:rowId xmlns:a16="http://schemas.microsoft.com/office/drawing/2014/main" val="800369621"/>
                  </a:ext>
                </a:extLst>
              </a:tr>
              <a:tr h="763234">
                <a:tc>
                  <a:txBody>
                    <a:bodyPr/>
                    <a:lstStyle/>
                    <a:p>
                      <a:r>
                        <a:rPr lang="zh-CN" altLang="en-US" dirty="0">
                          <a:solidFill>
                            <a:schemeClr val="bg1"/>
                          </a:solidFill>
                        </a:rPr>
                        <a:t>要素（初次收入）</a:t>
                      </a:r>
                    </a:p>
                  </a:txBody>
                  <a:tcPr>
                    <a:solidFill>
                      <a:schemeClr val="accent1"/>
                    </a:solidFill>
                  </a:tcPr>
                </a:tc>
                <a:tc>
                  <a:txBody>
                    <a:bodyPr/>
                    <a:lstStyle/>
                    <a:p>
                      <a:pPr algn="ctr"/>
                      <a:r>
                        <a:rPr lang="zh-CN" altLang="en-US" dirty="0"/>
                        <a:t>要素收入</a:t>
                      </a:r>
                    </a:p>
                  </a:txBody>
                  <a:tcPr/>
                </a:tc>
                <a:tc>
                  <a:txBody>
                    <a:bodyPr/>
                    <a:lstStyle/>
                    <a:p>
                      <a:pPr algn="ctr"/>
                      <a:r>
                        <a:rPr lang="zh-CN" altLang="en-US" dirty="0"/>
                        <a:t>要素支出</a:t>
                      </a:r>
                    </a:p>
                  </a:txBody>
                  <a:tcPr/>
                </a:tc>
                <a:tc>
                  <a:txBody>
                    <a:bodyPr/>
                    <a:lstStyle/>
                    <a:p>
                      <a:pPr algn="ctr"/>
                      <a:r>
                        <a:rPr lang="zh-CN" altLang="en-US" dirty="0"/>
                        <a:t>净要素收入</a:t>
                      </a:r>
                    </a:p>
                  </a:txBody>
                  <a:tcPr/>
                </a:tc>
                <a:extLst>
                  <a:ext uri="{0D108BD9-81ED-4DB2-BD59-A6C34878D82A}">
                    <a16:rowId xmlns:a16="http://schemas.microsoft.com/office/drawing/2014/main" val="1294552848"/>
                  </a:ext>
                </a:extLst>
              </a:tr>
              <a:tr h="763234">
                <a:tc>
                  <a:txBody>
                    <a:bodyPr/>
                    <a:lstStyle/>
                    <a:p>
                      <a:r>
                        <a:rPr lang="zh-CN" altLang="en-US" dirty="0">
                          <a:solidFill>
                            <a:schemeClr val="bg1"/>
                          </a:solidFill>
                        </a:rPr>
                        <a:t>现金转移（二次收入）</a:t>
                      </a:r>
                    </a:p>
                  </a:txBody>
                  <a:tcPr>
                    <a:solidFill>
                      <a:schemeClr val="accent1"/>
                    </a:solidFill>
                  </a:tcPr>
                </a:tc>
                <a:tc>
                  <a:txBody>
                    <a:bodyPr/>
                    <a:lstStyle/>
                    <a:p>
                      <a:pPr algn="ctr"/>
                      <a:r>
                        <a:rPr lang="zh-CN" altLang="en-US" dirty="0"/>
                        <a:t>现金转移收入</a:t>
                      </a:r>
                    </a:p>
                  </a:txBody>
                  <a:tcPr/>
                </a:tc>
                <a:tc>
                  <a:txBody>
                    <a:bodyPr/>
                    <a:lstStyle/>
                    <a:p>
                      <a:pPr algn="ctr"/>
                      <a:r>
                        <a:rPr lang="zh-CN" altLang="en-US" dirty="0"/>
                        <a:t>现金转移支出</a:t>
                      </a:r>
                    </a:p>
                  </a:txBody>
                  <a:tcPr/>
                </a:tc>
                <a:tc>
                  <a:txBody>
                    <a:bodyPr/>
                    <a:lstStyle/>
                    <a:p>
                      <a:pPr algn="ctr"/>
                      <a:r>
                        <a:rPr lang="zh-CN" altLang="en-US" dirty="0"/>
                        <a:t>净现金转移</a:t>
                      </a:r>
                    </a:p>
                  </a:txBody>
                  <a:tcPr/>
                </a:tc>
                <a:extLst>
                  <a:ext uri="{0D108BD9-81ED-4DB2-BD59-A6C34878D82A}">
                    <a16:rowId xmlns:a16="http://schemas.microsoft.com/office/drawing/2014/main" val="223133891"/>
                  </a:ext>
                </a:extLst>
              </a:tr>
            </a:tbl>
          </a:graphicData>
        </a:graphic>
      </p:graphicFrame>
    </p:spTree>
    <p:extLst>
      <p:ext uri="{BB962C8B-B14F-4D97-AF65-F5344CB8AC3E}">
        <p14:creationId xmlns:p14="http://schemas.microsoft.com/office/powerpoint/2010/main" val="6659197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中国的经常账户结构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4028727C-2918-40A9-B407-94315CB4A8F9}"/>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8396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简化假设</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zh-CN" altLang="en-US" dirty="0"/>
                  <a:t>贸易余额是经常账户（</a:t>
                </a:r>
                <a:r>
                  <a:rPr lang="en-US" altLang="zh-CN" dirty="0"/>
                  <a:t>CA</a:t>
                </a:r>
                <a:r>
                  <a:rPr lang="zh-CN" altLang="en-US" dirty="0"/>
                  <a:t>）最重要部分：</a:t>
                </a:r>
                <a:endParaRPr lang="en-US" altLang="zh-CN" dirty="0"/>
              </a:p>
              <a:p>
                <a:pPr marL="400050" lvl="1" indent="0">
                  <a:buNone/>
                </a:pPr>
                <a:r>
                  <a:rPr lang="en-US" altLang="zh-CN" dirty="0">
                    <a:solidFill>
                      <a:srgbClr val="C00000"/>
                    </a:solidFill>
                  </a:rPr>
                  <a:t>   CA = </a:t>
                </a:r>
                <a:r>
                  <a:rPr lang="zh-CN" altLang="en-US" dirty="0">
                    <a:solidFill>
                      <a:srgbClr val="C00000"/>
                    </a:solidFill>
                  </a:rPr>
                  <a:t>贸易余额（</a:t>
                </a:r>
                <a:r>
                  <a:rPr lang="en-US" altLang="zh-CN" dirty="0">
                    <a:solidFill>
                      <a:srgbClr val="C00000"/>
                    </a:solidFill>
                  </a:rPr>
                  <a:t>trade balance</a:t>
                </a:r>
                <a:r>
                  <a:rPr lang="zh-CN" altLang="en-US" dirty="0">
                    <a:solidFill>
                      <a:srgbClr val="C00000"/>
                    </a:solidFill>
                  </a:rPr>
                  <a:t>）</a:t>
                </a:r>
                <a:r>
                  <a:rPr lang="en-US" altLang="zh-CN" dirty="0">
                    <a:solidFill>
                      <a:srgbClr val="C00000"/>
                    </a:solidFill>
                  </a:rPr>
                  <a:t>+ </a:t>
                </a:r>
              </a:p>
              <a:p>
                <a:pPr marL="400050" lvl="1" indent="0">
                  <a:buNone/>
                </a:pPr>
                <a:r>
                  <a:rPr lang="en-US" altLang="zh-CN" dirty="0">
                    <a:solidFill>
                      <a:srgbClr val="C00000"/>
                    </a:solidFill>
                  </a:rPr>
                  <a:t>	      </a:t>
                </a:r>
                <a:r>
                  <a:rPr lang="zh-CN" altLang="en-US" dirty="0">
                    <a:solidFill>
                      <a:srgbClr val="C00000"/>
                    </a:solidFill>
                  </a:rPr>
                  <a:t>净要素收入（</a:t>
                </a:r>
                <a:r>
                  <a:rPr lang="en-US" altLang="zh-CN" dirty="0">
                    <a:solidFill>
                      <a:srgbClr val="C00000"/>
                    </a:solidFill>
                  </a:rPr>
                  <a:t>net factor income</a:t>
                </a:r>
                <a:r>
                  <a:rPr lang="zh-CN" altLang="en-US" dirty="0">
                    <a:solidFill>
                      <a:srgbClr val="C00000"/>
                    </a:solidFill>
                  </a:rPr>
                  <a:t>）</a:t>
                </a:r>
                <a:r>
                  <a:rPr lang="en-US" altLang="zh-CN" dirty="0">
                    <a:solidFill>
                      <a:srgbClr val="C00000"/>
                    </a:solidFill>
                  </a:rPr>
                  <a:t>+ </a:t>
                </a:r>
              </a:p>
              <a:p>
                <a:pPr marL="400050" lvl="1" indent="0">
                  <a:buNone/>
                </a:pPr>
                <a:r>
                  <a:rPr lang="en-US" altLang="zh-CN" dirty="0">
                    <a:solidFill>
                      <a:srgbClr val="C00000"/>
                    </a:solidFill>
                  </a:rPr>
                  <a:t>	      </a:t>
                </a:r>
                <a:r>
                  <a:rPr lang="zh-CN" altLang="en-US" dirty="0">
                    <a:solidFill>
                      <a:srgbClr val="C00000"/>
                    </a:solidFill>
                  </a:rPr>
                  <a:t>净现金转移（</a:t>
                </a:r>
                <a:r>
                  <a:rPr lang="en-US" altLang="zh-CN" dirty="0">
                    <a:solidFill>
                      <a:srgbClr val="C00000"/>
                    </a:solidFill>
                  </a:rPr>
                  <a:t>net cash transfer</a:t>
                </a:r>
                <a:r>
                  <a:rPr lang="zh-CN" altLang="en-US" dirty="0">
                    <a:solidFill>
                      <a:srgbClr val="C00000"/>
                    </a:solidFill>
                  </a:rPr>
                  <a:t>）</a:t>
                </a:r>
                <a:endParaRPr lang="en-US" altLang="zh-CN" dirty="0">
                  <a:solidFill>
                    <a:srgbClr val="C00000"/>
                  </a:solidFill>
                </a:endParaRPr>
              </a:p>
              <a:p>
                <a:pPr lvl="1"/>
                <a:r>
                  <a:rPr lang="zh-CN" altLang="en-US" dirty="0"/>
                  <a:t>如果</a:t>
                </a:r>
                <a:r>
                  <a:rPr lang="en-US" altLang="zh-CN" dirty="0"/>
                  <a:t> CA&gt;0: </a:t>
                </a:r>
                <a:r>
                  <a:rPr lang="zh-CN" altLang="en-US" dirty="0"/>
                  <a:t>经常账户盈余（</a:t>
                </a:r>
                <a:r>
                  <a:rPr lang="en-US" altLang="zh-CN" dirty="0"/>
                  <a:t>surplus</a:t>
                </a:r>
                <a:r>
                  <a:rPr lang="zh-CN" altLang="en-US" dirty="0"/>
                  <a:t>）</a:t>
                </a:r>
                <a:r>
                  <a:rPr lang="en-US" altLang="zh-CN" dirty="0"/>
                  <a:t> </a:t>
                </a:r>
              </a:p>
              <a:p>
                <a:pPr lvl="1"/>
                <a:r>
                  <a:rPr lang="zh-CN" altLang="en-US" dirty="0"/>
                  <a:t>如果</a:t>
                </a:r>
                <a:r>
                  <a:rPr lang="en-US" altLang="zh-CN" dirty="0"/>
                  <a:t> CA&lt;0: </a:t>
                </a:r>
                <a:r>
                  <a:rPr lang="zh-CN" altLang="en-US" dirty="0"/>
                  <a:t>经常账户赤字（</a:t>
                </a:r>
                <a:r>
                  <a:rPr lang="en-US" altLang="zh-CN" dirty="0"/>
                  <a:t>deficit</a:t>
                </a:r>
                <a:r>
                  <a:rPr lang="zh-CN" altLang="en-US" dirty="0"/>
                  <a:t>）</a:t>
                </a:r>
                <a:endParaRPr lang="en-US" altLang="zh-CN" dirty="0"/>
              </a:p>
              <a:p>
                <a:endParaRPr lang="en-US" altLang="zh-CN" dirty="0"/>
              </a:p>
              <a:p>
                <a:r>
                  <a:rPr lang="zh-CN" altLang="en-US" dirty="0"/>
                  <a:t>在本课程的理论分析中，我们忽略要素收入和现金转移：</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e>
                      </m:d>
                      <m:r>
                        <a:rPr lang="en-US" altLang="zh-CN" b="0" i="1" smtClean="0">
                          <a:latin typeface="Cambria Math"/>
                        </a:rPr>
                        <m:t>=</m:t>
                      </m:r>
                      <m:r>
                        <a:rPr lang="en-US" altLang="zh-CN" b="0" i="1" smtClean="0">
                          <a:solidFill>
                            <a:schemeClr val="tx1"/>
                          </a:solidFill>
                          <a:latin typeface="Cambria Math"/>
                        </a:rPr>
                        <m:t>𝑋</m:t>
                      </m:r>
                      <m:r>
                        <a:rPr lang="en-US" altLang="zh-CN" b="0" i="1" smtClean="0">
                          <a:latin typeface="Cambria Math"/>
                        </a:rPr>
                        <m:t>=</m:t>
                      </m:r>
                      <m:r>
                        <a:rPr lang="en-US" altLang="zh-CN" b="0" i="1" smtClean="0">
                          <a:latin typeface="Cambria Math"/>
                        </a:rPr>
                        <m:t>𝐸𝑋</m:t>
                      </m:r>
                      <m:r>
                        <a:rPr lang="en-US" altLang="zh-CN" b="0" i="1" smtClean="0">
                          <a:latin typeface="Cambria Math"/>
                        </a:rPr>
                        <m:t>−</m:t>
                      </m:r>
                      <m:r>
                        <a:rPr lang="en-US" altLang="zh-CN" b="0" i="1" smtClean="0">
                          <a:latin typeface="Cambria Math"/>
                        </a:rPr>
                        <m:t>𝐼𝑀</m:t>
                      </m:r>
                      <m:r>
                        <a:rPr lang="en-US" altLang="zh-CN" b="0" i="1" smtClean="0">
                          <a:latin typeface="Cambria Math"/>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为总产出，</a:t>
                </a:r>
                <a14:m>
                  <m:oMath xmlns:m="http://schemas.openxmlformats.org/officeDocument/2006/math">
                    <m:d>
                      <m:dPr>
                        <m:ctrlPr>
                          <a:rPr lang="en-US" altLang="zh-CN" i="1">
                            <a:latin typeface="Cambria Math" panose="02040503050406030204" pitchFamily="18" charset="0"/>
                          </a:rPr>
                        </m:ctrlPr>
                      </m:dPr>
                      <m:e>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e>
                    </m:d>
                  </m:oMath>
                </a14:m>
                <a:r>
                  <a:rPr lang="en-US" altLang="zh-CN" dirty="0"/>
                  <a:t> </a:t>
                </a:r>
                <a:r>
                  <a:rPr lang="zh-CN" altLang="en-US" dirty="0"/>
                  <a:t>为国内支出，</a:t>
                </a:r>
                <a14:m>
                  <m:oMath xmlns:m="http://schemas.openxmlformats.org/officeDocument/2006/math">
                    <m:r>
                      <a:rPr lang="en-US" altLang="zh-CN" i="1">
                        <a:latin typeface="Cambria Math"/>
                      </a:rPr>
                      <m:t>𝑋</m:t>
                    </m:r>
                  </m:oMath>
                </a14:m>
                <a:r>
                  <a:rPr lang="en-US" altLang="zh-CN" dirty="0"/>
                  <a:t> </a:t>
                </a:r>
                <a:r>
                  <a:rPr lang="zh-CN" altLang="en-US" dirty="0"/>
                  <a:t>为净出口，</a:t>
                </a:r>
                <a14:m>
                  <m:oMath xmlns:m="http://schemas.openxmlformats.org/officeDocument/2006/math">
                    <m:r>
                      <a:rPr lang="en-US" altLang="zh-CN" b="0" i="1" smtClean="0">
                        <a:latin typeface="Cambria Math"/>
                      </a:rPr>
                      <m:t>𝐸</m:t>
                    </m:r>
                    <m:r>
                      <a:rPr lang="en-US" altLang="zh-CN" i="1">
                        <a:latin typeface="Cambria Math"/>
                      </a:rPr>
                      <m:t>𝑋</m:t>
                    </m:r>
                  </m:oMath>
                </a14:m>
                <a:r>
                  <a:rPr lang="en-US" altLang="zh-CN" dirty="0"/>
                  <a:t> </a:t>
                </a:r>
                <a:r>
                  <a:rPr lang="zh-CN" altLang="en-US" dirty="0"/>
                  <a:t>为出口，</a:t>
                </a:r>
                <a14:m>
                  <m:oMath xmlns:m="http://schemas.openxmlformats.org/officeDocument/2006/math">
                    <m:r>
                      <a:rPr lang="en-US" altLang="zh-CN" i="1">
                        <a:latin typeface="Cambria Math"/>
                      </a:rPr>
                      <m:t>𝐼𝑀</m:t>
                    </m:r>
                  </m:oMath>
                </a14:m>
                <a:r>
                  <a:rPr lang="en-US" altLang="zh-CN" dirty="0"/>
                  <a:t> </a:t>
                </a:r>
                <a:r>
                  <a:rPr lang="zh-CN" altLang="en-US" dirty="0"/>
                  <a:t>为进口。</a:t>
                </a:r>
                <a:r>
                  <a:rPr lang="en-US" altLang="zh-CN" dirty="0"/>
                  <a:t>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63" t="-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9524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资本流动</a:t>
            </a:r>
          </a:p>
        </p:txBody>
      </p:sp>
      <p:sp>
        <p:nvSpPr>
          <p:cNvPr id="3" name="内容占位符 2"/>
          <p:cNvSpPr>
            <a:spLocks noGrp="1"/>
          </p:cNvSpPr>
          <p:nvPr>
            <p:ph idx="1"/>
          </p:nvPr>
        </p:nvSpPr>
        <p:spPr/>
        <p:txBody>
          <a:bodyPr/>
          <a:lstStyle/>
          <a:p>
            <a:r>
              <a:rPr lang="zh-CN" altLang="en-US" dirty="0"/>
              <a:t>资本跨境流动，即资产归属国发生变化。</a:t>
            </a:r>
            <a:endParaRPr lang="en-US" altLang="zh-CN" dirty="0"/>
          </a:p>
          <a:p>
            <a:endParaRPr lang="en-US" altLang="zh-CN" dirty="0"/>
          </a:p>
          <a:p>
            <a:r>
              <a:rPr lang="zh-CN" altLang="en-US" dirty="0"/>
              <a:t>如果比亚迪出口一辆电动车到美国（假设价格为</a:t>
            </a:r>
            <a:r>
              <a:rPr lang="en-US" altLang="zh-CN" dirty="0"/>
              <a:t>1</a:t>
            </a:r>
            <a:r>
              <a:rPr lang="zh-CN" altLang="en-US" dirty="0"/>
              <a:t>万美元），这笔交易如何影响中美贸易和资本流动？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131372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21226</TotalTime>
  <Words>8061</Words>
  <Application>Microsoft Office PowerPoint</Application>
  <PresentationFormat>全屏显示(4:3)</PresentationFormat>
  <Paragraphs>1013</Paragraphs>
  <Slides>123</Slides>
  <Notes>47</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123</vt:i4>
      </vt:variant>
    </vt:vector>
  </HeadingPairs>
  <TitlesOfParts>
    <vt:vector size="127" baseType="lpstr">
      <vt:lpstr>Arial</vt:lpstr>
      <vt:lpstr>Calibri</vt:lpstr>
      <vt:lpstr>Cambria Math</vt:lpstr>
      <vt:lpstr>Office 主题​​</vt:lpstr>
      <vt:lpstr>古典理论</vt:lpstr>
      <vt:lpstr>内容</vt:lpstr>
      <vt:lpstr>古典假设</vt:lpstr>
      <vt:lpstr>宏观影响</vt:lpstr>
      <vt:lpstr>名人名言</vt:lpstr>
      <vt:lpstr>内容</vt:lpstr>
      <vt:lpstr>总产出</vt:lpstr>
      <vt:lpstr>总需求和总供给</vt:lpstr>
      <vt:lpstr>AS曲线的含义</vt:lpstr>
      <vt:lpstr>古典AS曲线</vt:lpstr>
      <vt:lpstr>AD曲线的含义</vt:lpstr>
      <vt:lpstr>古典AD-AS曲线</vt:lpstr>
      <vt:lpstr>供给冲击和滞胀</vt:lpstr>
      <vt:lpstr>对庇古效应的反驳</vt:lpstr>
      <vt:lpstr>萨伊定律（Say’s Law）</vt:lpstr>
      <vt:lpstr>产出潜力（Output Potential）</vt:lpstr>
      <vt:lpstr>生产函数</vt:lpstr>
      <vt:lpstr>宏观生产函数应该长什么样子？</vt:lpstr>
      <vt:lpstr>生产函数的假设</vt:lpstr>
      <vt:lpstr>生产效率</vt:lpstr>
      <vt:lpstr>Cobb-Douglas 生产函数</vt:lpstr>
      <vt:lpstr>关于技术的假设</vt:lpstr>
      <vt:lpstr>内容</vt:lpstr>
      <vt:lpstr>自然失业率</vt:lpstr>
      <vt:lpstr>美国的失业率和自然失业率</vt:lpstr>
      <vt:lpstr>一个自然失业率模型</vt:lpstr>
      <vt:lpstr>自然失业率</vt:lpstr>
      <vt:lpstr>含义</vt:lpstr>
      <vt:lpstr>摩擦性失业</vt:lpstr>
      <vt:lpstr>如何降低自然失业率</vt:lpstr>
      <vt:lpstr>结构性失业</vt:lpstr>
      <vt:lpstr>内容</vt:lpstr>
      <vt:lpstr>收入分配</vt:lpstr>
      <vt:lpstr>实际要素价格</vt:lpstr>
      <vt:lpstr>完全竞争市场</vt:lpstr>
      <vt:lpstr>代表性公司的问题</vt:lpstr>
      <vt:lpstr>一阶条件</vt:lpstr>
      <vt:lpstr>劳动力需求曲线</vt:lpstr>
      <vt:lpstr>劳动力需求曲线</vt:lpstr>
      <vt:lpstr>经济利润和会计利润</vt:lpstr>
      <vt:lpstr>收入分配</vt:lpstr>
      <vt:lpstr>Cobb-Douglas 经济</vt:lpstr>
      <vt:lpstr>案例：美国劳动者收入份额</vt:lpstr>
      <vt:lpstr>案例：美国资本收入份额</vt:lpstr>
      <vt:lpstr>案例：中国劳动者收入份额（初次分配）</vt:lpstr>
      <vt:lpstr>案例：中国资本收入份额（初次分配）</vt:lpstr>
      <vt:lpstr>经济发展如何影响普通人的生活？</vt:lpstr>
      <vt:lpstr>劳动生产率和实际工资</vt:lpstr>
      <vt:lpstr>案例：美国劳动生产率和实际工资</vt:lpstr>
      <vt:lpstr>内容</vt:lpstr>
      <vt:lpstr>名义和实际利率</vt:lpstr>
      <vt:lpstr>实际政策利率</vt:lpstr>
      <vt:lpstr>费雪方程</vt:lpstr>
      <vt:lpstr>实际利率的古典模型</vt:lpstr>
      <vt:lpstr>简化假设</vt:lpstr>
      <vt:lpstr>消费函数</vt:lpstr>
      <vt:lpstr>边际消费倾向（Marginal Propensity to Consume）</vt:lpstr>
      <vt:lpstr>投资函数</vt:lpstr>
      <vt:lpstr>财政政策</vt:lpstr>
      <vt:lpstr>商品市场均衡</vt:lpstr>
      <vt:lpstr>国民储蓄</vt:lpstr>
      <vt:lpstr>金融市场均衡</vt:lpstr>
      <vt:lpstr>实际利率古典模型</vt:lpstr>
      <vt:lpstr>模型应用</vt:lpstr>
      <vt:lpstr>虚拟实验（Virtual Experiment）</vt:lpstr>
      <vt:lpstr>隐含函数定理的应用</vt:lpstr>
      <vt:lpstr>政府增加开支的效应</vt:lpstr>
      <vt:lpstr>挤出效应</vt:lpstr>
      <vt:lpstr>美国实际利率</vt:lpstr>
      <vt:lpstr>从储蓄角度解释利率下降</vt:lpstr>
      <vt:lpstr>从投资角度解释利率下降</vt:lpstr>
      <vt:lpstr>解释利率下降</vt:lpstr>
      <vt:lpstr>内容</vt:lpstr>
      <vt:lpstr>货币</vt:lpstr>
      <vt:lpstr>从商品货币到法定货币</vt:lpstr>
      <vt:lpstr>货币政策</vt:lpstr>
      <vt:lpstr>铸币税（seigniorage）</vt:lpstr>
      <vt:lpstr>通货膨胀（Inflation）</vt:lpstr>
      <vt:lpstr>货币数量理论 （Quantity Theory of Money）</vt:lpstr>
      <vt:lpstr>货币数量理论 （Quantity Theory of Money）</vt:lpstr>
      <vt:lpstr>货币和通胀</vt:lpstr>
      <vt:lpstr>中国M2增速与通胀</vt:lpstr>
      <vt:lpstr>通胀的成本</vt:lpstr>
      <vt:lpstr>超级通货膨胀（Hyperinflation）</vt:lpstr>
      <vt:lpstr>解放前的超级通货膨胀（1937-1948）</vt:lpstr>
      <vt:lpstr>解放前的超级通货膨胀 （1948.8-1949.4）</vt:lpstr>
      <vt:lpstr>超级通胀的原因</vt:lpstr>
      <vt:lpstr>通胀的好处</vt:lpstr>
      <vt:lpstr>货币市场均衡</vt:lpstr>
      <vt:lpstr>一个综合模型</vt:lpstr>
      <vt:lpstr>古典两分法（Classical Dichotomy）</vt:lpstr>
      <vt:lpstr>内容</vt:lpstr>
      <vt:lpstr>开放经济</vt:lpstr>
      <vt:lpstr>中国的外贸依赖度</vt:lpstr>
      <vt:lpstr>货物贸易和服务贸易</vt:lpstr>
      <vt:lpstr>经常账户</vt:lpstr>
      <vt:lpstr>中国的经常账户结构</vt:lpstr>
      <vt:lpstr>简化假设</vt:lpstr>
      <vt:lpstr>资本流动</vt:lpstr>
      <vt:lpstr>资本账户（Capital Account）</vt:lpstr>
      <vt:lpstr>国际收支平衡（Balance of Payments）</vt:lpstr>
      <vt:lpstr>多余储蓄</vt:lpstr>
      <vt:lpstr>汇率（Exchange Rate）</vt:lpstr>
      <vt:lpstr>一个约定</vt:lpstr>
      <vt:lpstr>有效汇率（Effective Exchange Rate）</vt:lpstr>
      <vt:lpstr>人民币汇率</vt:lpstr>
      <vt:lpstr>美元指数</vt:lpstr>
      <vt:lpstr>实际汇率</vt:lpstr>
      <vt:lpstr>购买力平价（Purchasing Power Parity）</vt:lpstr>
      <vt:lpstr>一个例子</vt:lpstr>
      <vt:lpstr>关于PPP的经验事实</vt:lpstr>
      <vt:lpstr>PPP的推论</vt:lpstr>
      <vt:lpstr>利率平价（Interest Rate Parity）</vt:lpstr>
      <vt:lpstr>关于利率平价的经验事实</vt:lpstr>
      <vt:lpstr>小型开放经济模型</vt:lpstr>
      <vt:lpstr>外汇市场均衡</vt:lpstr>
      <vt:lpstr>虚拟实验</vt:lpstr>
      <vt:lpstr>名义汇率呢？</vt:lpstr>
      <vt:lpstr>大型开放经济模型</vt:lpstr>
      <vt:lpstr>大型开放经济模型</vt:lpstr>
      <vt:lpstr>虚拟实验</vt:lpstr>
      <vt:lpstr>财政刺激</vt:lpstr>
      <vt:lpstr>保护主义冲击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 Qian</cp:lastModifiedBy>
  <cp:revision>548</cp:revision>
  <dcterms:created xsi:type="dcterms:W3CDTF">2013-02-24T07:58:42Z</dcterms:created>
  <dcterms:modified xsi:type="dcterms:W3CDTF">2025-11-30T09:22:13Z</dcterms:modified>
</cp:coreProperties>
</file>