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60" r:id="rId2"/>
    <p:sldId id="261" r:id="rId3"/>
    <p:sldId id="262" r:id="rId4"/>
    <p:sldId id="309" r:id="rId5"/>
    <p:sldId id="263" r:id="rId6"/>
    <p:sldId id="303" r:id="rId7"/>
    <p:sldId id="310" r:id="rId8"/>
    <p:sldId id="281" r:id="rId9"/>
    <p:sldId id="291" r:id="rId10"/>
    <p:sldId id="282" r:id="rId11"/>
    <p:sldId id="311" r:id="rId12"/>
    <p:sldId id="312" r:id="rId13"/>
    <p:sldId id="290" r:id="rId14"/>
    <p:sldId id="283" r:id="rId15"/>
    <p:sldId id="284" r:id="rId16"/>
    <p:sldId id="287" r:id="rId17"/>
    <p:sldId id="319" r:id="rId18"/>
    <p:sldId id="321" r:id="rId19"/>
    <p:sldId id="320" r:id="rId20"/>
    <p:sldId id="313" r:id="rId21"/>
    <p:sldId id="289" r:id="rId22"/>
    <p:sldId id="304" r:id="rId23"/>
    <p:sldId id="307" r:id="rId24"/>
    <p:sldId id="275" r:id="rId25"/>
    <p:sldId id="306" r:id="rId26"/>
    <p:sldId id="308" r:id="rId27"/>
    <p:sldId id="277" r:id="rId28"/>
    <p:sldId id="314" r:id="rId29"/>
    <p:sldId id="292" r:id="rId30"/>
    <p:sldId id="293" r:id="rId31"/>
    <p:sldId id="294" r:id="rId32"/>
    <p:sldId id="295" r:id="rId33"/>
    <p:sldId id="297" r:id="rId34"/>
    <p:sldId id="296" r:id="rId35"/>
    <p:sldId id="298" r:id="rId36"/>
    <p:sldId id="299" r:id="rId37"/>
    <p:sldId id="300" r:id="rId38"/>
    <p:sldId id="302" r:id="rId39"/>
    <p:sldId id="278" r:id="rId4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9" autoAdjust="0"/>
    <p:restoredTop sz="72527" autoAdjust="0"/>
  </p:normalViewPr>
  <p:slideViewPr>
    <p:cSldViewPr>
      <p:cViewPr varScale="1">
        <p:scale>
          <a:sx n="100" d="100"/>
          <a:sy n="100" d="100"/>
        </p:scale>
        <p:origin x="2338" y="51"/>
      </p:cViewPr>
      <p:guideLst>
        <p:guide orient="horz" pos="2160"/>
        <p:guide pos="2880"/>
      </p:guideLst>
    </p:cSldViewPr>
  </p:slideViewPr>
  <p:notesTextViewPr>
    <p:cViewPr>
      <p:scale>
        <a:sx n="1" d="1"/>
        <a:sy n="1" d="1"/>
      </p:scale>
      <p:origin x="0" y="0"/>
    </p:cViewPr>
  </p:notesTextViewPr>
  <p:notesViewPr>
    <p:cSldViewPr>
      <p:cViewPr varScale="1">
        <p:scale>
          <a:sx n="83" d="100"/>
          <a:sy n="83" d="100"/>
        </p:scale>
        <p:origin x="-3192" y="2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unhui\AppData\Local\Temp\&#20013;&#22269;_&#20844;&#20849;&#36130;&#25919;&#25910;&#20837;.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lineChart>
        <c:grouping val="standard"/>
        <c:varyColors val="0"/>
        <c:ser>
          <c:idx val="0"/>
          <c:order val="0"/>
          <c:tx>
            <c:strRef>
              <c:f>中国_公共财政收入!$G$1</c:f>
              <c:strCache>
                <c:ptCount val="1"/>
                <c:pt idx="0">
                  <c:v>(公共财政收入 + 政府性基金收入) / 国民总收入（%）</c:v>
                </c:pt>
              </c:strCache>
            </c:strRef>
          </c:tx>
          <c:spPr>
            <a:ln w="28575" cap="rnd">
              <a:solidFill>
                <a:schemeClr val="accent1"/>
              </a:solidFill>
              <a:round/>
            </a:ln>
            <a:effectLst/>
          </c:spPr>
          <c:marker>
            <c:symbol val="none"/>
          </c:marker>
          <c:cat>
            <c:numRef>
              <c:f>中国_公共财政收入!$A$4:$A$75</c:f>
              <c:numCache>
                <c:formatCode>yyyy</c:formatCode>
                <c:ptCount val="72"/>
                <c:pt idx="0">
                  <c:v>19359</c:v>
                </c:pt>
                <c:pt idx="1">
                  <c:v>19724</c:v>
                </c:pt>
                <c:pt idx="2">
                  <c:v>20089</c:v>
                </c:pt>
                <c:pt idx="3">
                  <c:v>20454</c:v>
                </c:pt>
                <c:pt idx="4">
                  <c:v>20820</c:v>
                </c:pt>
                <c:pt idx="5">
                  <c:v>21185</c:v>
                </c:pt>
                <c:pt idx="6">
                  <c:v>21550</c:v>
                </c:pt>
                <c:pt idx="7">
                  <c:v>21915</c:v>
                </c:pt>
                <c:pt idx="8">
                  <c:v>22281</c:v>
                </c:pt>
                <c:pt idx="9">
                  <c:v>22646</c:v>
                </c:pt>
                <c:pt idx="10">
                  <c:v>23011</c:v>
                </c:pt>
                <c:pt idx="11">
                  <c:v>23376</c:v>
                </c:pt>
                <c:pt idx="12">
                  <c:v>23742</c:v>
                </c:pt>
                <c:pt idx="13">
                  <c:v>24107</c:v>
                </c:pt>
                <c:pt idx="14">
                  <c:v>24472</c:v>
                </c:pt>
                <c:pt idx="15">
                  <c:v>24837</c:v>
                </c:pt>
                <c:pt idx="16">
                  <c:v>25203</c:v>
                </c:pt>
                <c:pt idx="17">
                  <c:v>25568</c:v>
                </c:pt>
                <c:pt idx="18">
                  <c:v>25933</c:v>
                </c:pt>
                <c:pt idx="19">
                  <c:v>26298</c:v>
                </c:pt>
                <c:pt idx="20">
                  <c:v>26664</c:v>
                </c:pt>
                <c:pt idx="21">
                  <c:v>27029</c:v>
                </c:pt>
                <c:pt idx="22">
                  <c:v>27394</c:v>
                </c:pt>
                <c:pt idx="23">
                  <c:v>27759</c:v>
                </c:pt>
                <c:pt idx="24">
                  <c:v>28125</c:v>
                </c:pt>
                <c:pt idx="25">
                  <c:v>28490</c:v>
                </c:pt>
                <c:pt idx="26">
                  <c:v>28855</c:v>
                </c:pt>
                <c:pt idx="27">
                  <c:v>29220</c:v>
                </c:pt>
                <c:pt idx="28">
                  <c:v>29586</c:v>
                </c:pt>
                <c:pt idx="29">
                  <c:v>29951</c:v>
                </c:pt>
                <c:pt idx="30">
                  <c:v>30316</c:v>
                </c:pt>
                <c:pt idx="31">
                  <c:v>30681</c:v>
                </c:pt>
                <c:pt idx="32">
                  <c:v>31047</c:v>
                </c:pt>
                <c:pt idx="33">
                  <c:v>31412</c:v>
                </c:pt>
                <c:pt idx="34">
                  <c:v>31777</c:v>
                </c:pt>
                <c:pt idx="35">
                  <c:v>32142</c:v>
                </c:pt>
                <c:pt idx="36">
                  <c:v>32508</c:v>
                </c:pt>
                <c:pt idx="37">
                  <c:v>32873</c:v>
                </c:pt>
                <c:pt idx="38">
                  <c:v>33238</c:v>
                </c:pt>
                <c:pt idx="39">
                  <c:v>33603</c:v>
                </c:pt>
                <c:pt idx="40">
                  <c:v>33969</c:v>
                </c:pt>
                <c:pt idx="41">
                  <c:v>34334</c:v>
                </c:pt>
                <c:pt idx="42">
                  <c:v>34699</c:v>
                </c:pt>
                <c:pt idx="43">
                  <c:v>35064</c:v>
                </c:pt>
                <c:pt idx="44">
                  <c:v>35430</c:v>
                </c:pt>
                <c:pt idx="45">
                  <c:v>35795</c:v>
                </c:pt>
                <c:pt idx="46">
                  <c:v>36160</c:v>
                </c:pt>
                <c:pt idx="47">
                  <c:v>36525</c:v>
                </c:pt>
                <c:pt idx="48">
                  <c:v>36891</c:v>
                </c:pt>
                <c:pt idx="49">
                  <c:v>37256</c:v>
                </c:pt>
                <c:pt idx="50">
                  <c:v>37621</c:v>
                </c:pt>
                <c:pt idx="51">
                  <c:v>37986</c:v>
                </c:pt>
                <c:pt idx="52">
                  <c:v>38352</c:v>
                </c:pt>
                <c:pt idx="53">
                  <c:v>38717</c:v>
                </c:pt>
                <c:pt idx="54">
                  <c:v>39082</c:v>
                </c:pt>
                <c:pt idx="55">
                  <c:v>39447</c:v>
                </c:pt>
                <c:pt idx="56">
                  <c:v>39813</c:v>
                </c:pt>
                <c:pt idx="57">
                  <c:v>40178</c:v>
                </c:pt>
                <c:pt idx="58">
                  <c:v>40543</c:v>
                </c:pt>
                <c:pt idx="59">
                  <c:v>40908</c:v>
                </c:pt>
                <c:pt idx="60">
                  <c:v>41274</c:v>
                </c:pt>
                <c:pt idx="61">
                  <c:v>41639</c:v>
                </c:pt>
                <c:pt idx="62">
                  <c:v>42004</c:v>
                </c:pt>
                <c:pt idx="63">
                  <c:v>42369</c:v>
                </c:pt>
                <c:pt idx="64">
                  <c:v>42735</c:v>
                </c:pt>
                <c:pt idx="65">
                  <c:v>43100</c:v>
                </c:pt>
                <c:pt idx="66">
                  <c:v>43465</c:v>
                </c:pt>
                <c:pt idx="67">
                  <c:v>43830</c:v>
                </c:pt>
                <c:pt idx="68">
                  <c:v>44196</c:v>
                </c:pt>
                <c:pt idx="69">
                  <c:v>44561</c:v>
                </c:pt>
                <c:pt idx="70">
                  <c:v>44926</c:v>
                </c:pt>
                <c:pt idx="71">
                  <c:v>45291</c:v>
                </c:pt>
              </c:numCache>
            </c:numRef>
          </c:cat>
          <c:val>
            <c:numRef>
              <c:f>中国_公共财政收入!$G$4:$G$75</c:f>
              <c:numCache>
                <c:formatCode>General</c:formatCode>
                <c:ptCount val="72"/>
                <c:pt idx="0">
                  <c:v>25.613311736121336</c:v>
                </c:pt>
                <c:pt idx="1">
                  <c:v>25.866084425036391</c:v>
                </c:pt>
                <c:pt idx="2">
                  <c:v>28.514770876948127</c:v>
                </c:pt>
                <c:pt idx="3">
                  <c:v>27.344229925405884</c:v>
                </c:pt>
                <c:pt idx="4">
                  <c:v>27.184437760745123</c:v>
                </c:pt>
                <c:pt idx="5">
                  <c:v>28.299421317901807</c:v>
                </c:pt>
                <c:pt idx="6">
                  <c:v>28.927836622723461</c:v>
                </c:pt>
                <c:pt idx="7">
                  <c:v>33.652504317789294</c:v>
                </c:pt>
                <c:pt idx="8">
                  <c:v>38.928644309910894</c:v>
                </c:pt>
                <c:pt idx="9">
                  <c:v>28.893938164408016</c:v>
                </c:pt>
                <c:pt idx="10">
                  <c:v>26.979005334710031</c:v>
                </c:pt>
                <c:pt idx="11">
                  <c:v>27.417287511014983</c:v>
                </c:pt>
                <c:pt idx="12">
                  <c:v>27.181440914347917</c:v>
                </c:pt>
                <c:pt idx="13">
                  <c:v>27.296424452133795</c:v>
                </c:pt>
                <c:pt idx="14">
                  <c:v>29.581722878170169</c:v>
                </c:pt>
                <c:pt idx="15">
                  <c:v>23.373091071229517</c:v>
                </c:pt>
                <c:pt idx="16">
                  <c:v>20.712688492632303</c:v>
                </c:pt>
                <c:pt idx="17">
                  <c:v>26.845377637345834</c:v>
                </c:pt>
                <c:pt idx="18">
                  <c:v>29.078387507128134</c:v>
                </c:pt>
                <c:pt idx="19">
                  <c:v>30.311775001017544</c:v>
                </c:pt>
                <c:pt idx="20">
                  <c:v>30.032910202162665</c:v>
                </c:pt>
                <c:pt idx="21">
                  <c:v>29.376315216602567</c:v>
                </c:pt>
                <c:pt idx="22">
                  <c:v>27.69530006719242</c:v>
                </c:pt>
                <c:pt idx="23">
                  <c:v>26.833689751603885</c:v>
                </c:pt>
                <c:pt idx="24">
                  <c:v>25.984742019674766</c:v>
                </c:pt>
                <c:pt idx="25">
                  <c:v>26.906461538461539</c:v>
                </c:pt>
                <c:pt idx="26">
                  <c:v>30.778786646765884</c:v>
                </c:pt>
                <c:pt idx="27">
                  <c:v>27.957394271469777</c:v>
                </c:pt>
                <c:pt idx="28">
                  <c:v>25.292416607717485</c:v>
                </c:pt>
                <c:pt idx="29">
                  <c:v>23.831799658887348</c:v>
                </c:pt>
                <c:pt idx="30">
                  <c:v>22.532063475924215</c:v>
                </c:pt>
                <c:pt idx="31">
                  <c:v>22.617382900616249</c:v>
                </c:pt>
                <c:pt idx="32">
                  <c:v>22.461244426439368</c:v>
                </c:pt>
                <c:pt idx="33">
                  <c:v>21.973891486308066</c:v>
                </c:pt>
                <c:pt idx="34">
                  <c:v>20.452398149052815</c:v>
                </c:pt>
                <c:pt idx="35">
                  <c:v>18.07696001688586</c:v>
                </c:pt>
                <c:pt idx="36">
                  <c:v>15.534327210402605</c:v>
                </c:pt>
                <c:pt idx="37">
                  <c:v>15.50409351836867</c:v>
                </c:pt>
                <c:pt idx="38">
                  <c:v>15.521051282627932</c:v>
                </c:pt>
                <c:pt idx="39">
                  <c:v>14.283133063937791</c:v>
                </c:pt>
                <c:pt idx="40">
                  <c:v>12.802644386574771</c:v>
                </c:pt>
                <c:pt idx="41">
                  <c:v>12.216410330820993</c:v>
                </c:pt>
                <c:pt idx="42">
                  <c:v>10.748295991640585</c:v>
                </c:pt>
                <c:pt idx="43">
                  <c:v>10.342191885713715</c:v>
                </c:pt>
                <c:pt idx="44">
                  <c:v>10.466279523361379</c:v>
                </c:pt>
                <c:pt idx="45">
                  <c:v>10.978205299061086</c:v>
                </c:pt>
                <c:pt idx="46">
                  <c:v>11.782674456987289</c:v>
                </c:pt>
                <c:pt idx="47">
                  <c:v>12.805785446449134</c:v>
                </c:pt>
                <c:pt idx="48">
                  <c:v>13.521511848951691</c:v>
                </c:pt>
                <c:pt idx="49">
                  <c:v>14.995074069475029</c:v>
                </c:pt>
                <c:pt idx="50">
                  <c:v>15.690218219631923</c:v>
                </c:pt>
                <c:pt idx="51">
                  <c:v>15.899726270582706</c:v>
                </c:pt>
                <c:pt idx="52">
                  <c:v>16.353127061240471</c:v>
                </c:pt>
                <c:pt idx="53">
                  <c:v>17.015847146456174</c:v>
                </c:pt>
                <c:pt idx="54">
                  <c:v>17.696422182345454</c:v>
                </c:pt>
                <c:pt idx="55">
                  <c:v>18.958632592794743</c:v>
                </c:pt>
                <c:pt idx="56">
                  <c:v>19.092376424627858</c:v>
                </c:pt>
                <c:pt idx="57">
                  <c:v>19.692851541042053</c:v>
                </c:pt>
                <c:pt idx="58">
                  <c:v>29.215384234559345</c:v>
                </c:pt>
                <c:pt idx="59">
                  <c:v>30.045454044596571</c:v>
                </c:pt>
                <c:pt idx="60">
                  <c:v>28.807009812168964</c:v>
                </c:pt>
                <c:pt idx="61">
                  <c:v>30.856261480607785</c:v>
                </c:pt>
                <c:pt idx="62">
                  <c:v>30.18151310562962</c:v>
                </c:pt>
                <c:pt idx="63">
                  <c:v>28.386163939162284</c:v>
                </c:pt>
                <c:pt idx="64">
                  <c:v>27.770288315221585</c:v>
                </c:pt>
                <c:pt idx="65">
                  <c:v>28.169401451152044</c:v>
                </c:pt>
                <c:pt idx="66">
                  <c:v>28.280880774674838</c:v>
                </c:pt>
                <c:pt idx="67">
                  <c:v>27.944850210562571</c:v>
                </c:pt>
                <c:pt idx="68">
                  <c:v>27.4906538371803</c:v>
                </c:pt>
                <c:pt idx="69">
                  <c:v>26.338126733141507</c:v>
                </c:pt>
                <c:pt idx="70">
                  <c:v>23.51602147933464</c:v>
                </c:pt>
                <c:pt idx="71">
                  <c:v>23.000361762720452</c:v>
                </c:pt>
              </c:numCache>
            </c:numRef>
          </c:val>
          <c:smooth val="0"/>
          <c:extLst>
            <c:ext xmlns:c16="http://schemas.microsoft.com/office/drawing/2014/chart" uri="{C3380CC4-5D6E-409C-BE32-E72D297353CC}">
              <c16:uniqueId val="{00000000-A619-465B-978C-07425FEB959E}"/>
            </c:ext>
          </c:extLst>
        </c:ser>
        <c:dLbls>
          <c:showLegendKey val="0"/>
          <c:showVal val="0"/>
          <c:showCatName val="0"/>
          <c:showSerName val="0"/>
          <c:showPercent val="0"/>
          <c:showBubbleSize val="0"/>
        </c:dLbls>
        <c:smooth val="0"/>
        <c:axId val="437433343"/>
        <c:axId val="2031664847"/>
      </c:lineChart>
      <c:dateAx>
        <c:axId val="437433343"/>
        <c:scaling>
          <c:orientation val="minMax"/>
        </c:scaling>
        <c:delete val="0"/>
        <c:axPos val="b"/>
        <c:numFmt formatCode="yy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2031664847"/>
        <c:crosses val="autoZero"/>
        <c:auto val="1"/>
        <c:lblOffset val="100"/>
        <c:baseTimeUnit val="years"/>
      </c:dateAx>
      <c:valAx>
        <c:axId val="20316648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4374333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6D6D89-D3BD-4211-B2E4-64B914BBCABA}" type="datetimeFigureOut">
              <a:rPr lang="zh-CN" altLang="en-US" smtClean="0"/>
              <a:t>2024/9/23</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ltLang="zh-CN"/>
              <a:t>Intermediate Macroeconomics</a:t>
            </a: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21A2620-BDDA-47A1-8DD8-BEF0288ED30F}" type="slidenum">
              <a:rPr lang="zh-CN" altLang="en-US" smtClean="0"/>
              <a:t>‹#›</a:t>
            </a:fld>
            <a:endParaRPr lang="zh-CN" altLang="en-US"/>
          </a:p>
        </p:txBody>
      </p:sp>
    </p:spTree>
    <p:extLst>
      <p:ext uri="{BB962C8B-B14F-4D97-AF65-F5344CB8AC3E}">
        <p14:creationId xmlns:p14="http://schemas.microsoft.com/office/powerpoint/2010/main" val="8474177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E48AC4-7519-4399-B4AC-DE6CCE21CB83}" type="datetimeFigureOut">
              <a:rPr lang="zh-CN" altLang="en-US" smtClean="0"/>
              <a:t>2024/9/23</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ltLang="zh-CN"/>
              <a:t>Intermediate Macroeconomics</a:t>
            </a: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67B1A3-A40F-4E91-81B2-BBFE0796D8BB}" type="slidenum">
              <a:rPr lang="zh-CN" altLang="en-US" smtClean="0"/>
              <a:t>‹#›</a:t>
            </a:fld>
            <a:endParaRPr lang="zh-CN" altLang="en-US"/>
          </a:p>
        </p:txBody>
      </p:sp>
    </p:spTree>
    <p:extLst>
      <p:ext uri="{BB962C8B-B14F-4D97-AF65-F5344CB8AC3E}">
        <p14:creationId xmlns:p14="http://schemas.microsoft.com/office/powerpoint/2010/main" val="123157535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067B1A3-A40F-4E91-81B2-BBFE0796D8BB}" type="slidenum">
              <a:rPr lang="zh-CN" altLang="en-US" smtClean="0"/>
              <a:t>1</a:t>
            </a:fld>
            <a:endParaRPr lang="zh-CN" altLang="en-US"/>
          </a:p>
        </p:txBody>
      </p:sp>
    </p:spTree>
    <p:extLst>
      <p:ext uri="{BB962C8B-B14F-4D97-AF65-F5344CB8AC3E}">
        <p14:creationId xmlns:p14="http://schemas.microsoft.com/office/powerpoint/2010/main" val="23814993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来源：</a:t>
            </a:r>
            <a:r>
              <a:rPr lang="en-US" altLang="zh-CN" dirty="0"/>
              <a:t>https://eml.berkeley.edu/~saez/saez-AEAlecture-slides.pdf</a:t>
            </a:r>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17</a:t>
            </a:fld>
            <a:endParaRPr lang="zh-CN" altLang="en-US"/>
          </a:p>
        </p:txBody>
      </p:sp>
    </p:spTree>
    <p:extLst>
      <p:ext uri="{BB962C8B-B14F-4D97-AF65-F5344CB8AC3E}">
        <p14:creationId xmlns:p14="http://schemas.microsoft.com/office/powerpoint/2010/main" val="4235466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来源：</a:t>
            </a:r>
            <a:r>
              <a:rPr lang="en-US" altLang="zh-CN" dirty="0"/>
              <a:t>https://eml.berkeley.edu/~saez/saez-AEAlecture-slides.pdf</a:t>
            </a:r>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18</a:t>
            </a:fld>
            <a:endParaRPr lang="zh-CN" altLang="en-US"/>
          </a:p>
        </p:txBody>
      </p:sp>
    </p:spTree>
    <p:extLst>
      <p:ext uri="{BB962C8B-B14F-4D97-AF65-F5344CB8AC3E}">
        <p14:creationId xmlns:p14="http://schemas.microsoft.com/office/powerpoint/2010/main" val="27345617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内生变量之间的联系不构成经济解释。比如给定一个模型：能源价格上涨同时导致通胀上升和消费下降。在此模型中，能源价格为外生变量，通胀和消费均为内生变量。我们发现消费下降伴随着通胀上升，于是如果用消费下降来解释通胀上升，就犯错了。</a:t>
            </a:r>
            <a:endParaRPr lang="en-US" altLang="zh-CN" dirty="0"/>
          </a:p>
          <a:p>
            <a:endParaRPr lang="en-US" altLang="zh-CN" dirty="0"/>
          </a:p>
          <a:p>
            <a:r>
              <a:rPr lang="zh-CN" altLang="en-US" dirty="0"/>
              <a:t>很多谬论都是来自用内生变量解释内生变量。</a:t>
            </a:r>
            <a:endParaRPr lang="en-US" altLang="zh-CN" dirty="0"/>
          </a:p>
          <a:p>
            <a:endParaRPr lang="en-US" altLang="zh-CN" dirty="0"/>
          </a:p>
          <a:p>
            <a:r>
              <a:rPr lang="zh-CN" altLang="en-US" dirty="0"/>
              <a:t>另一个生活中的例子：用功读书导致成绩上升和视力下降。</a:t>
            </a:r>
          </a:p>
        </p:txBody>
      </p:sp>
      <p:sp>
        <p:nvSpPr>
          <p:cNvPr id="4" name="灯片编号占位符 3"/>
          <p:cNvSpPr>
            <a:spLocks noGrp="1"/>
          </p:cNvSpPr>
          <p:nvPr>
            <p:ph type="sldNum" sz="quarter" idx="5"/>
          </p:nvPr>
        </p:nvSpPr>
        <p:spPr/>
        <p:txBody>
          <a:bodyPr/>
          <a:lstStyle/>
          <a:p>
            <a:fld id="{4067B1A3-A40F-4E91-81B2-BBFE0796D8BB}" type="slidenum">
              <a:rPr lang="zh-CN" altLang="en-US" smtClean="0"/>
              <a:t>22</a:t>
            </a:fld>
            <a:endParaRPr lang="zh-CN" altLang="en-US"/>
          </a:p>
        </p:txBody>
      </p:sp>
    </p:spTree>
    <p:extLst>
      <p:ext uri="{BB962C8B-B14F-4D97-AF65-F5344CB8AC3E}">
        <p14:creationId xmlns:p14="http://schemas.microsoft.com/office/powerpoint/2010/main" val="17439498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model</a:t>
            </a:r>
            <a:r>
              <a:rPr lang="en-US" altLang="zh-CN" baseline="0" dirty="0"/>
              <a:t> may be proposed to explain why money supply and inflation are correlated.</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23</a:t>
            </a:fld>
            <a:endParaRPr lang="zh-CN" altLang="en-US"/>
          </a:p>
        </p:txBody>
      </p:sp>
    </p:spTree>
    <p:extLst>
      <p:ext uri="{BB962C8B-B14F-4D97-AF65-F5344CB8AC3E}">
        <p14:creationId xmlns:p14="http://schemas.microsoft.com/office/powerpoint/2010/main" val="41874424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 natural science, new</a:t>
            </a:r>
            <a:r>
              <a:rPr lang="en-US" altLang="zh-CN" baseline="0" dirty="0"/>
              <a:t> models supersede old ones when the former are more general, meaning that new models can explain facts that old models can explain, as well as new facts that old models fail to explain.</a:t>
            </a:r>
          </a:p>
          <a:p>
            <a:endParaRPr lang="en-US" altLang="zh-CN" baseline="0" dirty="0"/>
          </a:p>
          <a:p>
            <a:r>
              <a:rPr lang="en-US" altLang="zh-CN" baseline="0" dirty="0"/>
              <a:t>In economics, new models add to the ever-richer set of models, each of which may give us insight in some particular settings. </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24</a:t>
            </a:fld>
            <a:endParaRPr lang="zh-CN" altLang="en-US"/>
          </a:p>
        </p:txBody>
      </p:sp>
    </p:spTree>
    <p:extLst>
      <p:ext uri="{BB962C8B-B14F-4D97-AF65-F5344CB8AC3E}">
        <p14:creationId xmlns:p14="http://schemas.microsoft.com/office/powerpoint/2010/main" val="2547177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"Good economists are scarce because the gift for using ‘vigilant observation’ to choose good models, although it does not require a highly specialized intellectual technique, appears to be a very rare one."</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25</a:t>
            </a:fld>
            <a:endParaRPr lang="zh-CN" altLang="en-US"/>
          </a:p>
        </p:txBody>
      </p:sp>
    </p:spTree>
    <p:extLst>
      <p:ext uri="{BB962C8B-B14F-4D97-AF65-F5344CB8AC3E}">
        <p14:creationId xmlns:p14="http://schemas.microsoft.com/office/powerpoint/2010/main" val="8326530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古典时代的经济周期其实很剧烈，但是古典学派的理论并不能解释经济周期。</a:t>
            </a:r>
            <a:endParaRPr lang="en-US" altLang="zh-CN" dirty="0"/>
          </a:p>
          <a:p>
            <a:endParaRPr lang="en-US" altLang="zh-CN" dirty="0"/>
          </a:p>
          <a:p>
            <a:r>
              <a:rPr lang="en-US" altLang="zh-CN" dirty="0"/>
              <a:t>On long-run, Keynes:</a:t>
            </a:r>
          </a:p>
          <a:p>
            <a:r>
              <a:rPr lang="en-US" altLang="zh-CN" dirty="0"/>
              <a:t>“But this long run is a misleading guide to current affairs. In the long run we are all dead. Economists set themselves too easy, too useless a task, if in tempestuous seasons they can only tell us, that when the storm is long past, the ocean is flat again.”  --The Tract on Monetary Reform (1923)</a:t>
            </a:r>
          </a:p>
          <a:p>
            <a:endParaRPr lang="en-US" altLang="zh-CN" dirty="0"/>
          </a:p>
          <a:p>
            <a:r>
              <a:rPr lang="en-US" altLang="zh-CN" dirty="0"/>
              <a:t>On money:</a:t>
            </a:r>
          </a:p>
          <a:p>
            <a:endParaRPr lang="en-US" altLang="zh-CN" dirty="0"/>
          </a:p>
          <a:p>
            <a:r>
              <a:rPr lang="en-US" altLang="zh-CN" dirty="0"/>
              <a:t>Despite the important role of enterprises and of money in our actual economy, and despite the numerous and complex problems they raise, the central characteristic of the market technique of achieving co-ordination is fully displayed in the simple exchange economy that contains neither enterprises nor money. (Friedman 1982a, p. 14)</a:t>
            </a:r>
          </a:p>
          <a:p>
            <a:endParaRPr lang="en-US" altLang="zh-CN" dirty="0"/>
          </a:p>
          <a:p>
            <a:r>
              <a:rPr lang="en-US" altLang="zh-CN" dirty="0"/>
              <a:t>Monetary facts...differ from ‘real’ facts and happenings in that unlike these they have no direct significance for economic welfare...take money away and, whatever else might follow, economic life would not become meaningless: there is nothing absurd about the conception of a self-sufficing family, or village group, without any money at all. In this sense money clearly is a veil. It does not comprise any of the essentials of economic life. (Pigou 1949, p. 24)</a:t>
            </a:r>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30</a:t>
            </a:fld>
            <a:endParaRPr lang="zh-CN" altLang="en-US"/>
          </a:p>
        </p:txBody>
      </p:sp>
    </p:spTree>
    <p:extLst>
      <p:ext uri="{BB962C8B-B14F-4D97-AF65-F5344CB8AC3E}">
        <p14:creationId xmlns:p14="http://schemas.microsoft.com/office/powerpoint/2010/main" val="28088025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John Maynard Keynes (</a:t>
            </a:r>
            <a:r>
              <a:rPr lang="en-US" altLang="zh-CN" sz="1200" b="0" i="0" kern="1200" dirty="0">
                <a:solidFill>
                  <a:schemeClr val="tx1"/>
                </a:solidFill>
                <a:effectLst/>
                <a:latin typeface="+mn-lt"/>
                <a:ea typeface="+mn-ea"/>
                <a:cs typeface="+mn-cs"/>
              </a:rPr>
              <a:t>1883-1946)</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31</a:t>
            </a:fld>
            <a:endParaRPr lang="zh-CN" altLang="en-US"/>
          </a:p>
        </p:txBody>
      </p:sp>
    </p:spTree>
    <p:extLst>
      <p:ext uri="{BB962C8B-B14F-4D97-AF65-F5344CB8AC3E}">
        <p14:creationId xmlns:p14="http://schemas.microsoft.com/office/powerpoint/2010/main" val="22589871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Samuelson's book “Foundations of Economic Analysis”, which is derived from his PhD dissertation, is considered his magnum opus. The book proposes two general hypotheses as sufficient for economic explanations:</a:t>
            </a:r>
          </a:p>
          <a:p>
            <a:r>
              <a:rPr lang="en-US" altLang="zh-CN" dirty="0"/>
              <a:t>1. maximizing behavior of agents (including consumers as to utility and business firms as to profit) and</a:t>
            </a:r>
          </a:p>
          <a:p>
            <a:r>
              <a:rPr lang="en-US" altLang="zh-CN" dirty="0"/>
              <a:t>2. economic systems (including a market and an economy) in stable equilibrium.</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32</a:t>
            </a:fld>
            <a:endParaRPr lang="zh-CN" altLang="en-US"/>
          </a:p>
        </p:txBody>
      </p:sp>
    </p:spTree>
    <p:extLst>
      <p:ext uri="{BB962C8B-B14F-4D97-AF65-F5344CB8AC3E}">
        <p14:creationId xmlns:p14="http://schemas.microsoft.com/office/powerpoint/2010/main" val="22319485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a:solidFill>
                  <a:schemeClr val="tx1"/>
                </a:solidFill>
                <a:effectLst/>
                <a:latin typeface="+mn-lt"/>
                <a:ea typeface="+mn-ea"/>
                <a:cs typeface="+mn-cs"/>
              </a:rPr>
              <a:t>William Phillips</a:t>
            </a:r>
            <a:r>
              <a:rPr lang="en-US" altLang="zh-CN" dirty="0"/>
              <a:t> (18 November 1914 – 4 March 1975), a very interesting person.</a:t>
            </a:r>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33</a:t>
            </a:fld>
            <a:endParaRPr lang="zh-CN" altLang="en-US"/>
          </a:p>
        </p:txBody>
      </p:sp>
    </p:spTree>
    <p:extLst>
      <p:ext uri="{BB962C8B-B14F-4D97-AF65-F5344CB8AC3E}">
        <p14:creationId xmlns:p14="http://schemas.microsoft.com/office/powerpoint/2010/main" val="3577296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fact that macroeconomics</a:t>
            </a:r>
            <a:r>
              <a:rPr lang="en-US" altLang="zh-CN" baseline="0" dirty="0"/>
              <a:t> studies the economy as a whole has an important implication: it is more reasonable to take a behavioral approach. </a:t>
            </a:r>
          </a:p>
          <a:p>
            <a:endParaRPr lang="en-US" altLang="zh-CN" baseline="0" dirty="0"/>
          </a:p>
          <a:p>
            <a:r>
              <a:rPr lang="en-US" altLang="zh-CN" dirty="0"/>
              <a:t>Fallacy of composition.</a:t>
            </a:r>
          </a:p>
          <a:p>
            <a:endParaRPr lang="en-US" altLang="zh-CN" dirty="0"/>
          </a:p>
          <a:p>
            <a:r>
              <a:rPr lang="zh-CN" altLang="en-US" dirty="0"/>
              <a:t>有了股票市场后，投资对个人是流动的，对整体是固定的。</a:t>
            </a:r>
          </a:p>
        </p:txBody>
      </p:sp>
      <p:sp>
        <p:nvSpPr>
          <p:cNvPr id="4" name="灯片编号占位符 3"/>
          <p:cNvSpPr>
            <a:spLocks noGrp="1"/>
          </p:cNvSpPr>
          <p:nvPr>
            <p:ph type="sldNum" sz="quarter" idx="10"/>
          </p:nvPr>
        </p:nvSpPr>
        <p:spPr/>
        <p:txBody>
          <a:bodyPr/>
          <a:lstStyle/>
          <a:p>
            <a:fld id="{4067B1A3-A40F-4E91-81B2-BBFE0796D8BB}" type="slidenum">
              <a:rPr lang="zh-CN" altLang="en-US" smtClean="0"/>
              <a:t>3</a:t>
            </a:fld>
            <a:endParaRPr lang="zh-CN" altLang="en-US"/>
          </a:p>
        </p:txBody>
      </p:sp>
    </p:spTree>
    <p:extLst>
      <p:ext uri="{BB962C8B-B14F-4D97-AF65-F5344CB8AC3E}">
        <p14:creationId xmlns:p14="http://schemas.microsoft.com/office/powerpoint/2010/main" val="28285561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Inflation is always and everywhere a monetary phenomenon.</a:t>
            </a:r>
          </a:p>
          <a:p>
            <a:r>
              <a:rPr lang="en-US" altLang="zh-CN" dirty="0"/>
              <a:t>— Milton Friedman, 1963.</a:t>
            </a:r>
          </a:p>
          <a:p>
            <a:endParaRPr lang="en-US" altLang="zh-CN" dirty="0"/>
          </a:p>
          <a:p>
            <a:r>
              <a:rPr lang="en-US" altLang="zh-CN" dirty="0"/>
              <a:t>Friedman (and Phelps) argues that there is no long-run trade-off between inflation and unemployment, because people can form expectations of future inflation. </a:t>
            </a:r>
          </a:p>
          <a:p>
            <a:endParaRPr lang="en-US" altLang="zh-CN" dirty="0"/>
          </a:p>
          <a:p>
            <a:r>
              <a:rPr lang="en-US" altLang="zh-CN" dirty="0"/>
              <a:t>In contradiction to his contemporary Keynesians, Friedman argues that monetary policy matters and that fiscal policy may fail.</a:t>
            </a:r>
          </a:p>
          <a:p>
            <a:endParaRPr lang="en-US" altLang="zh-CN" dirty="0"/>
          </a:p>
          <a:p>
            <a:r>
              <a:rPr lang="en-US" altLang="zh-CN" dirty="0"/>
              <a:t>PIH was developed in his 1957 book, A Theory of the Consumption Function.</a:t>
            </a:r>
          </a:p>
          <a:p>
            <a:endParaRPr lang="en-US" altLang="zh-CN" dirty="0"/>
          </a:p>
          <a:p>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34</a:t>
            </a:fld>
            <a:endParaRPr lang="zh-CN" altLang="en-US"/>
          </a:p>
        </p:txBody>
      </p:sp>
    </p:spTree>
    <p:extLst>
      <p:ext uri="{BB962C8B-B14F-4D97-AF65-F5344CB8AC3E}">
        <p14:creationId xmlns:p14="http://schemas.microsoft.com/office/powerpoint/2010/main" val="2476744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new classical macroeconomics assumes rational expectation of individuals, instead of adaptive expectation.  </a:t>
            </a:r>
          </a:p>
          <a:p>
            <a:endParaRPr lang="en-US" altLang="zh-CN" dirty="0"/>
          </a:p>
          <a:p>
            <a:r>
              <a:rPr lang="en-US" altLang="zh-CN" dirty="0"/>
              <a:t>Large-scale econometric models were discredited, since the empirical relationship (reduced model) may break down when the underlying structural model changes. This was called the Lucas's critique.</a:t>
            </a:r>
          </a:p>
          <a:p>
            <a:endParaRPr lang="en-US" altLang="zh-CN" dirty="0"/>
          </a:p>
          <a:p>
            <a:r>
              <a:rPr lang="en-US" altLang="zh-CN" dirty="0"/>
              <a:t>Edward C. Prescott and Finn E. </a:t>
            </a:r>
            <a:r>
              <a:rPr lang="en-US" altLang="zh-CN" dirty="0" err="1"/>
              <a:t>Kydland</a:t>
            </a:r>
            <a:r>
              <a:rPr lang="en-US" altLang="zh-CN" dirty="0"/>
              <a:t> created real business cycle (RBC) models, which postulate that business cycles are efficient responses to exogenous shocks.</a:t>
            </a:r>
          </a:p>
          <a:p>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35</a:t>
            </a:fld>
            <a:endParaRPr lang="zh-CN" altLang="en-US"/>
          </a:p>
        </p:txBody>
      </p:sp>
    </p:spTree>
    <p:extLst>
      <p:ext uri="{BB962C8B-B14F-4D97-AF65-F5344CB8AC3E}">
        <p14:creationId xmlns:p14="http://schemas.microsoft.com/office/powerpoint/2010/main" val="33743479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Guillermo Calvo on sticky price:</a:t>
            </a:r>
            <a:r>
              <a:rPr lang="zh-CN" altLang="en-US" dirty="0"/>
              <a:t> </a:t>
            </a:r>
            <a:r>
              <a:rPr lang="en-US" altLang="zh-CN" dirty="0"/>
              <a:t>“Staggered Contracts in a Utility-Maximizing Framework,” Journal of Monetary Economics, September 1983.</a:t>
            </a:r>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36</a:t>
            </a:fld>
            <a:endParaRPr lang="zh-CN" altLang="en-US"/>
          </a:p>
        </p:txBody>
      </p:sp>
    </p:spTree>
    <p:extLst>
      <p:ext uri="{BB962C8B-B14F-4D97-AF65-F5344CB8AC3E}">
        <p14:creationId xmlns:p14="http://schemas.microsoft.com/office/powerpoint/2010/main" val="23800678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Wicksell</a:t>
            </a:r>
            <a:r>
              <a:rPr lang="en-US" altLang="zh-CN" baseline="0" dirty="0"/>
              <a:t> </a:t>
            </a:r>
            <a:r>
              <a:rPr lang="en-US" altLang="zh-CN" dirty="0"/>
              <a:t>advocates to use the interest rate to maintain price stability. Michael Woodford calls his own framework 'neo-</a:t>
            </a:r>
            <a:r>
              <a:rPr lang="en-US" altLang="zh-CN" dirty="0" err="1"/>
              <a:t>Wicksellian</a:t>
            </a:r>
            <a:r>
              <a:rPr lang="en-US" altLang="zh-CN" dirty="0"/>
              <a:t>', and he titled his textbook on monetary policy in homage to Wicksell's work.</a:t>
            </a:r>
          </a:p>
          <a:p>
            <a:endParaRPr lang="en-US" altLang="zh-CN" dirty="0"/>
          </a:p>
          <a:p>
            <a:r>
              <a:rPr lang="en-US" altLang="zh-CN" dirty="0" err="1"/>
              <a:t>Kalecki</a:t>
            </a:r>
            <a:r>
              <a:rPr lang="en-US" altLang="zh-CN" dirty="0"/>
              <a:t>,</a:t>
            </a:r>
            <a:r>
              <a:rPr lang="en-US" altLang="zh-CN" baseline="0" dirty="0"/>
              <a:t> Polish, developed many similar ideas with Keynes before Keynes. He worked for the economic planning in Poland. But soon he lost influence. </a:t>
            </a:r>
          </a:p>
          <a:p>
            <a:endParaRPr lang="en-US" altLang="zh-CN" baseline="0" dirty="0"/>
          </a:p>
          <a:p>
            <a:r>
              <a:rPr lang="en-US" altLang="zh-CN" baseline="0" dirty="0"/>
              <a:t>Carl </a:t>
            </a:r>
            <a:r>
              <a:rPr lang="en-US" altLang="zh-CN" baseline="0" dirty="0" err="1"/>
              <a:t>Menger</a:t>
            </a:r>
            <a:r>
              <a:rPr lang="en-US" altLang="zh-CN" baseline="0" dirty="0"/>
              <a:t>, (born February 23, 1840, Neu-</a:t>
            </a:r>
            <a:r>
              <a:rPr lang="en-US" altLang="zh-CN" baseline="0" dirty="0" err="1"/>
              <a:t>Sandec</a:t>
            </a:r>
            <a:r>
              <a:rPr lang="en-US" altLang="zh-CN" baseline="0" dirty="0"/>
              <a:t>, Galicia, Austrian Empire [now </a:t>
            </a:r>
            <a:r>
              <a:rPr lang="en-US" altLang="zh-CN" baseline="0" dirty="0" err="1"/>
              <a:t>Nowy</a:t>
            </a:r>
            <a:r>
              <a:rPr lang="en-US" altLang="zh-CN" baseline="0" dirty="0"/>
              <a:t> </a:t>
            </a:r>
            <a:r>
              <a:rPr lang="en-US" altLang="zh-CN" baseline="0" dirty="0" err="1"/>
              <a:t>Sącz</a:t>
            </a:r>
            <a:r>
              <a:rPr lang="en-US" altLang="zh-CN" baseline="0" dirty="0"/>
              <a:t>, Poland]—died February 26, 1921, Vienna, Austria), Austrian economist who contributed to the development of the marginal utility theory and to the formulation of a subjective theory of value.</a:t>
            </a:r>
          </a:p>
          <a:p>
            <a:endParaRPr lang="en-US" altLang="zh-CN" baseline="0" dirty="0"/>
          </a:p>
          <a:p>
            <a:endParaRPr lang="en-US" altLang="zh-CN" baseline="0" dirty="0"/>
          </a:p>
          <a:p>
            <a:r>
              <a:rPr lang="zh-CN" altLang="en-US" baseline="0" dirty="0"/>
              <a:t>摘自</a:t>
            </a:r>
            <a:r>
              <a:rPr lang="en-US" altLang="zh-CN" baseline="0" dirty="0"/>
              <a:t>《</a:t>
            </a:r>
            <a:r>
              <a:rPr lang="zh-CN" altLang="en-US" sz="1200" b="0" i="0" kern="1200" dirty="0">
                <a:solidFill>
                  <a:schemeClr val="tx1"/>
                </a:solidFill>
                <a:effectLst/>
                <a:latin typeface="+mn-lt"/>
                <a:ea typeface="+mn-ea"/>
                <a:cs typeface="+mn-cs"/>
              </a:rPr>
              <a:t>中国“明斯基时刻”会到来吗？</a:t>
            </a:r>
            <a:r>
              <a:rPr lang="en-US" altLang="zh-CN" baseline="0" dirty="0"/>
              <a:t>》</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对冲融资（</a:t>
            </a:r>
            <a:r>
              <a:rPr lang="en-US" altLang="zh-CN" sz="1200" b="0" i="0" kern="1200" dirty="0">
                <a:solidFill>
                  <a:schemeClr val="tx1"/>
                </a:solidFill>
                <a:effectLst/>
                <a:latin typeface="+mn-lt"/>
                <a:ea typeface="+mn-ea"/>
                <a:cs typeface="+mn-cs"/>
              </a:rPr>
              <a:t>hedge finance</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 </a:t>
            </a:r>
            <a:r>
              <a:rPr lang="zh-CN" altLang="en-US" sz="1200" b="0" i="0" kern="1200" dirty="0">
                <a:solidFill>
                  <a:schemeClr val="tx1"/>
                </a:solidFill>
                <a:effectLst/>
                <a:latin typeface="+mn-lt"/>
                <a:ea typeface="+mn-ea"/>
                <a:cs typeface="+mn-cs"/>
              </a:rPr>
              <a:t>投机融资（</a:t>
            </a:r>
            <a:r>
              <a:rPr lang="en-US" altLang="zh-CN" sz="1200" b="0" i="0" kern="1200" dirty="0">
                <a:solidFill>
                  <a:schemeClr val="tx1"/>
                </a:solidFill>
                <a:effectLst/>
                <a:latin typeface="+mn-lt"/>
                <a:ea typeface="+mn-ea"/>
                <a:cs typeface="+mn-cs"/>
              </a:rPr>
              <a:t>speculative finance</a:t>
            </a:r>
            <a:r>
              <a:rPr lang="zh-CN" altLang="en-US" sz="1200" b="0" i="0" kern="1200" dirty="0">
                <a:solidFill>
                  <a:schemeClr val="tx1"/>
                </a:solidFill>
                <a:effectLst/>
                <a:latin typeface="+mn-lt"/>
                <a:ea typeface="+mn-ea"/>
                <a:cs typeface="+mn-cs"/>
              </a:rPr>
              <a:t>）</a:t>
            </a:r>
            <a:r>
              <a:rPr lang="en-US" altLang="zh-CN" sz="1200" b="0" i="0" kern="1200" dirty="0">
                <a:solidFill>
                  <a:schemeClr val="tx1"/>
                </a:solidFill>
                <a:effectLst/>
                <a:latin typeface="+mn-lt"/>
                <a:ea typeface="+mn-ea"/>
                <a:cs typeface="+mn-cs"/>
              </a:rPr>
              <a:t>, </a:t>
            </a:r>
            <a:r>
              <a:rPr lang="zh-CN" altLang="en-US" sz="1200" b="0" i="0" kern="1200" dirty="0">
                <a:solidFill>
                  <a:schemeClr val="tx1"/>
                </a:solidFill>
                <a:effectLst/>
                <a:latin typeface="+mn-lt"/>
                <a:ea typeface="+mn-ea"/>
                <a:cs typeface="+mn-cs"/>
              </a:rPr>
              <a:t>和庞氏融资（</a:t>
            </a:r>
            <a:r>
              <a:rPr lang="en-US" altLang="zh-CN" sz="1200" b="0" i="0" kern="1200" dirty="0">
                <a:solidFill>
                  <a:schemeClr val="tx1"/>
                </a:solidFill>
                <a:effectLst/>
                <a:latin typeface="+mn-lt"/>
                <a:ea typeface="+mn-ea"/>
                <a:cs typeface="+mn-cs"/>
              </a:rPr>
              <a:t>Ponzi finance</a:t>
            </a:r>
            <a:r>
              <a:rPr lang="zh-CN" altLang="en-US" sz="1200" b="0" i="0" kern="1200" dirty="0">
                <a:solidFill>
                  <a:schemeClr val="tx1"/>
                </a:solidFill>
                <a:effectLst/>
                <a:latin typeface="+mn-lt"/>
                <a:ea typeface="+mn-ea"/>
                <a:cs typeface="+mn-cs"/>
              </a:rPr>
              <a:t>）。</a:t>
            </a:r>
            <a:endParaRPr lang="en-US" altLang="zh-CN" sz="1200" b="0" i="0" kern="1200" dirty="0">
              <a:solidFill>
                <a:schemeClr val="tx1"/>
              </a:solidFill>
              <a:effectLst/>
              <a:latin typeface="+mn-lt"/>
              <a:ea typeface="+mn-ea"/>
              <a:cs typeface="+mn-cs"/>
            </a:endParaRPr>
          </a:p>
          <a:p>
            <a:endParaRPr lang="zh-CN" altLang="en-US"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在“对冲融资”中，借款人能用（所投资资产的）现金流还本付息；在“投机融资”中，借款人能用现金流付息，但是需要借新债还旧债，不断对债务作“展期”（</a:t>
            </a:r>
            <a:r>
              <a:rPr lang="en-US" altLang="zh-CN" sz="1200" b="0" i="0" kern="1200" dirty="0">
                <a:solidFill>
                  <a:schemeClr val="tx1"/>
                </a:solidFill>
                <a:effectLst/>
                <a:latin typeface="+mn-lt"/>
                <a:ea typeface="+mn-ea"/>
                <a:cs typeface="+mn-cs"/>
              </a:rPr>
              <a:t>roll over</a:t>
            </a:r>
            <a:r>
              <a:rPr lang="zh-CN" altLang="en-US" sz="1200" b="0" i="0" kern="1200" dirty="0">
                <a:solidFill>
                  <a:schemeClr val="tx1"/>
                </a:solidFill>
                <a:effectLst/>
                <a:latin typeface="+mn-lt"/>
                <a:ea typeface="+mn-ea"/>
                <a:cs typeface="+mn-cs"/>
              </a:rPr>
              <a:t>）；在“庞氏融资”中，借款人的现金流既不能还本也不能付息，需要（所投资）资产价格不断上涨，才有希望偿债或展期。</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在经济周期底部，因为不久前经历过经济或金融危机，人们还十分谨慎，于是“对冲融资”居多。随着经济不断复苏，恐惧渐渐消退，人们开始变得乐观，于是“投机融资”越来越多。融资活动的繁荣进一步推动经济繁荣，资产价格（房地产，股市）不断上涨，人们渐渐相信资产价格会永远上涨。基于此信念，“庞氏融资”越来越多。</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到某个时刻，往往伴随资产价格突然下跌，“庞氏融资”首先崩盘。他们的清盘（变卖资产）导致资产价格进一步下跌，打击投资者信心，进而投融资活动跳水，“投机融资”跟着崩盘。甚至那些较为谨慎的对冲融资者，也因为经济萧条而难以为继。</a:t>
            </a:r>
          </a:p>
          <a:p>
            <a:endParaRPr lang="en-US" altLang="zh-CN" sz="1200" b="0" i="0" kern="1200" dirty="0">
              <a:solidFill>
                <a:schemeClr val="tx1"/>
              </a:solidFill>
              <a:effectLst/>
              <a:latin typeface="+mn-lt"/>
              <a:ea typeface="+mn-ea"/>
              <a:cs typeface="+mn-cs"/>
            </a:endParaRPr>
          </a:p>
          <a:p>
            <a:r>
              <a:rPr lang="zh-CN" altLang="en-US" sz="1200" b="0" i="0" kern="1200" dirty="0">
                <a:solidFill>
                  <a:schemeClr val="tx1"/>
                </a:solidFill>
                <a:effectLst/>
                <a:latin typeface="+mn-lt"/>
                <a:ea typeface="+mn-ea"/>
                <a:cs typeface="+mn-cs"/>
              </a:rPr>
              <a:t>这个时刻，就叫做“明斯基时刻”。“明斯基时刻”最近的例子，是</a:t>
            </a:r>
            <a:r>
              <a:rPr lang="en-US" altLang="zh-CN" sz="1200" b="0" i="0" kern="1200" dirty="0">
                <a:solidFill>
                  <a:schemeClr val="tx1"/>
                </a:solidFill>
                <a:effectLst/>
                <a:latin typeface="+mn-lt"/>
                <a:ea typeface="+mn-ea"/>
                <a:cs typeface="+mn-cs"/>
              </a:rPr>
              <a:t>2007-2008</a:t>
            </a:r>
            <a:r>
              <a:rPr lang="zh-CN" altLang="en-US" sz="1200" b="0" i="0" kern="1200" dirty="0">
                <a:solidFill>
                  <a:schemeClr val="tx1"/>
                </a:solidFill>
                <a:effectLst/>
                <a:latin typeface="+mn-lt"/>
                <a:ea typeface="+mn-ea"/>
                <a:cs typeface="+mn-cs"/>
              </a:rPr>
              <a:t>的全球金融危机。次级贷及其衍生品的繁荣建立在“房价永远上涨”的假设基础上，房价在</a:t>
            </a:r>
            <a:r>
              <a:rPr lang="en-US" altLang="zh-CN" sz="1200" b="0" i="0" kern="1200" dirty="0">
                <a:solidFill>
                  <a:schemeClr val="tx1"/>
                </a:solidFill>
                <a:effectLst/>
                <a:latin typeface="+mn-lt"/>
                <a:ea typeface="+mn-ea"/>
                <a:cs typeface="+mn-cs"/>
              </a:rPr>
              <a:t>2006</a:t>
            </a:r>
            <a:r>
              <a:rPr lang="zh-CN" altLang="en-US" sz="1200" b="0" i="0" kern="1200" dirty="0">
                <a:solidFill>
                  <a:schemeClr val="tx1"/>
                </a:solidFill>
                <a:effectLst/>
                <a:latin typeface="+mn-lt"/>
                <a:ea typeface="+mn-ea"/>
                <a:cs typeface="+mn-cs"/>
              </a:rPr>
              <a:t>年见顶后缓慢回落，逐渐引爆了巨大的次级贷泡沫。</a:t>
            </a:r>
          </a:p>
          <a:p>
            <a:endParaRPr lang="en-US" altLang="zh-CN" baseline="0" dirty="0"/>
          </a:p>
          <a:p>
            <a:endParaRPr lang="en-US" altLang="zh-CN" baseline="0" dirty="0"/>
          </a:p>
          <a:p>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37</a:t>
            </a:fld>
            <a:endParaRPr lang="zh-CN" altLang="en-US"/>
          </a:p>
        </p:txBody>
      </p:sp>
    </p:spTree>
    <p:extLst>
      <p:ext uri="{BB962C8B-B14F-4D97-AF65-F5344CB8AC3E}">
        <p14:creationId xmlns:p14="http://schemas.microsoft.com/office/powerpoint/2010/main" val="16529822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The philosopher Isaiah Berlin distinguished between two styles of thinking, which he identified with the hedgehog and the fox. The hedgehog is captivated by a single big idea, which he</a:t>
            </a:r>
            <a:r>
              <a:rPr lang="en-US" altLang="zh-CN" baseline="0" dirty="0"/>
              <a:t> </a:t>
            </a:r>
            <a:r>
              <a:rPr lang="en-US" altLang="zh-CN" dirty="0"/>
              <a:t>applies unremittingly. The fox, by contrast, lacks a grand vision and holds many different views about the world—some of them even</a:t>
            </a:r>
            <a:r>
              <a:rPr lang="en-US" altLang="zh-CN" baseline="0" dirty="0"/>
              <a:t> </a:t>
            </a:r>
            <a:r>
              <a:rPr lang="en-US" altLang="zh-CN" dirty="0"/>
              <a:t>contradictory. </a:t>
            </a:r>
          </a:p>
          <a:p>
            <a:endParaRPr lang="en-US" altLang="zh-CN" dirty="0"/>
          </a:p>
          <a:p>
            <a:r>
              <a:rPr lang="zh-CN" altLang="en-US" dirty="0"/>
              <a:t>只要逻辑推导是对的，那么模型就是对的。按此</a:t>
            </a:r>
            <a:r>
              <a:rPr lang="en-US" altLang="zh-CN" dirty="0"/>
              <a:t>“</a:t>
            </a:r>
            <a:r>
              <a:rPr lang="zh-CN" altLang="en-US" dirty="0"/>
              <a:t>对</a:t>
            </a:r>
            <a:r>
              <a:rPr lang="en-US" altLang="zh-CN" dirty="0"/>
              <a:t>”</a:t>
            </a:r>
            <a:r>
              <a:rPr lang="zh-CN" altLang="en-US" dirty="0"/>
              <a:t>的定义，那么对的模型千千万。但是适用的模型难找。</a:t>
            </a:r>
          </a:p>
        </p:txBody>
      </p:sp>
      <p:sp>
        <p:nvSpPr>
          <p:cNvPr id="4" name="灯片编号占位符 3"/>
          <p:cNvSpPr>
            <a:spLocks noGrp="1"/>
          </p:cNvSpPr>
          <p:nvPr>
            <p:ph type="sldNum" sz="quarter" idx="10"/>
          </p:nvPr>
        </p:nvSpPr>
        <p:spPr/>
        <p:txBody>
          <a:bodyPr/>
          <a:lstStyle/>
          <a:p>
            <a:fld id="{4067B1A3-A40F-4E91-81B2-BBFE0796D8BB}" type="slidenum">
              <a:rPr lang="zh-CN" altLang="en-US" smtClean="0"/>
              <a:t>38</a:t>
            </a:fld>
            <a:endParaRPr lang="zh-CN" altLang="en-US"/>
          </a:p>
        </p:txBody>
      </p:sp>
    </p:spTree>
    <p:extLst>
      <p:ext uri="{BB962C8B-B14F-4D97-AF65-F5344CB8AC3E}">
        <p14:creationId xmlns:p14="http://schemas.microsoft.com/office/powerpoint/2010/main" val="19670911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39</a:t>
            </a:fld>
            <a:endParaRPr lang="zh-CN" altLang="en-US"/>
          </a:p>
        </p:txBody>
      </p:sp>
    </p:spTree>
    <p:extLst>
      <p:ext uri="{BB962C8B-B14F-4D97-AF65-F5344CB8AC3E}">
        <p14:creationId xmlns:p14="http://schemas.microsoft.com/office/powerpoint/2010/main" val="2449986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George A. </a:t>
            </a:r>
            <a:r>
              <a:rPr lang="en-US" altLang="zh-CN" dirty="0" err="1"/>
              <a:t>Akerlof</a:t>
            </a:r>
            <a:r>
              <a:rPr lang="en-US" altLang="zh-CN" dirty="0"/>
              <a:t> once said, “If there is any subject in economics which should be behavioral, it is macroeconomics.”</a:t>
            </a:r>
          </a:p>
          <a:p>
            <a:endParaRPr lang="en-US" altLang="zh-CN" dirty="0"/>
          </a:p>
          <a:p>
            <a:r>
              <a:rPr lang="zh-CN" altLang="en-US" dirty="0"/>
              <a:t>原因有二：</a:t>
            </a:r>
            <a:endParaRPr lang="en-US" altLang="zh-CN" dirty="0"/>
          </a:p>
          <a:p>
            <a:pPr marL="228600" indent="-228600">
              <a:buAutoNum type="arabicPeriod"/>
            </a:pPr>
            <a:r>
              <a:rPr lang="en-US" altLang="zh-CN" dirty="0"/>
              <a:t>Even when everyone in the economy behaves rationally, they as a whole may exhibit strong irrationality.</a:t>
            </a:r>
          </a:p>
          <a:p>
            <a:pPr marL="228600" indent="-228600">
              <a:buAutoNum type="arabicPeriod"/>
            </a:pPr>
            <a:r>
              <a:rPr lang="en-US" altLang="zh-CN" dirty="0"/>
              <a:t>The economy as a whole has structural constraints that individuals do not have. For example, a rational individual may smooth his consumption to the extent that the variation of current income has a small effect on current consumption. In macroeconomics, however, the current total consumption must depend crucially on the current total income for the simple fact that consumption expenditure generates income to the sellers of consumption goods.</a:t>
            </a:r>
          </a:p>
          <a:p>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4</a:t>
            </a:fld>
            <a:endParaRPr lang="zh-CN" altLang="en-US"/>
          </a:p>
        </p:txBody>
      </p:sp>
    </p:spTree>
    <p:extLst>
      <p:ext uri="{BB962C8B-B14F-4D97-AF65-F5344CB8AC3E}">
        <p14:creationId xmlns:p14="http://schemas.microsoft.com/office/powerpoint/2010/main" val="1262737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资源都是有限的，且有其他用途。</a:t>
            </a:r>
          </a:p>
        </p:txBody>
      </p:sp>
      <p:sp>
        <p:nvSpPr>
          <p:cNvPr id="4" name="灯片编号占位符 3"/>
          <p:cNvSpPr>
            <a:spLocks noGrp="1"/>
          </p:cNvSpPr>
          <p:nvPr>
            <p:ph type="sldNum" sz="quarter" idx="10"/>
          </p:nvPr>
        </p:nvSpPr>
        <p:spPr/>
        <p:txBody>
          <a:bodyPr/>
          <a:lstStyle/>
          <a:p>
            <a:fld id="{4067B1A3-A40F-4E91-81B2-BBFE0796D8BB}" type="slidenum">
              <a:rPr lang="zh-CN" altLang="en-US" smtClean="0"/>
              <a:t>8</a:t>
            </a:fld>
            <a:endParaRPr lang="zh-CN" altLang="en-US"/>
          </a:p>
        </p:txBody>
      </p:sp>
    </p:spTree>
    <p:extLst>
      <p:ext uri="{BB962C8B-B14F-4D97-AF65-F5344CB8AC3E}">
        <p14:creationId xmlns:p14="http://schemas.microsoft.com/office/powerpoint/2010/main" val="624725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价格就是信息。</a:t>
            </a:r>
          </a:p>
        </p:txBody>
      </p:sp>
      <p:sp>
        <p:nvSpPr>
          <p:cNvPr id="4" name="灯片编号占位符 3"/>
          <p:cNvSpPr>
            <a:spLocks noGrp="1"/>
          </p:cNvSpPr>
          <p:nvPr>
            <p:ph type="sldNum" sz="quarter" idx="5"/>
          </p:nvPr>
        </p:nvSpPr>
        <p:spPr/>
        <p:txBody>
          <a:bodyPr/>
          <a:lstStyle/>
          <a:p>
            <a:fld id="{4067B1A3-A40F-4E91-81B2-BBFE0796D8BB}" type="slidenum">
              <a:rPr lang="zh-CN" altLang="en-US" smtClean="0"/>
              <a:t>11</a:t>
            </a:fld>
            <a:endParaRPr lang="zh-CN" altLang="en-US"/>
          </a:p>
        </p:txBody>
      </p:sp>
    </p:spTree>
    <p:extLst>
      <p:ext uri="{BB962C8B-B14F-4D97-AF65-F5344CB8AC3E}">
        <p14:creationId xmlns:p14="http://schemas.microsoft.com/office/powerpoint/2010/main" val="6638197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Recommended reading: </a:t>
            </a:r>
            <a:r>
              <a:rPr lang="en-US" altLang="zh-CN" i="1" dirty="0"/>
              <a:t>Capital in the 21</a:t>
            </a:r>
            <a:r>
              <a:rPr lang="en-US" altLang="zh-CN" i="1" baseline="30000" dirty="0"/>
              <a:t>st</a:t>
            </a:r>
            <a:r>
              <a:rPr lang="en-US" altLang="zh-CN" i="1" dirty="0"/>
              <a:t> Century</a:t>
            </a:r>
            <a:r>
              <a:rPr lang="en-US" altLang="zh-CN" dirty="0"/>
              <a:t>, by T. Piketty </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12</a:t>
            </a:fld>
            <a:endParaRPr lang="zh-CN" altLang="en-US"/>
          </a:p>
        </p:txBody>
      </p:sp>
    </p:spTree>
    <p:extLst>
      <p:ext uri="{BB962C8B-B14F-4D97-AF65-F5344CB8AC3E}">
        <p14:creationId xmlns:p14="http://schemas.microsoft.com/office/powerpoint/2010/main" val="551833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Recommend reading: </a:t>
            </a:r>
            <a:r>
              <a:rPr lang="en-US" altLang="zh-CN" i="1" dirty="0"/>
              <a:t>What Money Can’t Buy: The Moral Limits of Markets</a:t>
            </a:r>
            <a:r>
              <a:rPr lang="en-US" altLang="zh-CN" dirty="0"/>
              <a:t>, by M.J. Sandel</a:t>
            </a:r>
            <a:endParaRPr lang="zh-CN" altLang="en-US" dirty="0"/>
          </a:p>
          <a:p>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13</a:t>
            </a:fld>
            <a:endParaRPr lang="zh-CN" altLang="en-US"/>
          </a:p>
        </p:txBody>
      </p:sp>
    </p:spTree>
    <p:extLst>
      <p:ext uri="{BB962C8B-B14F-4D97-AF65-F5344CB8AC3E}">
        <p14:creationId xmlns:p14="http://schemas.microsoft.com/office/powerpoint/2010/main" val="19721842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4067B1A3-A40F-4E91-81B2-BBFE0796D8BB}" type="slidenum">
              <a:rPr lang="zh-CN" altLang="en-US" smtClean="0"/>
              <a:t>15</a:t>
            </a:fld>
            <a:endParaRPr lang="zh-CN" altLang="en-US"/>
          </a:p>
        </p:txBody>
      </p:sp>
    </p:spTree>
    <p:extLst>
      <p:ext uri="{BB962C8B-B14F-4D97-AF65-F5344CB8AC3E}">
        <p14:creationId xmlns:p14="http://schemas.microsoft.com/office/powerpoint/2010/main" val="2455161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An interesting</a:t>
            </a:r>
            <a:r>
              <a:rPr lang="en-US" altLang="zh-CN" baseline="0" dirty="0"/>
              <a:t> piece:</a:t>
            </a:r>
          </a:p>
          <a:p>
            <a:r>
              <a:rPr lang="en-US" altLang="zh-CN" dirty="0"/>
              <a:t>https://conversableeconomist.blogspot.com/2021/06/the-social-nature-of-government-actions.html</a:t>
            </a:r>
          </a:p>
          <a:p>
            <a:endParaRPr lang="en-US" altLang="zh-CN" dirty="0"/>
          </a:p>
          <a:p>
            <a:r>
              <a:rPr lang="en-US" altLang="zh-CN" dirty="0"/>
              <a:t>“</a:t>
            </a:r>
            <a:r>
              <a:rPr lang="zh-CN" altLang="en-US" dirty="0"/>
              <a:t>集中力量办大事</a:t>
            </a:r>
            <a:r>
              <a:rPr lang="en-US" altLang="zh-CN" dirty="0"/>
              <a:t>”</a:t>
            </a:r>
            <a:r>
              <a:rPr lang="zh-CN" altLang="en-US" dirty="0"/>
              <a:t>的两面。</a:t>
            </a:r>
            <a:endParaRPr lang="en-US" altLang="zh-CN" dirty="0"/>
          </a:p>
          <a:p>
            <a:endParaRPr lang="zh-CN" altLang="en-US" dirty="0"/>
          </a:p>
        </p:txBody>
      </p:sp>
      <p:sp>
        <p:nvSpPr>
          <p:cNvPr id="4" name="灯片编号占位符 3"/>
          <p:cNvSpPr>
            <a:spLocks noGrp="1"/>
          </p:cNvSpPr>
          <p:nvPr>
            <p:ph type="sldNum" sz="quarter" idx="10"/>
          </p:nvPr>
        </p:nvSpPr>
        <p:spPr/>
        <p:txBody>
          <a:bodyPr/>
          <a:lstStyle/>
          <a:p>
            <a:fld id="{4067B1A3-A40F-4E91-81B2-BBFE0796D8BB}" type="slidenum">
              <a:rPr lang="zh-CN" altLang="en-US" smtClean="0"/>
              <a:t>16</a:t>
            </a:fld>
            <a:endParaRPr lang="zh-CN" altLang="en-US"/>
          </a:p>
        </p:txBody>
      </p:sp>
    </p:spTree>
    <p:extLst>
      <p:ext uri="{BB962C8B-B14F-4D97-AF65-F5344CB8AC3E}">
        <p14:creationId xmlns:p14="http://schemas.microsoft.com/office/powerpoint/2010/main" val="924883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EB6462D-2749-454C-905B-C7B921320684}" type="datetime1">
              <a:rPr lang="zh-CN" altLang="en-US" smtClean="0"/>
              <a:t>2024/9/23</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457989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B6D789D-9C25-4C64-8FA6-66F760936539}" type="datetime1">
              <a:rPr lang="zh-CN" altLang="en-US" smtClean="0"/>
              <a:t>2024/9/23</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2064951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9A48043-0A27-4E4B-968B-9D05B9A60077}" type="datetime1">
              <a:rPr lang="zh-CN" altLang="en-US" smtClean="0"/>
              <a:t>2024/9/23</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423890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DAA0ED2-F0B4-4A94-90F4-9DA546123000}" type="datetime1">
              <a:rPr lang="zh-CN" altLang="en-US" smtClean="0"/>
              <a:t>2024/9/23</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2483553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E1C53159-AE77-416A-A120-80DE0C7EF782}" type="datetime1">
              <a:rPr lang="zh-CN" altLang="en-US" smtClean="0"/>
              <a:t>2024/9/23</a:t>
            </a:fld>
            <a:endParaRPr lang="zh-CN" altLang="en-US"/>
          </a:p>
        </p:txBody>
      </p:sp>
      <p:sp>
        <p:nvSpPr>
          <p:cNvPr id="5" name="页脚占位符 4"/>
          <p:cNvSpPr>
            <a:spLocks noGrp="1"/>
          </p:cNvSpPr>
          <p:nvPr>
            <p:ph type="ftr" sz="quarter" idx="11"/>
          </p:nvPr>
        </p:nvSpPr>
        <p:spPr/>
        <p:txBody>
          <a:bodyPr/>
          <a:lstStyle/>
          <a:p>
            <a:r>
              <a:rPr lang="en-US" altLang="zh-CN"/>
              <a:t>Intermediate Macroeconomics </a:t>
            </a:r>
            <a:endParaRPr lang="zh-CN" altLang="en-US"/>
          </a:p>
        </p:txBody>
      </p:sp>
      <p:sp>
        <p:nvSpPr>
          <p:cNvPr id="6" name="灯片编号占位符 5"/>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814389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0AF397E-8D7C-44BB-A8EF-8C28503E4E88}" type="datetime1">
              <a:rPr lang="zh-CN" altLang="en-US" smtClean="0"/>
              <a:t>2024/9/23</a:t>
            </a:fld>
            <a:endParaRPr lang="zh-CN" altLang="en-US"/>
          </a:p>
        </p:txBody>
      </p:sp>
      <p:sp>
        <p:nvSpPr>
          <p:cNvPr id="6" name="页脚占位符 5"/>
          <p:cNvSpPr>
            <a:spLocks noGrp="1"/>
          </p:cNvSpPr>
          <p:nvPr>
            <p:ph type="ftr" sz="quarter" idx="11"/>
          </p:nvPr>
        </p:nvSpPr>
        <p:spPr/>
        <p:txBody>
          <a:bodyPr/>
          <a:lstStyle/>
          <a:p>
            <a:r>
              <a:rPr lang="en-US" altLang="zh-CN"/>
              <a:t>Intermediate Macroeconomics </a:t>
            </a:r>
            <a:endParaRPr lang="zh-CN" altLang="en-US"/>
          </a:p>
        </p:txBody>
      </p:sp>
      <p:sp>
        <p:nvSpPr>
          <p:cNvPr id="7" name="灯片编号占位符 6"/>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3313202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1CD4F91-C8E3-4CA6-997F-8B3C1992872A}" type="datetime1">
              <a:rPr lang="zh-CN" altLang="en-US" smtClean="0"/>
              <a:t>2024/9/23</a:t>
            </a:fld>
            <a:endParaRPr lang="zh-CN" altLang="en-US"/>
          </a:p>
        </p:txBody>
      </p:sp>
      <p:sp>
        <p:nvSpPr>
          <p:cNvPr id="8" name="页脚占位符 7"/>
          <p:cNvSpPr>
            <a:spLocks noGrp="1"/>
          </p:cNvSpPr>
          <p:nvPr>
            <p:ph type="ftr" sz="quarter" idx="11"/>
          </p:nvPr>
        </p:nvSpPr>
        <p:spPr/>
        <p:txBody>
          <a:bodyPr/>
          <a:lstStyle/>
          <a:p>
            <a:r>
              <a:rPr lang="en-US" altLang="zh-CN"/>
              <a:t>Intermediate Macroeconomics </a:t>
            </a:r>
            <a:endParaRPr lang="zh-CN" altLang="en-US"/>
          </a:p>
        </p:txBody>
      </p:sp>
      <p:sp>
        <p:nvSpPr>
          <p:cNvPr id="9" name="灯片编号占位符 8"/>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4033856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A81A672-0070-43E5-B680-A49D0BD6D354}" type="datetime1">
              <a:rPr lang="zh-CN" altLang="en-US" smtClean="0"/>
              <a:t>2024/9/23</a:t>
            </a:fld>
            <a:endParaRPr lang="zh-CN" altLang="en-US"/>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394411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9A9DC40-5EC0-4BFC-8581-8C8A7C55FA86}" type="datetime1">
              <a:rPr lang="zh-CN" altLang="en-US" smtClean="0"/>
              <a:t>2024/9/23</a:t>
            </a:fld>
            <a:endParaRPr lang="zh-CN" altLang="en-US"/>
          </a:p>
        </p:txBody>
      </p:sp>
      <p:sp>
        <p:nvSpPr>
          <p:cNvPr id="3" name="页脚占位符 2"/>
          <p:cNvSpPr>
            <a:spLocks noGrp="1"/>
          </p:cNvSpPr>
          <p:nvPr>
            <p:ph type="ftr" sz="quarter" idx="11"/>
          </p:nvPr>
        </p:nvSpPr>
        <p:spPr/>
        <p:txBody>
          <a:bodyPr/>
          <a:lstStyle/>
          <a:p>
            <a:r>
              <a:rPr lang="en-US" altLang="zh-CN"/>
              <a:t>Intermediate Macroeconomics </a:t>
            </a:r>
            <a:endParaRPr lang="zh-CN" altLang="en-US"/>
          </a:p>
        </p:txBody>
      </p:sp>
      <p:sp>
        <p:nvSpPr>
          <p:cNvPr id="4" name="灯片编号占位符 3"/>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327109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6389917-F62B-4F3B-8ABA-E509663D5A9F}" type="datetime1">
              <a:rPr lang="zh-CN" altLang="en-US" smtClean="0"/>
              <a:t>2024/9/23</a:t>
            </a:fld>
            <a:endParaRPr lang="zh-CN" altLang="en-US"/>
          </a:p>
        </p:txBody>
      </p:sp>
      <p:sp>
        <p:nvSpPr>
          <p:cNvPr id="6" name="页脚占位符 5"/>
          <p:cNvSpPr>
            <a:spLocks noGrp="1"/>
          </p:cNvSpPr>
          <p:nvPr>
            <p:ph type="ftr" sz="quarter" idx="11"/>
          </p:nvPr>
        </p:nvSpPr>
        <p:spPr/>
        <p:txBody>
          <a:bodyPr/>
          <a:lstStyle/>
          <a:p>
            <a:r>
              <a:rPr lang="en-US" altLang="zh-CN"/>
              <a:t>Intermediate Macroeconomics </a:t>
            </a:r>
            <a:endParaRPr lang="zh-CN" altLang="en-US"/>
          </a:p>
        </p:txBody>
      </p:sp>
      <p:sp>
        <p:nvSpPr>
          <p:cNvPr id="7" name="灯片编号占位符 6"/>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75543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2A3896CB-A859-483F-9C0E-0A611697D276}" type="datetime1">
              <a:rPr lang="zh-CN" altLang="en-US" smtClean="0"/>
              <a:t>2024/9/23</a:t>
            </a:fld>
            <a:endParaRPr lang="zh-CN" altLang="en-US"/>
          </a:p>
        </p:txBody>
      </p:sp>
      <p:sp>
        <p:nvSpPr>
          <p:cNvPr id="6" name="页脚占位符 5"/>
          <p:cNvSpPr>
            <a:spLocks noGrp="1"/>
          </p:cNvSpPr>
          <p:nvPr>
            <p:ph type="ftr" sz="quarter" idx="11"/>
          </p:nvPr>
        </p:nvSpPr>
        <p:spPr/>
        <p:txBody>
          <a:bodyPr/>
          <a:lstStyle/>
          <a:p>
            <a:r>
              <a:rPr lang="en-US" altLang="zh-CN"/>
              <a:t>Intermediate Macroeconomics </a:t>
            </a:r>
            <a:endParaRPr lang="zh-CN" altLang="en-US"/>
          </a:p>
        </p:txBody>
      </p:sp>
      <p:sp>
        <p:nvSpPr>
          <p:cNvPr id="7" name="灯片编号占位符 6"/>
          <p:cNvSpPr>
            <a:spLocks noGrp="1"/>
          </p:cNvSpPr>
          <p:nvPr>
            <p:ph type="sldNum" sz="quarter" idx="12"/>
          </p:nvPr>
        </p:nvSpPr>
        <p:spPr/>
        <p:txBody>
          <a:body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321605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E18726-37EF-4F25-B42E-60BFFBDB3408}" type="datetime1">
              <a:rPr lang="zh-CN" altLang="en-US" smtClean="0"/>
              <a:t>2024/9/23</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a:t>Intermediate Macroeconomics </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ECF43B-50A2-411C-BEC8-FEE402C7F19F}" type="slidenum">
              <a:rPr lang="zh-CN" altLang="en-US" smtClean="0"/>
              <a:t>‹#›</a:t>
            </a:fld>
            <a:endParaRPr lang="zh-CN" altLang="en-US"/>
          </a:p>
        </p:txBody>
      </p:sp>
    </p:spTree>
    <p:extLst>
      <p:ext uri="{BB962C8B-B14F-4D97-AF65-F5344CB8AC3E}">
        <p14:creationId xmlns:p14="http://schemas.microsoft.com/office/powerpoint/2010/main" val="4002555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宏观经济学导言</a:t>
            </a:r>
          </a:p>
        </p:txBody>
      </p:sp>
      <p:sp>
        <p:nvSpPr>
          <p:cNvPr id="3" name="副标题 2"/>
          <p:cNvSpPr>
            <a:spLocks noGrp="1"/>
          </p:cNvSpPr>
          <p:nvPr>
            <p:ph type="subTitle" idx="1"/>
          </p:nvPr>
        </p:nvSpPr>
        <p:spPr/>
        <p:txBody>
          <a:bodyPr/>
          <a:lstStyle/>
          <a:p>
            <a:r>
              <a:rPr lang="zh-CN" altLang="en-US" dirty="0"/>
              <a:t>钱军辉</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a:t>
            </a:fld>
            <a:endParaRPr lang="zh-CN" altLang="en-US"/>
          </a:p>
        </p:txBody>
      </p:sp>
    </p:spTree>
    <p:extLst>
      <p:ext uri="{BB962C8B-B14F-4D97-AF65-F5344CB8AC3E}">
        <p14:creationId xmlns:p14="http://schemas.microsoft.com/office/powerpoint/2010/main" val="3347288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市场经济</a:t>
            </a:r>
          </a:p>
        </p:txBody>
      </p:sp>
      <p:sp>
        <p:nvSpPr>
          <p:cNvPr id="3" name="内容占位符 2"/>
          <p:cNvSpPr>
            <a:spLocks noGrp="1"/>
          </p:cNvSpPr>
          <p:nvPr>
            <p:ph idx="1"/>
          </p:nvPr>
        </p:nvSpPr>
        <p:spPr/>
        <p:txBody>
          <a:bodyPr>
            <a:normAutofit lnSpcReduction="10000"/>
          </a:bodyPr>
          <a:lstStyle/>
          <a:p>
            <a:r>
              <a:rPr lang="zh-CN" altLang="en-US" dirty="0"/>
              <a:t>市场经济依赖市场解决生产和分配问题。</a:t>
            </a:r>
            <a:endParaRPr lang="en-US" altLang="zh-CN" dirty="0"/>
          </a:p>
          <a:p>
            <a:pPr lvl="1"/>
            <a:r>
              <a:rPr lang="zh-CN" altLang="en-US" dirty="0"/>
              <a:t>当某些商品需求上升，消费者抬高商品价格，诱导厂商生产更多。</a:t>
            </a:r>
            <a:endParaRPr lang="en-US" altLang="zh-CN" dirty="0"/>
          </a:p>
          <a:p>
            <a:pPr lvl="1"/>
            <a:r>
              <a:rPr lang="zh-CN" altLang="en-US" dirty="0"/>
              <a:t>为生产更多供不应求的商品，厂商抬高了生产要素价格（如劳动力工资），于是诱导要素所有者供应更多要素投入。根据要素价格，厂商尽量多用廉价要素，实现成本最小化。</a:t>
            </a:r>
            <a:endParaRPr lang="en-US" altLang="zh-CN" dirty="0"/>
          </a:p>
          <a:p>
            <a:pPr lvl="1"/>
            <a:r>
              <a:rPr lang="zh-CN" altLang="en-US" dirty="0"/>
              <a:t>工人因为贡献劳动力得到工资，资本所有人因为贡献资本获得资本回报，公司股东得到剩余利润。所有人都是商品和服务的消费者。</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10</a:t>
            </a:fld>
            <a:endParaRPr lang="zh-CN" altLang="en-US"/>
          </a:p>
        </p:txBody>
      </p:sp>
    </p:spTree>
    <p:extLst>
      <p:ext uri="{BB962C8B-B14F-4D97-AF65-F5344CB8AC3E}">
        <p14:creationId xmlns:p14="http://schemas.microsoft.com/office/powerpoint/2010/main" val="1136893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B33A659-2036-4E29-ADD5-098DD17CA88B}"/>
              </a:ext>
            </a:extLst>
          </p:cNvPr>
          <p:cNvSpPr>
            <a:spLocks noGrp="1"/>
          </p:cNvSpPr>
          <p:nvPr>
            <p:ph type="title"/>
          </p:nvPr>
        </p:nvSpPr>
        <p:spPr/>
        <p:txBody>
          <a:bodyPr/>
          <a:lstStyle/>
          <a:p>
            <a:r>
              <a:rPr lang="zh-CN" altLang="en-US" dirty="0"/>
              <a:t>价格：“看不见的手”</a:t>
            </a:r>
          </a:p>
        </p:txBody>
      </p:sp>
      <p:sp>
        <p:nvSpPr>
          <p:cNvPr id="3" name="内容占位符 2">
            <a:extLst>
              <a:ext uri="{FF2B5EF4-FFF2-40B4-BE49-F238E27FC236}">
                <a16:creationId xmlns:a16="http://schemas.microsoft.com/office/drawing/2014/main" id="{544E6727-5E40-4228-95AB-497E18EDDBF9}"/>
              </a:ext>
            </a:extLst>
          </p:cNvPr>
          <p:cNvSpPr>
            <a:spLocks noGrp="1"/>
          </p:cNvSpPr>
          <p:nvPr>
            <p:ph idx="1"/>
          </p:nvPr>
        </p:nvSpPr>
        <p:spPr/>
        <p:txBody>
          <a:bodyPr/>
          <a:lstStyle/>
          <a:p>
            <a:r>
              <a:rPr lang="zh-CN" altLang="en-US" dirty="0"/>
              <a:t>在市场经济中，价格扮演了至关重要的角色。</a:t>
            </a:r>
            <a:endParaRPr lang="en-US" altLang="zh-CN" dirty="0"/>
          </a:p>
          <a:p>
            <a:pPr lvl="1"/>
            <a:r>
              <a:rPr lang="zh-CN" altLang="en-US" dirty="0"/>
              <a:t>价格是供需信号，指挥生产什么，生产多少，用什么来生产，等等。</a:t>
            </a:r>
            <a:endParaRPr lang="en-US" altLang="zh-CN" dirty="0"/>
          </a:p>
          <a:p>
            <a:pPr lvl="1"/>
            <a:r>
              <a:rPr lang="zh-CN" altLang="en-US" dirty="0"/>
              <a:t>价格是隐身的指挥者，而且不用任何胁迫，调度资源，为千千万万品味各异的消费者生产、运输、和分配。</a:t>
            </a:r>
          </a:p>
        </p:txBody>
      </p:sp>
      <p:sp>
        <p:nvSpPr>
          <p:cNvPr id="4" name="页脚占位符 3">
            <a:extLst>
              <a:ext uri="{FF2B5EF4-FFF2-40B4-BE49-F238E27FC236}">
                <a16:creationId xmlns:a16="http://schemas.microsoft.com/office/drawing/2014/main" id="{2DE43041-32A0-4F75-9E04-D8EC6A0D2088}"/>
              </a:ext>
            </a:extLst>
          </p:cNvPr>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a:extLst>
              <a:ext uri="{FF2B5EF4-FFF2-40B4-BE49-F238E27FC236}">
                <a16:creationId xmlns:a16="http://schemas.microsoft.com/office/drawing/2014/main" id="{14D1A8C3-C1DC-4E13-AB41-C1460CC479A1}"/>
              </a:ext>
            </a:extLst>
          </p:cNvPr>
          <p:cNvSpPr>
            <a:spLocks noGrp="1"/>
          </p:cNvSpPr>
          <p:nvPr>
            <p:ph type="sldNum" sz="quarter" idx="12"/>
          </p:nvPr>
        </p:nvSpPr>
        <p:spPr/>
        <p:txBody>
          <a:bodyPr/>
          <a:lstStyle/>
          <a:p>
            <a:fld id="{0DECF43B-50A2-411C-BEC8-FEE402C7F19F}" type="slidenum">
              <a:rPr lang="zh-CN" altLang="en-US" smtClean="0"/>
              <a:t>11</a:t>
            </a:fld>
            <a:endParaRPr lang="zh-CN" altLang="en-US"/>
          </a:p>
        </p:txBody>
      </p:sp>
    </p:spTree>
    <p:extLst>
      <p:ext uri="{BB962C8B-B14F-4D97-AF65-F5344CB8AC3E}">
        <p14:creationId xmlns:p14="http://schemas.microsoft.com/office/powerpoint/2010/main" val="1641008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7D897BA-698F-4485-88A5-799F737F599E}"/>
              </a:ext>
            </a:extLst>
          </p:cNvPr>
          <p:cNvSpPr>
            <a:spLocks noGrp="1"/>
          </p:cNvSpPr>
          <p:nvPr>
            <p:ph type="title"/>
          </p:nvPr>
        </p:nvSpPr>
        <p:spPr/>
        <p:txBody>
          <a:bodyPr/>
          <a:lstStyle/>
          <a:p>
            <a:r>
              <a:rPr lang="zh-CN" altLang="en-US" dirty="0"/>
              <a:t>市场经济的局限</a:t>
            </a:r>
          </a:p>
        </p:txBody>
      </p:sp>
      <p:sp>
        <p:nvSpPr>
          <p:cNvPr id="3" name="内容占位符 2">
            <a:extLst>
              <a:ext uri="{FF2B5EF4-FFF2-40B4-BE49-F238E27FC236}">
                <a16:creationId xmlns:a16="http://schemas.microsoft.com/office/drawing/2014/main" id="{5444AD08-822B-4498-96C4-53A7B8EFB017}"/>
              </a:ext>
            </a:extLst>
          </p:cNvPr>
          <p:cNvSpPr>
            <a:spLocks noGrp="1"/>
          </p:cNvSpPr>
          <p:nvPr>
            <p:ph idx="1"/>
          </p:nvPr>
        </p:nvSpPr>
        <p:spPr/>
        <p:txBody>
          <a:bodyPr/>
          <a:lstStyle/>
          <a:p>
            <a:r>
              <a:rPr lang="zh-CN" altLang="en-US" dirty="0"/>
              <a:t>如果没有政府，市场会过少供应“公共产品”（</a:t>
            </a:r>
            <a:r>
              <a:rPr lang="en-US" altLang="zh-CN" dirty="0"/>
              <a:t>public goods</a:t>
            </a:r>
            <a:r>
              <a:rPr lang="zh-CN" altLang="en-US" dirty="0"/>
              <a:t>），过度供应“负公共产品”（</a:t>
            </a:r>
            <a:r>
              <a:rPr lang="en-US" altLang="zh-CN" dirty="0"/>
              <a:t>public </a:t>
            </a:r>
            <a:r>
              <a:rPr lang="en-US" altLang="zh-CN" dirty="0" err="1"/>
              <a:t>bads</a:t>
            </a:r>
            <a:r>
              <a:rPr lang="zh-CN" altLang="en-US" dirty="0"/>
              <a:t>）。</a:t>
            </a:r>
            <a:endParaRPr lang="en-US" altLang="zh-CN" dirty="0"/>
          </a:p>
          <a:p>
            <a:r>
              <a:rPr lang="zh-CN" altLang="en-US" dirty="0"/>
              <a:t>市场会出现垄断，导致供应过少和价格畸高。</a:t>
            </a:r>
            <a:endParaRPr lang="en-US" altLang="zh-CN" dirty="0"/>
          </a:p>
          <a:p>
            <a:r>
              <a:rPr lang="zh-CN" altLang="en-US" dirty="0"/>
              <a:t>金融市场会有泡沫和崩溃，导致经济剧烈波动。</a:t>
            </a:r>
            <a:endParaRPr lang="en-US" altLang="zh-CN" dirty="0"/>
          </a:p>
          <a:p>
            <a:r>
              <a:rPr lang="zh-CN" altLang="en-US" dirty="0"/>
              <a:t>收入和财富差距会失控。</a:t>
            </a:r>
          </a:p>
        </p:txBody>
      </p:sp>
      <p:sp>
        <p:nvSpPr>
          <p:cNvPr id="4" name="页脚占位符 3">
            <a:extLst>
              <a:ext uri="{FF2B5EF4-FFF2-40B4-BE49-F238E27FC236}">
                <a16:creationId xmlns:a16="http://schemas.microsoft.com/office/drawing/2014/main" id="{BB3A9CE0-30F4-46C5-BA3C-317666931330}"/>
              </a:ext>
            </a:extLst>
          </p:cNvPr>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a:extLst>
              <a:ext uri="{FF2B5EF4-FFF2-40B4-BE49-F238E27FC236}">
                <a16:creationId xmlns:a16="http://schemas.microsoft.com/office/drawing/2014/main" id="{8191E327-53D3-4A7A-8535-4ADCB29A9B11}"/>
              </a:ext>
            </a:extLst>
          </p:cNvPr>
          <p:cNvSpPr>
            <a:spLocks noGrp="1"/>
          </p:cNvSpPr>
          <p:nvPr>
            <p:ph type="sldNum" sz="quarter" idx="12"/>
          </p:nvPr>
        </p:nvSpPr>
        <p:spPr/>
        <p:txBody>
          <a:bodyPr/>
          <a:lstStyle/>
          <a:p>
            <a:fld id="{0DECF43B-50A2-411C-BEC8-FEE402C7F19F}" type="slidenum">
              <a:rPr lang="zh-CN" altLang="en-US" smtClean="0"/>
              <a:t>12</a:t>
            </a:fld>
            <a:endParaRPr lang="zh-CN" altLang="en-US"/>
          </a:p>
        </p:txBody>
      </p:sp>
    </p:spTree>
    <p:extLst>
      <p:ext uri="{BB962C8B-B14F-4D97-AF65-F5344CB8AC3E}">
        <p14:creationId xmlns:p14="http://schemas.microsoft.com/office/powerpoint/2010/main" val="2890334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市场的道德局限</a:t>
            </a:r>
          </a:p>
        </p:txBody>
      </p:sp>
      <p:sp>
        <p:nvSpPr>
          <p:cNvPr id="3" name="内容占位符 2"/>
          <p:cNvSpPr>
            <a:spLocks noGrp="1"/>
          </p:cNvSpPr>
          <p:nvPr>
            <p:ph idx="1"/>
          </p:nvPr>
        </p:nvSpPr>
        <p:spPr/>
        <p:txBody>
          <a:bodyPr/>
          <a:lstStyle/>
          <a:p>
            <a:r>
              <a:rPr lang="zh-CN" altLang="en-US" dirty="0"/>
              <a:t>有些东西，不该买卖（比如人、政治权利等）。</a:t>
            </a:r>
            <a:endParaRPr lang="en-US" altLang="zh-CN" dirty="0"/>
          </a:p>
          <a:p>
            <a:r>
              <a:rPr lang="zh-CN" altLang="en-US" dirty="0"/>
              <a:t>劳动力的市场价格可能很不公平（比如“流量明星”和护士）。</a:t>
            </a:r>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13</a:t>
            </a:fld>
            <a:endParaRPr lang="zh-CN" altLang="en-US"/>
          </a:p>
        </p:txBody>
      </p:sp>
    </p:spTree>
    <p:extLst>
      <p:ext uri="{BB962C8B-B14F-4D97-AF65-F5344CB8AC3E}">
        <p14:creationId xmlns:p14="http://schemas.microsoft.com/office/powerpoint/2010/main" val="1679555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计划经济</a:t>
            </a:r>
          </a:p>
        </p:txBody>
      </p:sp>
      <p:sp>
        <p:nvSpPr>
          <p:cNvPr id="3" name="内容占位符 2"/>
          <p:cNvSpPr>
            <a:spLocks noGrp="1"/>
          </p:cNvSpPr>
          <p:nvPr>
            <p:ph idx="1"/>
          </p:nvPr>
        </p:nvSpPr>
        <p:spPr/>
        <p:txBody>
          <a:bodyPr>
            <a:normAutofit fontScale="92500"/>
          </a:bodyPr>
          <a:lstStyle/>
          <a:p>
            <a:r>
              <a:rPr lang="zh-CN" altLang="en-US" dirty="0"/>
              <a:t>从</a:t>
            </a:r>
            <a:r>
              <a:rPr lang="en-US" altLang="zh-CN" dirty="0"/>
              <a:t>1953</a:t>
            </a:r>
            <a:r>
              <a:rPr lang="zh-CN" altLang="en-US" dirty="0"/>
              <a:t>年至</a:t>
            </a:r>
            <a:r>
              <a:rPr lang="en-US" altLang="zh-CN" dirty="0"/>
              <a:t>1978</a:t>
            </a:r>
            <a:r>
              <a:rPr lang="zh-CN" altLang="en-US" dirty="0"/>
              <a:t>年，中国学习前苏联，试验了计划经济。</a:t>
            </a:r>
            <a:endParaRPr lang="en-US" altLang="zh-CN" dirty="0"/>
          </a:p>
          <a:p>
            <a:r>
              <a:rPr lang="zh-CN" altLang="en-US" dirty="0"/>
              <a:t>计划经济依赖政府决定生产商品种类和数量，用哪些资源进行生产，以及由政府决定分配。</a:t>
            </a:r>
            <a:endParaRPr lang="en-US" altLang="zh-CN" dirty="0"/>
          </a:p>
          <a:p>
            <a:r>
              <a:rPr lang="zh-CN" altLang="en-US" dirty="0"/>
              <a:t>没有市场，没有市场价格，没有创业者；厂长既没有动力，也没有自主经营和投资的权力；劳动者没有工作动力，也没有动力投资自己。</a:t>
            </a:r>
            <a:endParaRPr lang="en-US" altLang="zh-CN" dirty="0"/>
          </a:p>
          <a:p>
            <a:r>
              <a:rPr lang="zh-CN" altLang="en-US" dirty="0"/>
              <a:t>结果是资源浪费、经济和生活水平停滞。</a:t>
            </a:r>
            <a:r>
              <a:rPr lang="en-US" altLang="zh-CN" dirty="0"/>
              <a:t> </a:t>
            </a:r>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14</a:t>
            </a:fld>
            <a:endParaRPr lang="zh-CN" altLang="en-US"/>
          </a:p>
        </p:txBody>
      </p:sp>
    </p:spTree>
    <p:extLst>
      <p:ext uri="{BB962C8B-B14F-4D97-AF65-F5344CB8AC3E}">
        <p14:creationId xmlns:p14="http://schemas.microsoft.com/office/powerpoint/2010/main" val="1062505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混合经济</a:t>
            </a:r>
          </a:p>
        </p:txBody>
      </p:sp>
      <p:sp>
        <p:nvSpPr>
          <p:cNvPr id="3" name="内容占位符 2"/>
          <p:cNvSpPr>
            <a:spLocks noGrp="1"/>
          </p:cNvSpPr>
          <p:nvPr>
            <p:ph idx="1"/>
          </p:nvPr>
        </p:nvSpPr>
        <p:spPr/>
        <p:txBody>
          <a:bodyPr>
            <a:normAutofit lnSpcReduction="10000"/>
          </a:bodyPr>
          <a:lstStyle/>
          <a:p>
            <a:r>
              <a:rPr lang="en-US" altLang="zh-CN" dirty="0"/>
              <a:t>1978</a:t>
            </a:r>
            <a:r>
              <a:rPr lang="zh-CN" altLang="en-US" dirty="0"/>
              <a:t>年十一届三中全会召开后，中国开始改革开放。</a:t>
            </a:r>
            <a:endParaRPr lang="en-US" altLang="zh-CN" dirty="0"/>
          </a:p>
          <a:p>
            <a:r>
              <a:rPr lang="zh-CN" altLang="en-US" dirty="0"/>
              <a:t>改革的一个重要方面是让市场扮演越来越重要的角色。</a:t>
            </a:r>
            <a:endParaRPr lang="en-US" altLang="zh-CN" dirty="0"/>
          </a:p>
          <a:p>
            <a:r>
              <a:rPr lang="en-US" altLang="zh-CN" dirty="0"/>
              <a:t>2001</a:t>
            </a:r>
            <a:r>
              <a:rPr lang="zh-CN" altLang="en-US" dirty="0"/>
              <a:t>年中国加入世界贸易组织（</a:t>
            </a:r>
            <a:r>
              <a:rPr lang="en-US" altLang="zh-CN" dirty="0"/>
              <a:t>WTO</a:t>
            </a:r>
            <a:r>
              <a:rPr lang="zh-CN" altLang="en-US" dirty="0"/>
              <a:t>），标志着经济全面开放。</a:t>
            </a:r>
            <a:endParaRPr lang="en-US" altLang="zh-CN" dirty="0"/>
          </a:p>
          <a:p>
            <a:r>
              <a:rPr lang="zh-CN" altLang="en-US" dirty="0"/>
              <a:t>当前中国经济是一个混合经济形态：市场在资源分配中起到决定性作用，同时政府扮演重要角色。</a:t>
            </a:r>
            <a:endParaRPr lang="en-US" altLang="zh-CN" dirty="0"/>
          </a:p>
          <a:p>
            <a:endParaRPr lang="en-US" altLang="zh-CN" dirty="0"/>
          </a:p>
          <a:p>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15</a:t>
            </a:fld>
            <a:endParaRPr lang="zh-CN" altLang="en-US"/>
          </a:p>
        </p:txBody>
      </p:sp>
    </p:spTree>
    <p:extLst>
      <p:ext uri="{BB962C8B-B14F-4D97-AF65-F5344CB8AC3E}">
        <p14:creationId xmlns:p14="http://schemas.microsoft.com/office/powerpoint/2010/main" val="4135606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政府的角色</a:t>
            </a:r>
          </a:p>
        </p:txBody>
      </p:sp>
      <p:sp>
        <p:nvSpPr>
          <p:cNvPr id="3" name="内容占位符 2"/>
          <p:cNvSpPr>
            <a:spLocks noGrp="1"/>
          </p:cNvSpPr>
          <p:nvPr>
            <p:ph idx="1"/>
          </p:nvPr>
        </p:nvSpPr>
        <p:spPr/>
        <p:txBody>
          <a:bodyPr>
            <a:normAutofit fontScale="92500" lnSpcReduction="10000"/>
          </a:bodyPr>
          <a:lstStyle/>
          <a:p>
            <a:r>
              <a:rPr lang="zh-CN" altLang="en-US" dirty="0"/>
              <a:t>公共产品供应（国防、公共安全、环境保护等）</a:t>
            </a:r>
            <a:endParaRPr lang="en-US" altLang="zh-CN" dirty="0"/>
          </a:p>
          <a:p>
            <a:r>
              <a:rPr lang="zh-CN" altLang="en-US" dirty="0"/>
              <a:t>公共投资（交通基础设施、公共教育、基础研究等）</a:t>
            </a:r>
            <a:endParaRPr lang="en-US" altLang="zh-CN" dirty="0"/>
          </a:p>
          <a:p>
            <a:r>
              <a:rPr lang="zh-CN" altLang="en-US" dirty="0"/>
              <a:t>转移支付（</a:t>
            </a:r>
            <a:r>
              <a:rPr lang="en-US" altLang="zh-CN" dirty="0"/>
              <a:t>Transfer payment, </a:t>
            </a:r>
            <a:r>
              <a:rPr lang="zh-CN" altLang="en-US" dirty="0"/>
              <a:t>给欠发达地区，给退休者、失业者等人群）</a:t>
            </a:r>
            <a:endParaRPr lang="en-US" altLang="zh-CN" dirty="0"/>
          </a:p>
          <a:p>
            <a:r>
              <a:rPr lang="zh-CN" altLang="en-US" dirty="0"/>
              <a:t>金融监管（银行、保险、证券）</a:t>
            </a:r>
            <a:endParaRPr lang="en-US" altLang="zh-CN" dirty="0"/>
          </a:p>
          <a:p>
            <a:r>
              <a:rPr lang="zh-CN" altLang="en-US" dirty="0"/>
              <a:t>宏观审慎政策（</a:t>
            </a:r>
            <a:r>
              <a:rPr lang="en-US" altLang="zh-CN" dirty="0"/>
              <a:t>Macroprudential policies</a:t>
            </a:r>
            <a:r>
              <a:rPr lang="zh-CN" altLang="en-US" dirty="0"/>
              <a:t>）</a:t>
            </a:r>
            <a:endParaRPr lang="en-US" altLang="zh-CN" dirty="0"/>
          </a:p>
          <a:p>
            <a:r>
              <a:rPr lang="zh-CN" altLang="en-US" dirty="0"/>
              <a:t>货币和财政政策</a:t>
            </a:r>
            <a:endParaRPr lang="en-US" altLang="zh-CN" dirty="0"/>
          </a:p>
          <a:p>
            <a:r>
              <a:rPr lang="zh-CN" altLang="en-US" dirty="0"/>
              <a:t>国有企业管理</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16</a:t>
            </a:fld>
            <a:endParaRPr lang="zh-CN" altLang="en-US"/>
          </a:p>
        </p:txBody>
      </p:sp>
    </p:spTree>
    <p:extLst>
      <p:ext uri="{BB962C8B-B14F-4D97-AF65-F5344CB8AC3E}">
        <p14:creationId xmlns:p14="http://schemas.microsoft.com/office/powerpoint/2010/main" val="1639357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8841FB-DD36-421A-85F6-54FDB3F54C87}"/>
              </a:ext>
            </a:extLst>
          </p:cNvPr>
          <p:cNvSpPr>
            <a:spLocks noGrp="1"/>
          </p:cNvSpPr>
          <p:nvPr>
            <p:ph type="title"/>
          </p:nvPr>
        </p:nvSpPr>
        <p:spPr/>
        <p:txBody>
          <a:bodyPr/>
          <a:lstStyle/>
          <a:p>
            <a:r>
              <a:rPr lang="zh-CN" altLang="en-US" dirty="0"/>
              <a:t>政府大小</a:t>
            </a:r>
          </a:p>
        </p:txBody>
      </p:sp>
      <p:sp>
        <p:nvSpPr>
          <p:cNvPr id="4" name="页脚占位符 3">
            <a:extLst>
              <a:ext uri="{FF2B5EF4-FFF2-40B4-BE49-F238E27FC236}">
                <a16:creationId xmlns:a16="http://schemas.microsoft.com/office/drawing/2014/main" id="{E0063774-973E-4899-A3ED-45EF6A893984}"/>
              </a:ext>
            </a:extLst>
          </p:cNvPr>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a:extLst>
              <a:ext uri="{FF2B5EF4-FFF2-40B4-BE49-F238E27FC236}">
                <a16:creationId xmlns:a16="http://schemas.microsoft.com/office/drawing/2014/main" id="{ACAEA6EB-530E-454E-8766-26F4E17A1117}"/>
              </a:ext>
            </a:extLst>
          </p:cNvPr>
          <p:cNvSpPr>
            <a:spLocks noGrp="1"/>
          </p:cNvSpPr>
          <p:nvPr>
            <p:ph type="sldNum" sz="quarter" idx="12"/>
          </p:nvPr>
        </p:nvSpPr>
        <p:spPr/>
        <p:txBody>
          <a:bodyPr/>
          <a:lstStyle/>
          <a:p>
            <a:fld id="{0DECF43B-50A2-411C-BEC8-FEE402C7F19F}" type="slidenum">
              <a:rPr lang="zh-CN" altLang="en-US" smtClean="0"/>
              <a:t>17</a:t>
            </a:fld>
            <a:endParaRPr lang="zh-CN" altLang="en-US"/>
          </a:p>
        </p:txBody>
      </p:sp>
      <p:pic>
        <p:nvPicPr>
          <p:cNvPr id="9" name="内容占位符 8">
            <a:extLst>
              <a:ext uri="{FF2B5EF4-FFF2-40B4-BE49-F238E27FC236}">
                <a16:creationId xmlns:a16="http://schemas.microsoft.com/office/drawing/2014/main" id="{E5CAAD5D-CF70-44D0-9749-37A6917D6FD6}"/>
              </a:ext>
            </a:extLst>
          </p:cNvPr>
          <p:cNvPicPr>
            <a:picLocks noGrp="1" noChangeAspect="1"/>
          </p:cNvPicPr>
          <p:nvPr>
            <p:ph idx="1"/>
          </p:nvPr>
        </p:nvPicPr>
        <p:blipFill>
          <a:blip r:embed="rId3"/>
          <a:stretch>
            <a:fillRect/>
          </a:stretch>
        </p:blipFill>
        <p:spPr>
          <a:xfrm>
            <a:off x="533271" y="1600200"/>
            <a:ext cx="8077458" cy="4525963"/>
          </a:xfrm>
          <a:prstGeom prst="rect">
            <a:avLst/>
          </a:prstGeom>
        </p:spPr>
      </p:pic>
    </p:spTree>
    <p:extLst>
      <p:ext uri="{BB962C8B-B14F-4D97-AF65-F5344CB8AC3E}">
        <p14:creationId xmlns:p14="http://schemas.microsoft.com/office/powerpoint/2010/main" val="53584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FBAE818-847C-45E4-8F86-A6396A809B71}"/>
              </a:ext>
            </a:extLst>
          </p:cNvPr>
          <p:cNvSpPr>
            <a:spLocks noGrp="1"/>
          </p:cNvSpPr>
          <p:nvPr>
            <p:ph type="title"/>
          </p:nvPr>
        </p:nvSpPr>
        <p:spPr/>
        <p:txBody>
          <a:bodyPr/>
          <a:lstStyle/>
          <a:p>
            <a:r>
              <a:rPr lang="zh-CN" altLang="en-US" dirty="0"/>
              <a:t>欧洲政府开支结构</a:t>
            </a:r>
          </a:p>
        </p:txBody>
      </p:sp>
      <p:pic>
        <p:nvPicPr>
          <p:cNvPr id="6" name="内容占位符 5">
            <a:extLst>
              <a:ext uri="{FF2B5EF4-FFF2-40B4-BE49-F238E27FC236}">
                <a16:creationId xmlns:a16="http://schemas.microsoft.com/office/drawing/2014/main" id="{9E8DEAD1-C907-4CC8-80FA-8F461272F21F}"/>
              </a:ext>
            </a:extLst>
          </p:cNvPr>
          <p:cNvPicPr>
            <a:picLocks noGrp="1" noChangeAspect="1"/>
          </p:cNvPicPr>
          <p:nvPr>
            <p:ph idx="1"/>
          </p:nvPr>
        </p:nvPicPr>
        <p:blipFill>
          <a:blip r:embed="rId3"/>
          <a:stretch>
            <a:fillRect/>
          </a:stretch>
        </p:blipFill>
        <p:spPr>
          <a:xfrm>
            <a:off x="1186314" y="1600200"/>
            <a:ext cx="6771371" cy="4525963"/>
          </a:xfrm>
          <a:prstGeom prst="rect">
            <a:avLst/>
          </a:prstGeom>
        </p:spPr>
      </p:pic>
      <p:sp>
        <p:nvSpPr>
          <p:cNvPr id="4" name="页脚占位符 3">
            <a:extLst>
              <a:ext uri="{FF2B5EF4-FFF2-40B4-BE49-F238E27FC236}">
                <a16:creationId xmlns:a16="http://schemas.microsoft.com/office/drawing/2014/main" id="{DC6D9DE2-923C-4D21-B71E-C74960216E37}"/>
              </a:ext>
            </a:extLst>
          </p:cNvPr>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a:extLst>
              <a:ext uri="{FF2B5EF4-FFF2-40B4-BE49-F238E27FC236}">
                <a16:creationId xmlns:a16="http://schemas.microsoft.com/office/drawing/2014/main" id="{78EC9E04-DB42-47E1-BC6E-E1D22BBA8567}"/>
              </a:ext>
            </a:extLst>
          </p:cNvPr>
          <p:cNvSpPr>
            <a:spLocks noGrp="1"/>
          </p:cNvSpPr>
          <p:nvPr>
            <p:ph type="sldNum" sz="quarter" idx="12"/>
          </p:nvPr>
        </p:nvSpPr>
        <p:spPr/>
        <p:txBody>
          <a:bodyPr/>
          <a:lstStyle/>
          <a:p>
            <a:fld id="{0DECF43B-50A2-411C-BEC8-FEE402C7F19F}" type="slidenum">
              <a:rPr lang="zh-CN" altLang="en-US" smtClean="0"/>
              <a:t>18</a:t>
            </a:fld>
            <a:endParaRPr lang="zh-CN" altLang="en-US"/>
          </a:p>
        </p:txBody>
      </p:sp>
    </p:spTree>
    <p:extLst>
      <p:ext uri="{BB962C8B-B14F-4D97-AF65-F5344CB8AC3E}">
        <p14:creationId xmlns:p14="http://schemas.microsoft.com/office/powerpoint/2010/main" val="1810689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6E1E07-E434-4136-8C93-25806037E232}"/>
              </a:ext>
            </a:extLst>
          </p:cNvPr>
          <p:cNvSpPr>
            <a:spLocks noGrp="1"/>
          </p:cNvSpPr>
          <p:nvPr>
            <p:ph type="title"/>
          </p:nvPr>
        </p:nvSpPr>
        <p:spPr/>
        <p:txBody>
          <a:bodyPr/>
          <a:lstStyle/>
          <a:p>
            <a:r>
              <a:rPr lang="zh-CN" altLang="en-US" dirty="0"/>
              <a:t>中国</a:t>
            </a:r>
          </a:p>
        </p:txBody>
      </p:sp>
      <p:sp>
        <p:nvSpPr>
          <p:cNvPr id="4" name="页脚占位符 3">
            <a:extLst>
              <a:ext uri="{FF2B5EF4-FFF2-40B4-BE49-F238E27FC236}">
                <a16:creationId xmlns:a16="http://schemas.microsoft.com/office/drawing/2014/main" id="{C95FB0AA-1F6E-4C26-BDDD-CC8E6D94F93B}"/>
              </a:ext>
            </a:extLst>
          </p:cNvPr>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a:extLst>
              <a:ext uri="{FF2B5EF4-FFF2-40B4-BE49-F238E27FC236}">
                <a16:creationId xmlns:a16="http://schemas.microsoft.com/office/drawing/2014/main" id="{BBA25FDD-FBFB-47CA-97BA-7FE135CB426F}"/>
              </a:ext>
            </a:extLst>
          </p:cNvPr>
          <p:cNvSpPr>
            <a:spLocks noGrp="1"/>
          </p:cNvSpPr>
          <p:nvPr>
            <p:ph type="sldNum" sz="quarter" idx="12"/>
          </p:nvPr>
        </p:nvSpPr>
        <p:spPr/>
        <p:txBody>
          <a:bodyPr/>
          <a:lstStyle/>
          <a:p>
            <a:fld id="{0DECF43B-50A2-411C-BEC8-FEE402C7F19F}" type="slidenum">
              <a:rPr lang="zh-CN" altLang="en-US" smtClean="0"/>
              <a:t>19</a:t>
            </a:fld>
            <a:endParaRPr lang="zh-CN" altLang="en-US"/>
          </a:p>
        </p:txBody>
      </p:sp>
      <p:graphicFrame>
        <p:nvGraphicFramePr>
          <p:cNvPr id="6" name="内容占位符 5">
            <a:extLst>
              <a:ext uri="{FF2B5EF4-FFF2-40B4-BE49-F238E27FC236}">
                <a16:creationId xmlns:a16="http://schemas.microsoft.com/office/drawing/2014/main" id="{E67D263E-8F2F-46F1-93F7-BA4B7EFFD226}"/>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85792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什么是宏观经济学？</a:t>
            </a:r>
            <a:endParaRPr lang="en-US" altLang="zh-CN" dirty="0"/>
          </a:p>
          <a:p>
            <a:r>
              <a:rPr lang="zh-CN" altLang="en-US" dirty="0"/>
              <a:t>我们的经济如何运行？</a:t>
            </a:r>
            <a:endParaRPr lang="en-US" altLang="zh-CN" dirty="0"/>
          </a:p>
          <a:p>
            <a:r>
              <a:rPr lang="zh-CN" altLang="en-US" dirty="0"/>
              <a:t>宏观经济学建模</a:t>
            </a:r>
            <a:endParaRPr lang="en-US" altLang="zh-CN" dirty="0"/>
          </a:p>
          <a:p>
            <a:r>
              <a:rPr lang="zh-CN" altLang="en-US" dirty="0"/>
              <a:t>宏观经济学思想简史</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a:t>
            </a:fld>
            <a:endParaRPr lang="zh-CN" altLang="en-US"/>
          </a:p>
        </p:txBody>
      </p:sp>
    </p:spTree>
    <p:extLst>
      <p:ext uri="{BB962C8B-B14F-4D97-AF65-F5344CB8AC3E}">
        <p14:creationId xmlns:p14="http://schemas.microsoft.com/office/powerpoint/2010/main" val="1898990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什么是宏观经济学？</a:t>
            </a:r>
            <a:endParaRPr lang="en-US" altLang="zh-CN" dirty="0"/>
          </a:p>
          <a:p>
            <a:r>
              <a:rPr lang="zh-CN" altLang="en-US" dirty="0"/>
              <a:t>我们的经济如何运行？</a:t>
            </a:r>
            <a:endParaRPr lang="en-US" altLang="zh-CN" dirty="0"/>
          </a:p>
          <a:p>
            <a:r>
              <a:rPr lang="zh-CN" altLang="en-US" b="1" dirty="0"/>
              <a:t>宏观经济学建模</a:t>
            </a:r>
            <a:endParaRPr lang="en-US" altLang="zh-CN" b="1" dirty="0"/>
          </a:p>
          <a:p>
            <a:r>
              <a:rPr lang="zh-CN" altLang="en-US" dirty="0"/>
              <a:t>宏观经济学思想简史</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20</a:t>
            </a:fld>
            <a:endParaRPr lang="zh-CN" altLang="en-US"/>
          </a:p>
        </p:txBody>
      </p:sp>
    </p:spTree>
    <p:extLst>
      <p:ext uri="{BB962C8B-B14F-4D97-AF65-F5344CB8AC3E}">
        <p14:creationId xmlns:p14="http://schemas.microsoft.com/office/powerpoint/2010/main" val="1702597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宏观变量和宏观模型</a:t>
            </a:r>
          </a:p>
        </p:txBody>
      </p:sp>
      <p:sp>
        <p:nvSpPr>
          <p:cNvPr id="3" name="内容占位符 2"/>
          <p:cNvSpPr>
            <a:spLocks noGrp="1"/>
          </p:cNvSpPr>
          <p:nvPr>
            <p:ph idx="1"/>
          </p:nvPr>
        </p:nvSpPr>
        <p:spPr/>
        <p:txBody>
          <a:bodyPr>
            <a:normAutofit/>
          </a:bodyPr>
          <a:lstStyle/>
          <a:p>
            <a:r>
              <a:rPr lang="zh-CN" altLang="en-US" dirty="0"/>
              <a:t>宏观变量（</a:t>
            </a:r>
            <a:r>
              <a:rPr lang="en-US" altLang="zh-CN" dirty="0"/>
              <a:t> GDP</a:t>
            </a:r>
            <a:r>
              <a:rPr lang="zh-CN" altLang="en-US" dirty="0"/>
              <a:t>、失业率、通胀率、利率、汇率等）是经济的测度。</a:t>
            </a:r>
            <a:endParaRPr lang="en-US" altLang="zh-CN" dirty="0"/>
          </a:p>
          <a:p>
            <a:pPr lvl="1"/>
            <a:r>
              <a:rPr lang="zh-CN" altLang="en-US" dirty="0"/>
              <a:t>通过观察宏观变量，我们能较为客观地</a:t>
            </a:r>
            <a:r>
              <a:rPr lang="zh-CN" altLang="en-US" dirty="0">
                <a:solidFill>
                  <a:srgbClr val="FF0000"/>
                </a:solidFill>
              </a:rPr>
              <a:t>了解</a:t>
            </a:r>
            <a:r>
              <a:rPr lang="zh-CN" altLang="en-US" dirty="0"/>
              <a:t>经济。</a:t>
            </a:r>
            <a:endParaRPr lang="en-US" altLang="zh-CN" dirty="0"/>
          </a:p>
          <a:p>
            <a:r>
              <a:rPr lang="zh-CN" altLang="en-US" dirty="0"/>
              <a:t>宏观模型刻画一组变量之间的因果关系。</a:t>
            </a:r>
            <a:endParaRPr lang="en-US" altLang="zh-CN" dirty="0"/>
          </a:p>
          <a:p>
            <a:pPr lvl="1"/>
            <a:r>
              <a:rPr lang="zh-CN" altLang="en-US" dirty="0"/>
              <a:t>通过建模分析，我们能逐步</a:t>
            </a:r>
            <a:r>
              <a:rPr lang="zh-CN" altLang="en-US" dirty="0">
                <a:solidFill>
                  <a:srgbClr val="FF0000"/>
                </a:solidFill>
              </a:rPr>
              <a:t>理解</a:t>
            </a:r>
            <a:r>
              <a:rPr lang="zh-CN" altLang="en-US" dirty="0"/>
              <a:t>经济。</a:t>
            </a:r>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21</a:t>
            </a:fld>
            <a:endParaRPr lang="zh-CN" altLang="en-US"/>
          </a:p>
        </p:txBody>
      </p:sp>
    </p:spTree>
    <p:extLst>
      <p:ext uri="{BB962C8B-B14F-4D97-AF65-F5344CB8AC3E}">
        <p14:creationId xmlns:p14="http://schemas.microsoft.com/office/powerpoint/2010/main" val="2233342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内生变量和外生变量</a:t>
            </a:r>
          </a:p>
        </p:txBody>
      </p:sp>
      <p:sp>
        <p:nvSpPr>
          <p:cNvPr id="3" name="内容占位符 2"/>
          <p:cNvSpPr>
            <a:spLocks noGrp="1"/>
          </p:cNvSpPr>
          <p:nvPr>
            <p:ph idx="1"/>
          </p:nvPr>
        </p:nvSpPr>
        <p:spPr/>
        <p:txBody>
          <a:bodyPr>
            <a:normAutofit lnSpcReduction="10000"/>
          </a:bodyPr>
          <a:lstStyle/>
          <a:p>
            <a:r>
              <a:rPr lang="zh-CN" altLang="en-US" dirty="0"/>
              <a:t>经济学模型一般既包含内生变量，也包含外生变量。</a:t>
            </a:r>
            <a:endParaRPr lang="en-US" altLang="zh-CN" dirty="0"/>
          </a:p>
          <a:p>
            <a:pPr lvl="1"/>
            <a:r>
              <a:rPr lang="zh-CN" altLang="en-US" dirty="0"/>
              <a:t>内生变量（</a:t>
            </a:r>
            <a:r>
              <a:rPr lang="en-US" altLang="zh-CN" dirty="0"/>
              <a:t>Endogenous variable</a:t>
            </a:r>
            <a:r>
              <a:rPr lang="zh-CN" altLang="en-US" dirty="0"/>
              <a:t>），也被称为“因变量”（</a:t>
            </a:r>
            <a:r>
              <a:rPr lang="en-US" altLang="zh-CN" dirty="0"/>
              <a:t>Dependent variable</a:t>
            </a:r>
            <a:r>
              <a:rPr lang="zh-CN" altLang="en-US" dirty="0"/>
              <a:t>）：变量的值取决于模型的解。</a:t>
            </a:r>
            <a:endParaRPr lang="en-US" altLang="zh-CN" dirty="0"/>
          </a:p>
          <a:p>
            <a:pPr lvl="1"/>
            <a:r>
              <a:rPr lang="zh-CN" altLang="en-US" dirty="0"/>
              <a:t>外生变量（</a:t>
            </a:r>
            <a:r>
              <a:rPr lang="en-US" altLang="zh-CN" dirty="0"/>
              <a:t>Exogenous variable</a:t>
            </a:r>
            <a:r>
              <a:rPr lang="zh-CN" altLang="en-US" dirty="0"/>
              <a:t>），也被称为自变量（</a:t>
            </a:r>
            <a:r>
              <a:rPr lang="en-US" altLang="zh-CN" dirty="0"/>
              <a:t>Independent variable</a:t>
            </a:r>
            <a:r>
              <a:rPr lang="zh-CN" altLang="en-US" dirty="0"/>
              <a:t>）：变量的值是给定的。</a:t>
            </a:r>
            <a:endParaRPr lang="en-US" altLang="zh-CN" dirty="0"/>
          </a:p>
          <a:p>
            <a:r>
              <a:rPr lang="zh-CN" altLang="en-US" dirty="0"/>
              <a:t>基于模型的</a:t>
            </a:r>
            <a:r>
              <a:rPr lang="zh-CN" altLang="en-US" dirty="0">
                <a:solidFill>
                  <a:srgbClr val="FF0000"/>
                </a:solidFill>
              </a:rPr>
              <a:t>经济解释</a:t>
            </a:r>
            <a:r>
              <a:rPr lang="zh-CN" altLang="en-US" dirty="0"/>
              <a:t>：将模型内生变量的变化和外生变量的变化联系起来。</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22</a:t>
            </a:fld>
            <a:endParaRPr lang="zh-CN" altLang="en-US"/>
          </a:p>
        </p:txBody>
      </p:sp>
    </p:spTree>
    <p:extLst>
      <p:ext uri="{BB962C8B-B14F-4D97-AF65-F5344CB8AC3E}">
        <p14:creationId xmlns:p14="http://schemas.microsoft.com/office/powerpoint/2010/main" val="1294254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一个宏观模型的图示</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23</a:t>
            </a:fld>
            <a:endParaRPr lang="zh-CN" altLang="en-US"/>
          </a:p>
        </p:txBody>
      </p:sp>
      <p:sp>
        <p:nvSpPr>
          <p:cNvPr id="6" name="椭圆 5"/>
          <p:cNvSpPr/>
          <p:nvPr/>
        </p:nvSpPr>
        <p:spPr>
          <a:xfrm>
            <a:off x="3315680" y="2413512"/>
            <a:ext cx="5072744" cy="2304256"/>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3563888" y="3380974"/>
            <a:ext cx="2092052" cy="369332"/>
          </a:xfrm>
          <a:prstGeom prst="rect">
            <a:avLst/>
          </a:prstGeom>
          <a:noFill/>
          <a:ln>
            <a:solidFill>
              <a:schemeClr val="accent1">
                <a:shade val="50000"/>
              </a:schemeClr>
            </a:solidFill>
          </a:ln>
        </p:spPr>
        <p:txBody>
          <a:bodyPr wrap="square" rtlCol="0">
            <a:spAutoFit/>
          </a:bodyPr>
          <a:lstStyle/>
          <a:p>
            <a:r>
              <a:rPr lang="zh-CN" altLang="en-US" dirty="0"/>
              <a:t>投资</a:t>
            </a:r>
          </a:p>
        </p:txBody>
      </p:sp>
      <p:cxnSp>
        <p:nvCxnSpPr>
          <p:cNvPr id="20" name="直接箭头连接符 19"/>
          <p:cNvCxnSpPr/>
          <p:nvPr/>
        </p:nvCxnSpPr>
        <p:spPr>
          <a:xfrm flipV="1">
            <a:off x="3211488" y="3563827"/>
            <a:ext cx="352400" cy="4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6014258" y="3380974"/>
            <a:ext cx="2092052" cy="369332"/>
          </a:xfrm>
          <a:prstGeom prst="rect">
            <a:avLst/>
          </a:prstGeom>
          <a:noFill/>
          <a:ln>
            <a:solidFill>
              <a:schemeClr val="accent1">
                <a:shade val="50000"/>
              </a:schemeClr>
            </a:solidFill>
          </a:ln>
        </p:spPr>
        <p:txBody>
          <a:bodyPr wrap="square" rtlCol="0">
            <a:spAutoFit/>
          </a:bodyPr>
          <a:lstStyle/>
          <a:p>
            <a:r>
              <a:rPr lang="zh-CN" altLang="en-US" dirty="0"/>
              <a:t>通胀</a:t>
            </a:r>
          </a:p>
        </p:txBody>
      </p:sp>
      <p:cxnSp>
        <p:nvCxnSpPr>
          <p:cNvPr id="17" name="直接箭头连接符 16"/>
          <p:cNvCxnSpPr/>
          <p:nvPr/>
        </p:nvCxnSpPr>
        <p:spPr>
          <a:xfrm flipV="1">
            <a:off x="5655940" y="3558871"/>
            <a:ext cx="352400" cy="49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4629825" y="4142610"/>
            <a:ext cx="2592288" cy="369332"/>
          </a:xfrm>
          <a:prstGeom prst="rect">
            <a:avLst/>
          </a:prstGeom>
          <a:noFill/>
          <a:ln>
            <a:noFill/>
          </a:ln>
        </p:spPr>
        <p:txBody>
          <a:bodyPr wrap="square" rtlCol="0">
            <a:spAutoFit/>
          </a:bodyPr>
          <a:lstStyle/>
          <a:p>
            <a:r>
              <a:rPr lang="zh-CN" altLang="en-US" i="1" dirty="0"/>
              <a:t>内生变量</a:t>
            </a:r>
          </a:p>
        </p:txBody>
      </p:sp>
      <p:sp>
        <p:nvSpPr>
          <p:cNvPr id="22" name="文本框 21"/>
          <p:cNvSpPr txBox="1"/>
          <p:nvPr/>
        </p:nvSpPr>
        <p:spPr>
          <a:xfrm>
            <a:off x="1113518" y="3381998"/>
            <a:ext cx="2092052" cy="369332"/>
          </a:xfrm>
          <a:prstGeom prst="rect">
            <a:avLst/>
          </a:prstGeom>
          <a:noFill/>
          <a:ln>
            <a:solidFill>
              <a:schemeClr val="accent1">
                <a:shade val="50000"/>
              </a:schemeClr>
            </a:solidFill>
          </a:ln>
        </p:spPr>
        <p:txBody>
          <a:bodyPr wrap="square" rtlCol="0">
            <a:spAutoFit/>
          </a:bodyPr>
          <a:lstStyle/>
          <a:p>
            <a:r>
              <a:rPr lang="zh-CN" altLang="en-US" dirty="0"/>
              <a:t>货币供应</a:t>
            </a:r>
          </a:p>
        </p:txBody>
      </p:sp>
      <p:sp>
        <p:nvSpPr>
          <p:cNvPr id="23" name="椭圆 22"/>
          <p:cNvSpPr/>
          <p:nvPr/>
        </p:nvSpPr>
        <p:spPr>
          <a:xfrm>
            <a:off x="827584" y="2391197"/>
            <a:ext cx="2488096" cy="2304256"/>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1043608" y="4000461"/>
            <a:ext cx="2592288" cy="369332"/>
          </a:xfrm>
          <a:prstGeom prst="rect">
            <a:avLst/>
          </a:prstGeom>
          <a:noFill/>
          <a:ln>
            <a:noFill/>
          </a:ln>
        </p:spPr>
        <p:txBody>
          <a:bodyPr wrap="square" rtlCol="0">
            <a:spAutoFit/>
          </a:bodyPr>
          <a:lstStyle/>
          <a:p>
            <a:r>
              <a:rPr lang="zh-CN" altLang="en-US" i="1" dirty="0"/>
              <a:t>外生变量</a:t>
            </a:r>
          </a:p>
        </p:txBody>
      </p:sp>
    </p:spTree>
    <p:extLst>
      <p:ext uri="{BB962C8B-B14F-4D97-AF65-F5344CB8AC3E}">
        <p14:creationId xmlns:p14="http://schemas.microsoft.com/office/powerpoint/2010/main" val="20823208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normAutofit/>
          </a:bodyPr>
          <a:lstStyle/>
          <a:p>
            <a:r>
              <a:rPr lang="zh-CN" altLang="en-US" dirty="0"/>
              <a:t>宏观建模</a:t>
            </a:r>
          </a:p>
        </p:txBody>
      </p:sp>
      <p:sp>
        <p:nvSpPr>
          <p:cNvPr id="6" name="内容占位符 5"/>
          <p:cNvSpPr>
            <a:spLocks noGrp="1"/>
          </p:cNvSpPr>
          <p:nvPr>
            <p:ph idx="1"/>
          </p:nvPr>
        </p:nvSpPr>
        <p:spPr/>
        <p:txBody>
          <a:bodyPr>
            <a:normAutofit fontScale="70000" lnSpcReduction="20000"/>
          </a:bodyPr>
          <a:lstStyle/>
          <a:p>
            <a:r>
              <a:rPr lang="zh-CN" altLang="en-US" dirty="0"/>
              <a:t>经济学家用建模来理解经济问题。</a:t>
            </a:r>
            <a:endParaRPr lang="en-US" altLang="zh-CN" dirty="0"/>
          </a:p>
          <a:p>
            <a:pPr lvl="1"/>
            <a:r>
              <a:rPr lang="zh-CN" altLang="en-US" dirty="0"/>
              <a:t>从数据出发，总结出需要解释的现象（内生变量的统计量，如增长问题中的实际</a:t>
            </a:r>
            <a:r>
              <a:rPr lang="en-US" altLang="zh-CN" dirty="0"/>
              <a:t>GDP</a:t>
            </a:r>
            <a:r>
              <a:rPr lang="zh-CN" altLang="en-US" dirty="0"/>
              <a:t>增速），称为“经验事实”（</a:t>
            </a:r>
            <a:r>
              <a:rPr lang="en-US" altLang="zh-CN" dirty="0"/>
              <a:t>Empirical fact</a:t>
            </a:r>
            <a:r>
              <a:rPr lang="zh-CN" altLang="en-US" dirty="0"/>
              <a:t>）。</a:t>
            </a:r>
            <a:endParaRPr lang="en-US" altLang="zh-CN" dirty="0"/>
          </a:p>
          <a:p>
            <a:pPr lvl="1"/>
            <a:r>
              <a:rPr lang="zh-CN" altLang="en-US" dirty="0"/>
              <a:t>为解释该现象，提出一个模型（一个简化的玩具经济），该模型包括</a:t>
            </a:r>
            <a:endParaRPr lang="en-US" altLang="zh-CN" dirty="0"/>
          </a:p>
          <a:p>
            <a:pPr lvl="2"/>
            <a:r>
              <a:rPr lang="zh-CN" altLang="en-US" dirty="0"/>
              <a:t>内生变量和外生变量</a:t>
            </a:r>
            <a:endParaRPr lang="en-US" altLang="zh-CN" dirty="0"/>
          </a:p>
          <a:p>
            <a:pPr lvl="2"/>
            <a:r>
              <a:rPr lang="zh-CN" altLang="en-US" dirty="0"/>
              <a:t>变量之间的关系（假设，</a:t>
            </a:r>
            <a:r>
              <a:rPr lang="en-US" altLang="zh-CN" dirty="0"/>
              <a:t>Assumptions</a:t>
            </a:r>
            <a:r>
              <a:rPr lang="zh-CN" altLang="en-US" dirty="0"/>
              <a:t>）</a:t>
            </a:r>
            <a:endParaRPr lang="en-US" altLang="zh-CN" dirty="0"/>
          </a:p>
          <a:p>
            <a:pPr lvl="1"/>
            <a:r>
              <a:rPr lang="zh-CN" altLang="en-US" dirty="0"/>
              <a:t>什么样的模型是成功的模型？</a:t>
            </a:r>
            <a:endParaRPr lang="en-US" altLang="zh-CN" dirty="0"/>
          </a:p>
          <a:p>
            <a:pPr lvl="2"/>
            <a:r>
              <a:rPr lang="zh-CN" altLang="en-US" dirty="0"/>
              <a:t>从模型得到的推论（假说，</a:t>
            </a:r>
            <a:r>
              <a:rPr lang="en-US" altLang="zh-CN" dirty="0"/>
              <a:t>Hypotheses</a:t>
            </a:r>
            <a:r>
              <a:rPr lang="zh-CN" altLang="en-US" dirty="0"/>
              <a:t>），用外生变量的变化“解释”需要解释的现象（内生变量的特征）。</a:t>
            </a:r>
            <a:endParaRPr lang="en-US" altLang="zh-CN" dirty="0"/>
          </a:p>
          <a:p>
            <a:pPr lvl="2"/>
            <a:r>
              <a:rPr lang="zh-CN" altLang="en-US" dirty="0"/>
              <a:t>从模型得到的其他推论得到数据支持。</a:t>
            </a:r>
            <a:endParaRPr lang="en-US" altLang="zh-CN" dirty="0"/>
          </a:p>
          <a:p>
            <a:pPr lvl="1"/>
            <a:r>
              <a:rPr lang="zh-CN" altLang="en-US" dirty="0"/>
              <a:t>当场景发生变化，成功的模型也会失败，此时需要更新的模型，用以解释新现象。</a:t>
            </a:r>
            <a:endParaRPr lang="en-US" altLang="zh-CN" dirty="0"/>
          </a:p>
          <a:p>
            <a:pPr lvl="1"/>
            <a:r>
              <a:rPr lang="zh-CN" altLang="en-US" dirty="0"/>
              <a:t>如此建模和理解的过程，没有终点。</a:t>
            </a:r>
            <a:endParaRPr lang="en-US" altLang="zh-CN" dirty="0"/>
          </a:p>
          <a:p>
            <a:r>
              <a:rPr lang="zh-CN" altLang="en-US" dirty="0"/>
              <a:t>经济学研究的进步体现在经验和模型的积累。</a:t>
            </a:r>
          </a:p>
        </p:txBody>
      </p:sp>
      <p:sp>
        <p:nvSpPr>
          <p:cNvPr id="3" name="页脚占位符 2"/>
          <p:cNvSpPr>
            <a:spLocks noGrp="1"/>
          </p:cNvSpPr>
          <p:nvPr>
            <p:ph type="ftr" sz="quarter" idx="11"/>
          </p:nvPr>
        </p:nvSpPr>
        <p:spPr/>
        <p:txBody>
          <a:bodyPr/>
          <a:lstStyle/>
          <a:p>
            <a:r>
              <a:rPr lang="en-US" altLang="zh-CN"/>
              <a:t>Intermediate Macroeconomics </a:t>
            </a:r>
            <a:endParaRPr lang="zh-CN" altLang="en-US"/>
          </a:p>
        </p:txBody>
      </p:sp>
      <p:sp>
        <p:nvSpPr>
          <p:cNvPr id="4" name="灯片编号占位符 3"/>
          <p:cNvSpPr>
            <a:spLocks noGrp="1"/>
          </p:cNvSpPr>
          <p:nvPr>
            <p:ph type="sldNum" sz="quarter" idx="12"/>
          </p:nvPr>
        </p:nvSpPr>
        <p:spPr/>
        <p:txBody>
          <a:bodyPr/>
          <a:lstStyle/>
          <a:p>
            <a:fld id="{0DECF43B-50A2-411C-BEC8-FEE402C7F19F}" type="slidenum">
              <a:rPr lang="zh-CN" altLang="en-US" smtClean="0"/>
              <a:t>24</a:t>
            </a:fld>
            <a:endParaRPr lang="zh-CN" altLang="en-US" dirty="0"/>
          </a:p>
        </p:txBody>
      </p:sp>
    </p:spTree>
    <p:extLst>
      <p:ext uri="{BB962C8B-B14F-4D97-AF65-F5344CB8AC3E}">
        <p14:creationId xmlns:p14="http://schemas.microsoft.com/office/powerpoint/2010/main" val="1184666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如何运用模型的艺术</a:t>
            </a:r>
          </a:p>
        </p:txBody>
      </p:sp>
      <p:sp>
        <p:nvSpPr>
          <p:cNvPr id="3" name="内容占位符 2"/>
          <p:cNvSpPr>
            <a:spLocks noGrp="1"/>
          </p:cNvSpPr>
          <p:nvPr>
            <p:ph idx="1"/>
          </p:nvPr>
        </p:nvSpPr>
        <p:spPr/>
        <p:txBody>
          <a:bodyPr>
            <a:normAutofit/>
          </a:bodyPr>
          <a:lstStyle/>
          <a:p>
            <a:r>
              <a:rPr lang="zh-CN" altLang="en-US" dirty="0"/>
              <a:t>提出和分析模型是科学（</a:t>
            </a:r>
            <a:r>
              <a:rPr lang="en-US" altLang="zh-CN" dirty="0"/>
              <a:t>Science</a:t>
            </a:r>
            <a:r>
              <a:rPr lang="zh-CN" altLang="en-US" dirty="0"/>
              <a:t>），在特殊现实场景运用模型是艺术（</a:t>
            </a:r>
            <a:r>
              <a:rPr lang="en-US" altLang="zh-CN" dirty="0"/>
              <a:t>Art</a:t>
            </a:r>
            <a:r>
              <a:rPr lang="zh-CN" altLang="en-US" dirty="0"/>
              <a:t>）。</a:t>
            </a:r>
            <a:endParaRPr lang="en-US" altLang="zh-CN" dirty="0"/>
          </a:p>
          <a:p>
            <a:r>
              <a:rPr lang="zh-CN" altLang="en-US" dirty="0"/>
              <a:t>凯恩斯如是说：</a:t>
            </a:r>
            <a:r>
              <a:rPr lang="en-US" altLang="zh-CN" dirty="0"/>
              <a:t> </a:t>
            </a:r>
          </a:p>
          <a:p>
            <a:pPr marL="400050" lvl="1" indent="0">
              <a:buNone/>
            </a:pPr>
            <a:r>
              <a:rPr lang="en-US" altLang="zh-CN" i="1" dirty="0"/>
              <a:t>Economics is a science of thinking in terms of models joined to the art of choosing models which are relevant to the contemporary world.</a:t>
            </a:r>
          </a:p>
          <a:p>
            <a:pPr marL="400050" lvl="1" indent="0">
              <a:buNone/>
            </a:pPr>
            <a:endParaRPr lang="en-US" altLang="zh-CN" i="1" dirty="0"/>
          </a:p>
          <a:p>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25</a:t>
            </a:fld>
            <a:endParaRPr lang="zh-CN" altLang="en-US"/>
          </a:p>
        </p:txBody>
      </p:sp>
    </p:spTree>
    <p:extLst>
      <p:ext uri="{BB962C8B-B14F-4D97-AF65-F5344CB8AC3E}">
        <p14:creationId xmlns:p14="http://schemas.microsoft.com/office/powerpoint/2010/main" val="30352514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It Depends!</a:t>
            </a:r>
            <a:endParaRPr lang="zh-CN" altLang="en-US" dirty="0"/>
          </a:p>
        </p:txBody>
      </p:sp>
      <p:sp>
        <p:nvSpPr>
          <p:cNvPr id="3" name="内容占位符 2"/>
          <p:cNvSpPr>
            <a:spLocks noGrp="1"/>
          </p:cNvSpPr>
          <p:nvPr>
            <p:ph idx="1"/>
          </p:nvPr>
        </p:nvSpPr>
        <p:spPr/>
        <p:txBody>
          <a:bodyPr>
            <a:normAutofit/>
          </a:bodyPr>
          <a:lstStyle/>
          <a:p>
            <a:r>
              <a:rPr lang="zh-CN" altLang="en-US" dirty="0"/>
              <a:t>跟经济有关的问题，不错的回答总是：</a:t>
            </a:r>
            <a:r>
              <a:rPr lang="en-US" altLang="zh-CN" dirty="0"/>
              <a:t>It depends.</a:t>
            </a:r>
          </a:p>
          <a:p>
            <a:pPr lvl="1"/>
            <a:r>
              <a:rPr lang="zh-CN" altLang="en-US" dirty="0"/>
              <a:t>实际场景很复杂，模型假设是否成立，有很大的不确定性。</a:t>
            </a:r>
            <a:endParaRPr lang="en-US" altLang="zh-CN" dirty="0"/>
          </a:p>
          <a:p>
            <a:pPr lvl="1"/>
            <a:r>
              <a:rPr lang="zh-CN" altLang="en-US" dirty="0"/>
              <a:t>客观、准确、全面的观察很重要。</a:t>
            </a:r>
            <a:endParaRPr lang="en-US" altLang="zh-CN" dirty="0"/>
          </a:p>
          <a:p>
            <a:pPr lvl="1"/>
            <a:r>
              <a:rPr lang="zh-CN" altLang="en-US" dirty="0"/>
              <a:t>谦虚很重要。</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26</a:t>
            </a:fld>
            <a:endParaRPr lang="zh-CN" altLang="en-US"/>
          </a:p>
        </p:txBody>
      </p:sp>
    </p:spTree>
    <p:extLst>
      <p:ext uri="{BB962C8B-B14F-4D97-AF65-F5344CB8AC3E}">
        <p14:creationId xmlns:p14="http://schemas.microsoft.com/office/powerpoint/2010/main" val="868279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宏观模型应用</a:t>
            </a:r>
          </a:p>
        </p:txBody>
      </p:sp>
      <p:sp>
        <p:nvSpPr>
          <p:cNvPr id="3" name="内容占位符 2"/>
          <p:cNvSpPr>
            <a:spLocks noGrp="1"/>
          </p:cNvSpPr>
          <p:nvPr>
            <p:ph idx="1"/>
          </p:nvPr>
        </p:nvSpPr>
        <p:spPr/>
        <p:txBody>
          <a:bodyPr/>
          <a:lstStyle/>
          <a:p>
            <a:r>
              <a:rPr lang="zh-CN" altLang="en-US" dirty="0"/>
              <a:t>解释宏观经济现象</a:t>
            </a:r>
            <a:endParaRPr lang="en-US" altLang="zh-CN" dirty="0"/>
          </a:p>
          <a:p>
            <a:r>
              <a:rPr lang="zh-CN" altLang="en-US" dirty="0"/>
              <a:t>预测经济趋势和金融市场表现</a:t>
            </a:r>
            <a:endParaRPr lang="en-US" altLang="zh-CN" dirty="0"/>
          </a:p>
          <a:p>
            <a:r>
              <a:rPr lang="zh-CN" altLang="en-US" dirty="0"/>
              <a:t>政策效应分析</a:t>
            </a:r>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27</a:t>
            </a:fld>
            <a:endParaRPr lang="zh-CN" altLang="en-US"/>
          </a:p>
        </p:txBody>
      </p:sp>
    </p:spTree>
    <p:extLst>
      <p:ext uri="{BB962C8B-B14F-4D97-AF65-F5344CB8AC3E}">
        <p14:creationId xmlns:p14="http://schemas.microsoft.com/office/powerpoint/2010/main" val="790683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什么是宏观经济学？</a:t>
            </a:r>
            <a:endParaRPr lang="en-US" altLang="zh-CN" dirty="0"/>
          </a:p>
          <a:p>
            <a:r>
              <a:rPr lang="zh-CN" altLang="en-US" dirty="0"/>
              <a:t>我们的经济如何运行？</a:t>
            </a:r>
            <a:endParaRPr lang="en-US" altLang="zh-CN" dirty="0"/>
          </a:p>
          <a:p>
            <a:r>
              <a:rPr lang="zh-CN" altLang="en-US" dirty="0"/>
              <a:t>宏观经济学建模</a:t>
            </a:r>
            <a:endParaRPr lang="en-US" altLang="zh-CN" dirty="0"/>
          </a:p>
          <a:p>
            <a:r>
              <a:rPr lang="zh-CN" altLang="en-US" b="1" dirty="0"/>
              <a:t>宏观经济学思想简史</a:t>
            </a:r>
            <a:endParaRPr lang="en-US" altLang="zh-CN" b="1"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28</a:t>
            </a:fld>
            <a:endParaRPr lang="zh-CN" altLang="en-US"/>
          </a:p>
        </p:txBody>
      </p:sp>
    </p:spTree>
    <p:extLst>
      <p:ext uri="{BB962C8B-B14F-4D97-AF65-F5344CB8AC3E}">
        <p14:creationId xmlns:p14="http://schemas.microsoft.com/office/powerpoint/2010/main" val="30997444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宏观经济学派</a:t>
            </a:r>
          </a:p>
        </p:txBody>
      </p:sp>
      <p:sp>
        <p:nvSpPr>
          <p:cNvPr id="3" name="内容占位符 2"/>
          <p:cNvSpPr>
            <a:spLocks noGrp="1"/>
          </p:cNvSpPr>
          <p:nvPr>
            <p:ph idx="1"/>
          </p:nvPr>
        </p:nvSpPr>
        <p:spPr/>
        <p:txBody>
          <a:bodyPr>
            <a:normAutofit/>
          </a:bodyPr>
          <a:lstStyle/>
          <a:p>
            <a:r>
              <a:rPr lang="zh-CN" altLang="en-US" dirty="0"/>
              <a:t>古典学派（</a:t>
            </a:r>
            <a:r>
              <a:rPr lang="en-US" altLang="zh-CN" dirty="0"/>
              <a:t>Classical</a:t>
            </a:r>
            <a:r>
              <a:rPr lang="zh-CN" altLang="en-US" dirty="0"/>
              <a:t>）</a:t>
            </a:r>
            <a:endParaRPr lang="en-US" altLang="zh-CN" dirty="0"/>
          </a:p>
          <a:p>
            <a:r>
              <a:rPr lang="zh-CN" altLang="en-US" dirty="0"/>
              <a:t>凯恩斯（</a:t>
            </a:r>
            <a:r>
              <a:rPr lang="en-US" altLang="zh-CN" dirty="0"/>
              <a:t>Keynes</a:t>
            </a:r>
            <a:r>
              <a:rPr lang="zh-CN" altLang="en-US" dirty="0"/>
              <a:t>）</a:t>
            </a:r>
            <a:endParaRPr lang="en-US" altLang="zh-CN" dirty="0"/>
          </a:p>
          <a:p>
            <a:r>
              <a:rPr lang="zh-CN" altLang="en-US" dirty="0"/>
              <a:t>凯恩斯主义（</a:t>
            </a:r>
            <a:r>
              <a:rPr lang="en-US" altLang="zh-CN" dirty="0"/>
              <a:t>Keynesianism</a:t>
            </a:r>
            <a:r>
              <a:rPr lang="zh-CN" altLang="en-US" dirty="0"/>
              <a:t>）</a:t>
            </a:r>
            <a:endParaRPr lang="en-US" altLang="zh-CN" dirty="0"/>
          </a:p>
          <a:p>
            <a:r>
              <a:rPr lang="zh-CN" altLang="en-US" dirty="0"/>
              <a:t>货币主义（</a:t>
            </a:r>
            <a:r>
              <a:rPr lang="en-US" altLang="zh-CN" dirty="0"/>
              <a:t>Monetarism</a:t>
            </a:r>
            <a:r>
              <a:rPr lang="zh-CN" altLang="en-US" dirty="0"/>
              <a:t>）</a:t>
            </a:r>
            <a:r>
              <a:rPr lang="en-US" altLang="zh-CN" dirty="0"/>
              <a:t> </a:t>
            </a:r>
          </a:p>
          <a:p>
            <a:r>
              <a:rPr lang="zh-CN" altLang="en-US" dirty="0"/>
              <a:t>新古典（</a:t>
            </a:r>
            <a:r>
              <a:rPr lang="en-US" altLang="zh-CN" dirty="0"/>
              <a:t>New classical</a:t>
            </a:r>
            <a:r>
              <a:rPr lang="zh-CN" altLang="en-US" dirty="0"/>
              <a:t>）</a:t>
            </a:r>
            <a:endParaRPr lang="en-US" altLang="zh-CN" dirty="0"/>
          </a:p>
          <a:p>
            <a:r>
              <a:rPr lang="zh-CN" altLang="en-US" dirty="0"/>
              <a:t>新凯恩斯主义（</a:t>
            </a:r>
            <a:r>
              <a:rPr lang="en-US" altLang="zh-CN" dirty="0"/>
              <a:t>New Keynesian</a:t>
            </a:r>
            <a:r>
              <a:rPr lang="zh-CN" altLang="en-US" dirty="0"/>
              <a:t>）</a:t>
            </a:r>
            <a:endParaRPr lang="en-US" altLang="zh-CN" dirty="0"/>
          </a:p>
          <a:p>
            <a:r>
              <a:rPr lang="zh-CN" altLang="en-US" dirty="0"/>
              <a:t>其他</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29</a:t>
            </a:fld>
            <a:endParaRPr lang="zh-CN" altLang="en-US"/>
          </a:p>
        </p:txBody>
      </p:sp>
    </p:spTree>
    <p:extLst>
      <p:ext uri="{BB962C8B-B14F-4D97-AF65-F5344CB8AC3E}">
        <p14:creationId xmlns:p14="http://schemas.microsoft.com/office/powerpoint/2010/main" val="2837242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宏观经济学</a:t>
            </a:r>
          </a:p>
        </p:txBody>
      </p:sp>
      <p:sp>
        <p:nvSpPr>
          <p:cNvPr id="3" name="内容占位符 2"/>
          <p:cNvSpPr>
            <a:spLocks noGrp="1"/>
          </p:cNvSpPr>
          <p:nvPr>
            <p:ph idx="1"/>
          </p:nvPr>
        </p:nvSpPr>
        <p:spPr/>
        <p:txBody>
          <a:bodyPr/>
          <a:lstStyle/>
          <a:p>
            <a:r>
              <a:rPr lang="zh-CN" altLang="en-US" dirty="0"/>
              <a:t>宏观经济学、微观经济学、和计量经济学是经济学三大领域。</a:t>
            </a:r>
            <a:endParaRPr lang="en-US" altLang="zh-CN" dirty="0"/>
          </a:p>
          <a:p>
            <a:r>
              <a:rPr lang="zh-CN" altLang="en-US" dirty="0"/>
              <a:t>宏观经济学将经济</a:t>
            </a:r>
            <a:r>
              <a:rPr lang="zh-CN" altLang="en-US" b="1" dirty="0">
                <a:solidFill>
                  <a:srgbClr val="FF0000"/>
                </a:solidFill>
              </a:rPr>
              <a:t>看作一个整体</a:t>
            </a:r>
            <a:r>
              <a:rPr lang="zh-CN" altLang="en-US" dirty="0"/>
              <a:t>，研究其增长、波动，以及管理。</a:t>
            </a:r>
            <a:endParaRPr lang="en-US" altLang="zh-CN" dirty="0"/>
          </a:p>
          <a:p>
            <a:pPr marL="0" indent="0">
              <a:buNone/>
            </a:pP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a:t>
            </a:fld>
            <a:endParaRPr lang="zh-CN" altLang="en-US"/>
          </a:p>
        </p:txBody>
      </p:sp>
    </p:spTree>
    <p:extLst>
      <p:ext uri="{BB962C8B-B14F-4D97-AF65-F5344CB8AC3E}">
        <p14:creationId xmlns:p14="http://schemas.microsoft.com/office/powerpoint/2010/main" val="2045448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古典学派的宏观思想</a:t>
            </a:r>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p:txBody>
              <a:bodyPr>
                <a:normAutofit lnSpcReduction="10000"/>
              </a:bodyPr>
              <a:lstStyle/>
              <a:p>
                <a:r>
                  <a:rPr lang="zh-CN" altLang="en-US" dirty="0"/>
                  <a:t>核心假设：个体理性，价格和工资灵活，市场永远出清（</a:t>
                </a:r>
                <a:r>
                  <a:rPr lang="en-US" altLang="zh-CN" dirty="0"/>
                  <a:t>clear</a:t>
                </a:r>
                <a:r>
                  <a:rPr lang="zh-CN" altLang="en-US" dirty="0"/>
                  <a:t>）。</a:t>
                </a:r>
                <a:endParaRPr lang="en-US" altLang="zh-CN" dirty="0"/>
              </a:p>
              <a:p>
                <a:pPr lvl="1"/>
                <a:r>
                  <a:rPr lang="zh-CN" altLang="en-US" dirty="0"/>
                  <a:t>无需担心需求（需求自动消化供给，供给产生需求。）</a:t>
                </a:r>
                <a:endParaRPr lang="en-US" altLang="zh-CN" dirty="0"/>
              </a:p>
              <a:p>
                <a:pPr lvl="1"/>
                <a:r>
                  <a:rPr lang="zh-CN" altLang="en-US" dirty="0"/>
                  <a:t>货币数量理论（</a:t>
                </a:r>
                <a:r>
                  <a:rPr lang="en-US" altLang="zh-CN" dirty="0"/>
                  <a:t>Quantity theory of money, David Hume, Irving Fisher</a:t>
                </a:r>
                <a:r>
                  <a:rPr lang="zh-CN" altLang="en-US" dirty="0"/>
                  <a:t>）</a:t>
                </a:r>
                <a:endParaRPr lang="en-US" altLang="zh-CN" dirty="0"/>
              </a:p>
              <a:p>
                <a:pPr marL="400050" lvl="1" indent="0">
                  <a:buNone/>
                </a:pPr>
                <a14:m>
                  <m:oMathPara xmlns:m="http://schemas.openxmlformats.org/officeDocument/2006/math">
                    <m:oMathParaPr>
                      <m:jc m:val="centerGroup"/>
                    </m:oMathParaPr>
                    <m:oMath xmlns:m="http://schemas.openxmlformats.org/officeDocument/2006/math">
                      <m:r>
                        <a:rPr lang="en-US" altLang="zh-CN" b="0" i="1" smtClean="0">
                          <a:latin typeface="Cambria Math"/>
                        </a:rPr>
                        <m:t>𝑀𝑉</m:t>
                      </m:r>
                      <m:r>
                        <a:rPr lang="en-US" altLang="zh-CN" b="0" i="1" smtClean="0">
                          <a:latin typeface="Cambria Math"/>
                        </a:rPr>
                        <m:t>=</m:t>
                      </m:r>
                      <m:r>
                        <a:rPr lang="en-US" altLang="zh-CN" b="0" i="1" smtClean="0">
                          <a:latin typeface="Cambria Math"/>
                        </a:rPr>
                        <m:t>𝑃𝑌</m:t>
                      </m:r>
                    </m:oMath>
                  </m:oMathPara>
                </a14:m>
                <a:endParaRPr lang="en-US" altLang="zh-CN" dirty="0"/>
              </a:p>
              <a:p>
                <a:pPr lvl="1"/>
                <a:r>
                  <a:rPr lang="zh-CN" altLang="en-US" dirty="0"/>
                  <a:t>货币是浮于真实经济表面的一层纱（</a:t>
                </a:r>
                <a:r>
                  <a:rPr lang="en-US" altLang="zh-CN" dirty="0"/>
                  <a:t>A veil of money</a:t>
                </a:r>
                <a:r>
                  <a:rPr lang="zh-CN" altLang="en-US" dirty="0"/>
                  <a:t>）：货币外生给定，不影响真实经济活动。</a:t>
                </a: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blipFill>
                <a:blip r:embed="rId3"/>
                <a:stretch>
                  <a:fillRect l="-1704" t="-2830" r="-1111"/>
                </a:stretch>
              </a:blipFill>
            </p:spPr>
            <p:txBody>
              <a:bodyPr/>
              <a:lstStyle/>
              <a:p>
                <a:r>
                  <a:rPr lang="zh-CN" altLang="en-US">
                    <a:noFill/>
                  </a:rPr>
                  <a:t> </a:t>
                </a:r>
              </a:p>
            </p:txBody>
          </p:sp>
        </mc:Fallback>
      </mc:AlternateContent>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30</a:t>
            </a:fld>
            <a:endParaRPr lang="zh-CN" altLang="en-US"/>
          </a:p>
        </p:txBody>
      </p:sp>
    </p:spTree>
    <p:extLst>
      <p:ext uri="{BB962C8B-B14F-4D97-AF65-F5344CB8AC3E}">
        <p14:creationId xmlns:p14="http://schemas.microsoft.com/office/powerpoint/2010/main" val="1002047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凯恩斯</a:t>
            </a:r>
          </a:p>
        </p:txBody>
      </p:sp>
      <p:sp>
        <p:nvSpPr>
          <p:cNvPr id="3" name="内容占位符 2"/>
          <p:cNvSpPr>
            <a:spLocks noGrp="1"/>
          </p:cNvSpPr>
          <p:nvPr>
            <p:ph idx="1"/>
          </p:nvPr>
        </p:nvSpPr>
        <p:spPr/>
        <p:txBody>
          <a:bodyPr>
            <a:normAutofit fontScale="92500" lnSpcReduction="20000"/>
          </a:bodyPr>
          <a:lstStyle/>
          <a:p>
            <a:r>
              <a:rPr lang="zh-CN" altLang="en-US" dirty="0"/>
              <a:t>凯恩斯（</a:t>
            </a:r>
            <a:r>
              <a:rPr lang="en-US" altLang="zh-CN" dirty="0"/>
              <a:t>John Maynard Keynes</a:t>
            </a:r>
            <a:r>
              <a:rPr lang="zh-CN" altLang="en-US" dirty="0"/>
              <a:t>）于</a:t>
            </a:r>
            <a:r>
              <a:rPr lang="en-US" altLang="zh-CN" dirty="0"/>
              <a:t>1936</a:t>
            </a:r>
            <a:r>
              <a:rPr lang="zh-CN" altLang="en-US" dirty="0"/>
              <a:t>年出版</a:t>
            </a:r>
            <a:r>
              <a:rPr lang="en-US" altLang="zh-CN" dirty="0"/>
              <a:t>《</a:t>
            </a:r>
            <a:r>
              <a:rPr lang="zh-CN" altLang="en-US" dirty="0"/>
              <a:t>通论</a:t>
            </a:r>
            <a:r>
              <a:rPr lang="en-US" altLang="zh-CN" dirty="0"/>
              <a:t>》</a:t>
            </a:r>
            <a:r>
              <a:rPr lang="zh-CN" altLang="en-US" dirty="0"/>
              <a:t>，</a:t>
            </a:r>
            <a:r>
              <a:rPr lang="en-US" altLang="zh-CN" dirty="0"/>
              <a:t> </a:t>
            </a:r>
            <a:r>
              <a:rPr lang="en-US" altLang="zh-CN" i="1" dirty="0"/>
              <a:t>General Theory of Employment, Interest and Money. </a:t>
            </a:r>
            <a:r>
              <a:rPr lang="en-US" altLang="zh-CN" dirty="0"/>
              <a:t> </a:t>
            </a:r>
            <a:r>
              <a:rPr lang="zh-CN" altLang="en-US" dirty="0"/>
              <a:t>这被认为是宏观经济学的开端。</a:t>
            </a:r>
            <a:endParaRPr lang="en-US" altLang="zh-CN" dirty="0"/>
          </a:p>
          <a:p>
            <a:r>
              <a:rPr lang="zh-CN" altLang="en-US" dirty="0"/>
              <a:t>凯恩斯的</a:t>
            </a:r>
            <a:r>
              <a:rPr lang="en-US" altLang="zh-CN" dirty="0"/>
              <a:t>《</a:t>
            </a:r>
            <a:r>
              <a:rPr lang="zh-CN" altLang="en-US" dirty="0"/>
              <a:t>通论</a:t>
            </a:r>
            <a:r>
              <a:rPr lang="en-US" altLang="zh-CN" dirty="0"/>
              <a:t>》</a:t>
            </a:r>
            <a:r>
              <a:rPr lang="zh-CN" altLang="en-US" dirty="0"/>
              <a:t>解释了大萧条为什么会发生，以及政府应该做什么。</a:t>
            </a:r>
            <a:endParaRPr lang="en-US" altLang="zh-CN" dirty="0"/>
          </a:p>
          <a:p>
            <a:r>
              <a:rPr lang="zh-CN" altLang="en-US" dirty="0"/>
              <a:t>凯恩斯理论基于行为经济学假设，人不够理性，市场不够完美。</a:t>
            </a:r>
            <a:r>
              <a:rPr lang="en-US" altLang="zh-CN" dirty="0"/>
              <a:t> </a:t>
            </a:r>
          </a:p>
          <a:p>
            <a:pPr lvl="1"/>
            <a:r>
              <a:rPr lang="zh-CN" altLang="en-US" dirty="0"/>
              <a:t>粘滞价格（</a:t>
            </a:r>
            <a:r>
              <a:rPr lang="en-US" altLang="zh-CN" dirty="0"/>
              <a:t>Sticky price/wage</a:t>
            </a:r>
            <a:r>
              <a:rPr lang="zh-CN" altLang="en-US" dirty="0"/>
              <a:t>）</a:t>
            </a:r>
            <a:endParaRPr lang="en-US" altLang="zh-CN" dirty="0"/>
          </a:p>
          <a:p>
            <a:pPr lvl="1"/>
            <a:r>
              <a:rPr lang="zh-CN" altLang="en-US" dirty="0"/>
              <a:t>动物精神（</a:t>
            </a:r>
            <a:r>
              <a:rPr lang="en-US" altLang="zh-CN" dirty="0"/>
              <a:t>Animal spirits</a:t>
            </a:r>
            <a:r>
              <a:rPr lang="zh-CN" altLang="en-US" dirty="0"/>
              <a:t>）</a:t>
            </a:r>
            <a:endParaRPr lang="en-US" altLang="zh-CN" dirty="0"/>
          </a:p>
          <a:p>
            <a:pPr lvl="1"/>
            <a:r>
              <a:rPr lang="zh-CN" altLang="en-US" dirty="0"/>
              <a:t>选美比喻（</a:t>
            </a:r>
            <a:r>
              <a:rPr lang="en-US" altLang="zh-CN" dirty="0"/>
              <a:t>Beauty contest</a:t>
            </a:r>
            <a:r>
              <a:rPr lang="zh-CN" altLang="en-US" dirty="0"/>
              <a:t>）</a:t>
            </a:r>
            <a:endParaRPr lang="en-US" altLang="zh-CN" dirty="0"/>
          </a:p>
          <a:p>
            <a:pPr lvl="1"/>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31</a:t>
            </a:fld>
            <a:endParaRPr lang="zh-CN" altLang="en-US"/>
          </a:p>
        </p:txBody>
      </p:sp>
    </p:spTree>
    <p:extLst>
      <p:ext uri="{BB962C8B-B14F-4D97-AF65-F5344CB8AC3E}">
        <p14:creationId xmlns:p14="http://schemas.microsoft.com/office/powerpoint/2010/main" val="40404216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新古典综合（</a:t>
            </a:r>
            <a:r>
              <a:rPr lang="en-US" altLang="zh-CN" dirty="0"/>
              <a:t>Neoclassical Synthesis</a:t>
            </a:r>
            <a:r>
              <a:rPr lang="zh-CN" altLang="en-US" dirty="0"/>
              <a:t>）</a:t>
            </a:r>
          </a:p>
        </p:txBody>
      </p:sp>
      <p:sp>
        <p:nvSpPr>
          <p:cNvPr id="3" name="内容占位符 2"/>
          <p:cNvSpPr>
            <a:spLocks noGrp="1"/>
          </p:cNvSpPr>
          <p:nvPr>
            <p:ph idx="1"/>
          </p:nvPr>
        </p:nvSpPr>
        <p:spPr/>
        <p:txBody>
          <a:bodyPr>
            <a:normAutofit fontScale="92500" lnSpcReduction="10000"/>
          </a:bodyPr>
          <a:lstStyle/>
          <a:p>
            <a:r>
              <a:rPr lang="zh-CN" altLang="en-US" dirty="0"/>
              <a:t>以萨缪尔森（</a:t>
            </a:r>
            <a:r>
              <a:rPr lang="en-US" altLang="zh-CN" dirty="0"/>
              <a:t>Paul Samuelson, 1915–2009</a:t>
            </a:r>
            <a:r>
              <a:rPr lang="zh-CN" altLang="en-US" dirty="0"/>
              <a:t>）为代表的凯恩斯主义者，将凯恩斯经济学和新古典微观经济学结合起来，形成了“新古典综合”。</a:t>
            </a:r>
            <a:endParaRPr lang="en-US" altLang="zh-CN" dirty="0"/>
          </a:p>
          <a:p>
            <a:r>
              <a:rPr lang="zh-CN" altLang="en-US" dirty="0"/>
              <a:t>萨缪尔森建立了新的经济学研究模式：用正式的数学模型表达经济学理论。</a:t>
            </a:r>
            <a:endParaRPr lang="en-US" altLang="zh-CN" dirty="0"/>
          </a:p>
          <a:p>
            <a:r>
              <a:rPr lang="zh-CN" altLang="en-US" dirty="0"/>
              <a:t>基于凯恩斯主义经济学，经济学家（如</a:t>
            </a:r>
            <a:r>
              <a:rPr lang="en-US" altLang="zh-CN" dirty="0"/>
              <a:t>Jan Tinbergen (1903 –1994), Lawrence Klein (1920-2013)</a:t>
            </a:r>
            <a:r>
              <a:rPr lang="zh-CN" altLang="en-US" dirty="0"/>
              <a:t>）建立大型计量经济学模型，用于预测和政策分析。</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32</a:t>
            </a:fld>
            <a:endParaRPr lang="zh-CN" altLang="en-US"/>
          </a:p>
        </p:txBody>
      </p:sp>
    </p:spTree>
    <p:extLst>
      <p:ext uri="{BB962C8B-B14F-4D97-AF65-F5344CB8AC3E}">
        <p14:creationId xmlns:p14="http://schemas.microsoft.com/office/powerpoint/2010/main" val="42515595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菲利普斯曲线（</a:t>
            </a:r>
            <a:r>
              <a:rPr lang="en-US" altLang="zh-CN" dirty="0"/>
              <a:t>The Phillips Curve</a:t>
            </a:r>
            <a:r>
              <a:rPr lang="zh-CN" altLang="en-US" dirty="0"/>
              <a:t>）</a:t>
            </a:r>
          </a:p>
        </p:txBody>
      </p:sp>
      <p:sp>
        <p:nvSpPr>
          <p:cNvPr id="3" name="内容占位符 2"/>
          <p:cNvSpPr>
            <a:spLocks noGrp="1"/>
          </p:cNvSpPr>
          <p:nvPr>
            <p:ph sz="half" idx="1"/>
          </p:nvPr>
        </p:nvSpPr>
        <p:spPr/>
        <p:txBody>
          <a:bodyPr>
            <a:normAutofit/>
          </a:bodyPr>
          <a:lstStyle/>
          <a:p>
            <a:r>
              <a:rPr lang="zh-CN" altLang="en-US" dirty="0"/>
              <a:t>在大型计量模型中，有一个方程被称为“菲利普斯曲线”：通胀和失业率之间的负相关关系。</a:t>
            </a:r>
            <a:endParaRPr lang="en-US" altLang="zh-CN" dirty="0"/>
          </a:p>
          <a:p>
            <a:r>
              <a:rPr lang="zh-CN" altLang="en-US" dirty="0"/>
              <a:t>菲利普斯曲线是宏观经济管理（熨平经济周期）的理论基础。</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33</a:t>
            </a:fld>
            <a:endParaRPr lang="zh-CN" altLang="en-US"/>
          </a:p>
        </p:txBody>
      </p:sp>
      <p:pic>
        <p:nvPicPr>
          <p:cNvPr id="1026" name="Picture 2" descr="https://upload.wikimedia.org/wikipedia/commons/c/cf/Phillips_curve.jpg"/>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5131859" y="1308223"/>
            <a:ext cx="3184557" cy="4525963"/>
          </a:xfrm>
          <a:prstGeom prst="rect">
            <a:avLst/>
          </a:prstGeom>
          <a:noFill/>
          <a:extLst>
            <a:ext uri="{909E8E84-426E-40DD-AFC4-6F175D3DCCD1}">
              <a14:hiddenFill xmlns:a14="http://schemas.microsoft.com/office/drawing/2010/main">
                <a:solidFill>
                  <a:srgbClr val="FFFFFF"/>
                </a:solidFill>
              </a14:hiddenFill>
            </a:ext>
          </a:extLst>
        </p:spPr>
      </p:pic>
      <p:sp>
        <p:nvSpPr>
          <p:cNvPr id="7" name="文本框 6"/>
          <p:cNvSpPr txBox="1"/>
          <p:nvPr/>
        </p:nvSpPr>
        <p:spPr>
          <a:xfrm>
            <a:off x="5333256" y="5664498"/>
            <a:ext cx="3168352" cy="461665"/>
          </a:xfrm>
          <a:prstGeom prst="rect">
            <a:avLst/>
          </a:prstGeom>
          <a:noFill/>
        </p:spPr>
        <p:txBody>
          <a:bodyPr wrap="square" rtlCol="0">
            <a:spAutoFit/>
          </a:bodyPr>
          <a:lstStyle/>
          <a:p>
            <a:r>
              <a:rPr lang="en-US" altLang="zh-CN" sz="1200" dirty="0"/>
              <a:t>Data of United Kingdom 1913–1948 from Phillips (1958)</a:t>
            </a:r>
            <a:endParaRPr lang="zh-CN" altLang="en-US" sz="1200" dirty="0"/>
          </a:p>
        </p:txBody>
      </p:sp>
    </p:spTree>
    <p:extLst>
      <p:ext uri="{BB962C8B-B14F-4D97-AF65-F5344CB8AC3E}">
        <p14:creationId xmlns:p14="http://schemas.microsoft.com/office/powerpoint/2010/main" val="15173096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货币主义（</a:t>
            </a:r>
            <a:r>
              <a:rPr lang="en-US" altLang="zh-CN" dirty="0"/>
              <a:t>Monetarism</a:t>
            </a:r>
            <a:r>
              <a:rPr lang="zh-CN" altLang="en-US" dirty="0"/>
              <a:t>）</a:t>
            </a:r>
          </a:p>
        </p:txBody>
      </p:sp>
      <p:sp>
        <p:nvSpPr>
          <p:cNvPr id="3" name="内容占位符 2"/>
          <p:cNvSpPr>
            <a:spLocks noGrp="1"/>
          </p:cNvSpPr>
          <p:nvPr>
            <p:ph idx="1"/>
          </p:nvPr>
        </p:nvSpPr>
        <p:spPr/>
        <p:txBody>
          <a:bodyPr>
            <a:normAutofit/>
          </a:bodyPr>
          <a:lstStyle/>
          <a:p>
            <a:r>
              <a:rPr lang="zh-CN" altLang="en-US" dirty="0"/>
              <a:t>货币主义的旗手是弗里德曼（</a:t>
            </a:r>
            <a:r>
              <a:rPr lang="en-US" altLang="zh-CN" dirty="0"/>
              <a:t>Milton Friedman, 1921-2006</a:t>
            </a:r>
            <a:r>
              <a:rPr lang="zh-CN" altLang="en-US" dirty="0"/>
              <a:t>）。</a:t>
            </a:r>
            <a:endParaRPr lang="en-US" altLang="zh-CN" dirty="0"/>
          </a:p>
          <a:p>
            <a:pPr lvl="1"/>
            <a:r>
              <a:rPr lang="zh-CN" altLang="en-US" dirty="0"/>
              <a:t>重振货币数量理论</a:t>
            </a:r>
            <a:endParaRPr lang="en-US" altLang="zh-CN" dirty="0"/>
          </a:p>
          <a:p>
            <a:pPr lvl="1"/>
            <a:r>
              <a:rPr lang="zh-CN" altLang="en-US" dirty="0"/>
              <a:t>推崇稳定增长的货币供应政策</a:t>
            </a:r>
            <a:endParaRPr lang="en-US" altLang="zh-CN" dirty="0"/>
          </a:p>
          <a:p>
            <a:pPr lvl="1"/>
            <a:r>
              <a:rPr lang="zh-CN" altLang="en-US" dirty="0"/>
              <a:t>驳斥菲利普斯曲线</a:t>
            </a:r>
            <a:endParaRPr lang="en-US" altLang="zh-CN" dirty="0"/>
          </a:p>
          <a:p>
            <a:pPr lvl="1"/>
            <a:r>
              <a:rPr lang="zh-CN" altLang="en-US" dirty="0"/>
              <a:t>提出“永久收入假说”（</a:t>
            </a:r>
            <a:r>
              <a:rPr lang="en-US" altLang="zh-CN" dirty="0"/>
              <a:t>Permanent income hypothesis</a:t>
            </a:r>
            <a:r>
              <a:rPr lang="zh-CN" altLang="en-US" dirty="0"/>
              <a:t>）</a:t>
            </a:r>
            <a:r>
              <a:rPr lang="en-US" altLang="zh-CN" dirty="0"/>
              <a:t>  </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34</a:t>
            </a:fld>
            <a:endParaRPr lang="zh-CN" altLang="en-US"/>
          </a:p>
        </p:txBody>
      </p:sp>
    </p:spTree>
    <p:extLst>
      <p:ext uri="{BB962C8B-B14F-4D97-AF65-F5344CB8AC3E}">
        <p14:creationId xmlns:p14="http://schemas.microsoft.com/office/powerpoint/2010/main" val="3923417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新古典宏观经济学（</a:t>
            </a:r>
            <a:r>
              <a:rPr lang="en-US" altLang="zh-CN" dirty="0"/>
              <a:t>New Classical Macroeconomics</a:t>
            </a:r>
            <a:r>
              <a:rPr lang="zh-CN" altLang="en-US" dirty="0"/>
              <a:t>）</a:t>
            </a:r>
          </a:p>
        </p:txBody>
      </p:sp>
      <p:sp>
        <p:nvSpPr>
          <p:cNvPr id="3" name="内容占位符 2"/>
          <p:cNvSpPr>
            <a:spLocks noGrp="1"/>
          </p:cNvSpPr>
          <p:nvPr>
            <p:ph idx="1"/>
          </p:nvPr>
        </p:nvSpPr>
        <p:spPr/>
        <p:txBody>
          <a:bodyPr>
            <a:normAutofit fontScale="85000" lnSpcReduction="20000"/>
          </a:bodyPr>
          <a:lstStyle/>
          <a:p>
            <a:r>
              <a:rPr lang="zh-CN" altLang="en-US" dirty="0"/>
              <a:t>新古典经济学家，尤其是卢卡斯（</a:t>
            </a:r>
            <a:r>
              <a:rPr lang="en-US" altLang="zh-CN" dirty="0"/>
              <a:t> Robert Lucas Jr., 1937-</a:t>
            </a:r>
            <a:r>
              <a:rPr lang="zh-CN" altLang="en-US" dirty="0"/>
              <a:t>）进一步挑战凯恩斯主义经济学。</a:t>
            </a:r>
            <a:endParaRPr lang="en-US" altLang="zh-CN" dirty="0"/>
          </a:p>
          <a:p>
            <a:pPr lvl="1"/>
            <a:r>
              <a:rPr lang="zh-CN" altLang="en-US" dirty="0"/>
              <a:t>重视宏观经济学的“微观基础”（</a:t>
            </a:r>
            <a:r>
              <a:rPr lang="en-US" altLang="zh-CN" dirty="0"/>
              <a:t>Micro-foundation</a:t>
            </a:r>
            <a:r>
              <a:rPr lang="zh-CN" altLang="en-US" dirty="0"/>
              <a:t>）</a:t>
            </a:r>
            <a:endParaRPr lang="en-US" altLang="zh-CN" dirty="0"/>
          </a:p>
          <a:p>
            <a:pPr lvl="2"/>
            <a:r>
              <a:rPr lang="zh-CN" altLang="en-US" dirty="0"/>
              <a:t>推崇具有微观基础的结构模型（比如基于理性代表人的优化决策）</a:t>
            </a:r>
            <a:endParaRPr lang="en-US" altLang="zh-CN" dirty="0"/>
          </a:p>
          <a:p>
            <a:pPr lvl="2"/>
            <a:r>
              <a:rPr lang="zh-CN" altLang="en-US" dirty="0"/>
              <a:t>批判大型计量模型（非结构）（卢卡斯批判）</a:t>
            </a:r>
            <a:endParaRPr lang="en-US" altLang="zh-CN" dirty="0"/>
          </a:p>
          <a:p>
            <a:pPr lvl="1"/>
            <a:r>
              <a:rPr lang="zh-CN" altLang="en-US" dirty="0"/>
              <a:t>应用“理性预期”（</a:t>
            </a:r>
            <a:r>
              <a:rPr lang="en-US" altLang="zh-CN" dirty="0"/>
              <a:t>Rational expectation</a:t>
            </a:r>
            <a:r>
              <a:rPr lang="zh-CN" altLang="en-US" dirty="0"/>
              <a:t>）假设</a:t>
            </a:r>
            <a:endParaRPr lang="en-US" altLang="zh-CN" dirty="0"/>
          </a:p>
          <a:p>
            <a:r>
              <a:rPr lang="zh-CN" altLang="en-US" dirty="0"/>
              <a:t>实际商业周期（</a:t>
            </a:r>
            <a:r>
              <a:rPr lang="en-US" altLang="zh-CN" dirty="0"/>
              <a:t>Real Business Cycle, RBC</a:t>
            </a:r>
            <a:r>
              <a:rPr lang="zh-CN" altLang="en-US" dirty="0"/>
              <a:t>）理论（</a:t>
            </a:r>
            <a:r>
              <a:rPr lang="en-US" altLang="zh-CN" dirty="0"/>
              <a:t>Edward C. Prescott </a:t>
            </a:r>
            <a:r>
              <a:rPr lang="zh-CN" altLang="en-US" dirty="0"/>
              <a:t>和</a:t>
            </a:r>
            <a:r>
              <a:rPr lang="en-US" altLang="zh-CN" dirty="0"/>
              <a:t> Finn E. </a:t>
            </a:r>
            <a:r>
              <a:rPr lang="en-US" altLang="zh-CN" dirty="0" err="1"/>
              <a:t>Kydland</a:t>
            </a:r>
            <a:r>
              <a:rPr lang="zh-CN" altLang="en-US" dirty="0"/>
              <a:t>）</a:t>
            </a:r>
            <a:endParaRPr lang="en-US" altLang="zh-CN" dirty="0"/>
          </a:p>
          <a:p>
            <a:pPr lvl="1"/>
            <a:r>
              <a:rPr lang="zh-CN" altLang="en-US" dirty="0"/>
              <a:t>方法论：动态一般均衡模型，</a:t>
            </a:r>
            <a:r>
              <a:rPr lang="en-US" altLang="zh-CN" dirty="0"/>
              <a:t>Dynamic Stochastic General Equilibrium, DSGE</a:t>
            </a:r>
          </a:p>
          <a:p>
            <a:pPr lvl="1"/>
            <a:r>
              <a:rPr lang="zh-CN" altLang="en-US" dirty="0"/>
              <a:t>政策含义：商业周期是经济对外生冲击的有效反应，因此无需政策应对。</a:t>
            </a:r>
            <a:endParaRPr lang="en-US" altLang="zh-CN" dirty="0"/>
          </a:p>
          <a:p>
            <a:pPr lvl="1"/>
            <a:endParaRPr lang="en-US" altLang="zh-CN" dirty="0"/>
          </a:p>
          <a:p>
            <a:pPr lvl="1"/>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35</a:t>
            </a:fld>
            <a:endParaRPr lang="zh-CN" altLang="en-US"/>
          </a:p>
        </p:txBody>
      </p:sp>
    </p:spTree>
    <p:extLst>
      <p:ext uri="{BB962C8B-B14F-4D97-AF65-F5344CB8AC3E}">
        <p14:creationId xmlns:p14="http://schemas.microsoft.com/office/powerpoint/2010/main" val="41716309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新凯恩斯主义（</a:t>
            </a:r>
            <a:r>
              <a:rPr lang="en-US" altLang="zh-CN" dirty="0"/>
              <a:t>New Keynesianism</a:t>
            </a:r>
            <a:r>
              <a:rPr lang="zh-CN" altLang="en-US" dirty="0"/>
              <a:t>）</a:t>
            </a:r>
          </a:p>
        </p:txBody>
      </p:sp>
      <p:sp>
        <p:nvSpPr>
          <p:cNvPr id="3" name="内容占位符 2"/>
          <p:cNvSpPr>
            <a:spLocks noGrp="1"/>
          </p:cNvSpPr>
          <p:nvPr>
            <p:ph idx="1"/>
          </p:nvPr>
        </p:nvSpPr>
        <p:spPr/>
        <p:txBody>
          <a:bodyPr>
            <a:normAutofit fontScale="92500"/>
          </a:bodyPr>
          <a:lstStyle/>
          <a:p>
            <a:r>
              <a:rPr lang="zh-CN" altLang="en-US" dirty="0"/>
              <a:t>为应对新古典经济学对凯恩斯经济学缺乏微观基础的批判，新凯恩斯经济学研究市场不完美如何发生，从而构造凯恩斯经济学的微观基础。</a:t>
            </a:r>
            <a:endParaRPr lang="en-US" altLang="zh-CN" dirty="0"/>
          </a:p>
          <a:p>
            <a:pPr lvl="1"/>
            <a:r>
              <a:rPr lang="zh-CN" altLang="en-US" dirty="0"/>
              <a:t>垄断竞争（</a:t>
            </a:r>
            <a:r>
              <a:rPr lang="en-US" altLang="zh-CN" dirty="0"/>
              <a:t>Monopolistic competition</a:t>
            </a:r>
            <a:r>
              <a:rPr lang="zh-CN" altLang="en-US" dirty="0"/>
              <a:t>）</a:t>
            </a:r>
            <a:endParaRPr lang="en-US" altLang="zh-CN" dirty="0"/>
          </a:p>
          <a:p>
            <a:pPr lvl="1"/>
            <a:r>
              <a:rPr lang="zh-CN" altLang="en-US" dirty="0"/>
              <a:t>粘滞价格（</a:t>
            </a:r>
            <a:r>
              <a:rPr lang="en-US" altLang="zh-CN" dirty="0"/>
              <a:t>Sticky price</a:t>
            </a:r>
            <a:r>
              <a:rPr lang="zh-CN" altLang="en-US" dirty="0"/>
              <a:t>）</a:t>
            </a:r>
            <a:endParaRPr lang="en-US" altLang="zh-CN" dirty="0"/>
          </a:p>
          <a:p>
            <a:pPr lvl="1"/>
            <a:r>
              <a:rPr lang="zh-CN" altLang="en-US" dirty="0"/>
              <a:t>信息不对称（</a:t>
            </a:r>
            <a:r>
              <a:rPr lang="en-US" altLang="zh-CN" dirty="0"/>
              <a:t>Asymmetric information</a:t>
            </a:r>
            <a:r>
              <a:rPr lang="zh-CN" altLang="en-US" dirty="0"/>
              <a:t>）</a:t>
            </a:r>
            <a:endParaRPr lang="en-US" altLang="zh-CN" dirty="0"/>
          </a:p>
          <a:p>
            <a:r>
              <a:rPr lang="zh-CN" altLang="en-US" dirty="0"/>
              <a:t>代表人物：斯蒂格利茨（</a:t>
            </a:r>
            <a:r>
              <a:rPr lang="en-US" altLang="zh-CN" dirty="0"/>
              <a:t>Joseph E. Stiglitz</a:t>
            </a:r>
            <a:r>
              <a:rPr lang="zh-CN" altLang="en-US" dirty="0"/>
              <a:t>）、</a:t>
            </a:r>
            <a:r>
              <a:rPr lang="en-US" altLang="zh-CN" dirty="0"/>
              <a:t>Guillermo Calvo</a:t>
            </a:r>
            <a:r>
              <a:rPr lang="zh-CN" altLang="en-US" dirty="0"/>
              <a:t>、</a:t>
            </a:r>
            <a:r>
              <a:rPr lang="en-US" altLang="zh-CN" dirty="0"/>
              <a:t>Michael Woodford</a:t>
            </a:r>
            <a:r>
              <a:rPr lang="zh-CN" altLang="en-US" dirty="0"/>
              <a:t>、</a:t>
            </a:r>
            <a:r>
              <a:rPr lang="en-US" altLang="zh-CN" dirty="0"/>
              <a:t>Gregory Mankiw</a:t>
            </a:r>
            <a:r>
              <a:rPr lang="zh-CN" altLang="en-US" dirty="0"/>
              <a:t>等</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36</a:t>
            </a:fld>
            <a:endParaRPr lang="zh-CN" altLang="en-US"/>
          </a:p>
        </p:txBody>
      </p:sp>
    </p:spTree>
    <p:extLst>
      <p:ext uri="{BB962C8B-B14F-4D97-AF65-F5344CB8AC3E}">
        <p14:creationId xmlns:p14="http://schemas.microsoft.com/office/powerpoint/2010/main" val="15358022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其他学派和人物</a:t>
            </a:r>
          </a:p>
        </p:txBody>
      </p:sp>
      <p:sp>
        <p:nvSpPr>
          <p:cNvPr id="3" name="内容占位符 2"/>
          <p:cNvSpPr>
            <a:spLocks noGrp="1"/>
          </p:cNvSpPr>
          <p:nvPr>
            <p:ph idx="1"/>
          </p:nvPr>
        </p:nvSpPr>
        <p:spPr/>
        <p:txBody>
          <a:bodyPr>
            <a:normAutofit fontScale="85000" lnSpcReduction="10000"/>
          </a:bodyPr>
          <a:lstStyle/>
          <a:p>
            <a:r>
              <a:rPr lang="en-US" altLang="zh-CN" dirty="0"/>
              <a:t>Knut Wicksell (1851-1926, </a:t>
            </a:r>
            <a:r>
              <a:rPr lang="zh-CN" altLang="en-US" dirty="0"/>
              <a:t>斯德哥尔摩学派的鼻祖，推崇利率工具</a:t>
            </a:r>
            <a:r>
              <a:rPr lang="en-US" altLang="zh-CN" dirty="0"/>
              <a:t>)</a:t>
            </a:r>
          </a:p>
          <a:p>
            <a:r>
              <a:rPr lang="en-US" altLang="zh-CN" dirty="0" err="1"/>
              <a:t>Michał</a:t>
            </a:r>
            <a:r>
              <a:rPr lang="en-US" altLang="zh-CN" dirty="0"/>
              <a:t> </a:t>
            </a:r>
            <a:r>
              <a:rPr lang="en-US" altLang="zh-CN" dirty="0" err="1"/>
              <a:t>Kalecki</a:t>
            </a:r>
            <a:r>
              <a:rPr lang="en-US" altLang="zh-CN" dirty="0"/>
              <a:t> (1899-1970</a:t>
            </a:r>
            <a:r>
              <a:rPr lang="zh-CN" altLang="en-US" dirty="0"/>
              <a:t>，波兰经济学家，独立提出“凯恩斯经济学”</a:t>
            </a:r>
            <a:r>
              <a:rPr lang="en-US" altLang="zh-CN" dirty="0"/>
              <a:t>)</a:t>
            </a:r>
          </a:p>
          <a:p>
            <a:r>
              <a:rPr lang="zh-CN" altLang="en-US" dirty="0"/>
              <a:t>斯德哥尔摩学派：</a:t>
            </a:r>
            <a:r>
              <a:rPr lang="en-US" altLang="zh-CN" dirty="0"/>
              <a:t>Gunnar Myrdal (1898-1987), </a:t>
            </a:r>
            <a:r>
              <a:rPr lang="en-US" altLang="zh-CN" dirty="0" err="1"/>
              <a:t>Bertil</a:t>
            </a:r>
            <a:r>
              <a:rPr lang="en-US" altLang="zh-CN" dirty="0"/>
              <a:t> Ohlin (1899-1979), </a:t>
            </a:r>
            <a:r>
              <a:rPr lang="zh-CN" altLang="en-US" dirty="0"/>
              <a:t>等等。</a:t>
            </a:r>
            <a:endParaRPr lang="en-US" altLang="zh-CN" dirty="0"/>
          </a:p>
          <a:p>
            <a:r>
              <a:rPr lang="zh-CN" altLang="en-US" dirty="0"/>
              <a:t>奥地利学派：</a:t>
            </a:r>
            <a:r>
              <a:rPr lang="en-US" altLang="zh-CN" dirty="0"/>
              <a:t>Carl </a:t>
            </a:r>
            <a:r>
              <a:rPr lang="en-US" altLang="zh-CN" dirty="0" err="1"/>
              <a:t>Menger</a:t>
            </a:r>
            <a:r>
              <a:rPr lang="en-US" altLang="zh-CN" dirty="0"/>
              <a:t> (1840-1921), </a:t>
            </a:r>
            <a:r>
              <a:rPr lang="de-DE" altLang="zh-CN" dirty="0"/>
              <a:t>Ludwig von Mises (1881-</a:t>
            </a:r>
            <a:r>
              <a:rPr lang="zh-CN" altLang="en-US" dirty="0"/>
              <a:t> </a:t>
            </a:r>
            <a:r>
              <a:rPr lang="en-US" altLang="zh-CN" dirty="0"/>
              <a:t>1973</a:t>
            </a:r>
            <a:r>
              <a:rPr lang="de-DE" altLang="zh-CN" dirty="0"/>
              <a:t>), Friedrich Hayek (1899-</a:t>
            </a:r>
            <a:r>
              <a:rPr lang="en-US" altLang="zh-CN" dirty="0"/>
              <a:t>1992</a:t>
            </a:r>
            <a:r>
              <a:rPr lang="de-DE" altLang="zh-CN" dirty="0"/>
              <a:t>), </a:t>
            </a:r>
            <a:r>
              <a:rPr lang="zh-CN" altLang="en-US" dirty="0"/>
              <a:t>等等。</a:t>
            </a:r>
            <a:endParaRPr lang="de-DE" altLang="zh-CN" dirty="0"/>
          </a:p>
          <a:p>
            <a:r>
              <a:rPr lang="zh-CN" altLang="en-US" dirty="0"/>
              <a:t>后凯恩斯主义（</a:t>
            </a:r>
            <a:r>
              <a:rPr lang="en-US" altLang="zh-CN" dirty="0"/>
              <a:t>Post Keynesian</a:t>
            </a:r>
            <a:r>
              <a:rPr lang="zh-CN" altLang="en-US" dirty="0"/>
              <a:t>）：</a:t>
            </a:r>
            <a:r>
              <a:rPr lang="en-US" altLang="zh-CN" dirty="0"/>
              <a:t>Hyman Minsky (1919-1996), Modern Monetary Theory, </a:t>
            </a:r>
            <a:r>
              <a:rPr lang="zh-CN" altLang="en-US" dirty="0"/>
              <a:t>等等</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37</a:t>
            </a:fld>
            <a:endParaRPr lang="zh-CN" altLang="en-US"/>
          </a:p>
        </p:txBody>
      </p:sp>
    </p:spTree>
    <p:extLst>
      <p:ext uri="{BB962C8B-B14F-4D97-AF65-F5344CB8AC3E}">
        <p14:creationId xmlns:p14="http://schemas.microsoft.com/office/powerpoint/2010/main" val="7300480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这么多学派，相信哪个？</a:t>
            </a:r>
          </a:p>
        </p:txBody>
      </p:sp>
      <p:sp>
        <p:nvSpPr>
          <p:cNvPr id="3" name="内容占位符 2"/>
          <p:cNvSpPr>
            <a:spLocks noGrp="1"/>
          </p:cNvSpPr>
          <p:nvPr>
            <p:ph idx="1"/>
          </p:nvPr>
        </p:nvSpPr>
        <p:spPr/>
        <p:txBody>
          <a:bodyPr>
            <a:normAutofit/>
          </a:bodyPr>
          <a:lstStyle/>
          <a:p>
            <a:r>
              <a:rPr lang="zh-CN" altLang="en-US" dirty="0"/>
              <a:t>可以有初步看法，不可有对某学派的宗教信仰。</a:t>
            </a:r>
            <a:endParaRPr lang="en-US" altLang="zh-CN" dirty="0"/>
          </a:p>
          <a:p>
            <a:r>
              <a:rPr lang="zh-CN" altLang="en-US" dirty="0"/>
              <a:t>模型是对现实的抽象和简化，因此模型总是“错”的。只要对理解某个问题有帮助，错误的模型就有价值。</a:t>
            </a:r>
            <a:endParaRPr lang="en-US" altLang="zh-CN" dirty="0"/>
          </a:p>
          <a:p>
            <a:r>
              <a:rPr lang="zh-CN" altLang="en-US" dirty="0"/>
              <a:t>试图用同一个模型解决所有问题，是危险的。</a:t>
            </a:r>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38</a:t>
            </a:fld>
            <a:endParaRPr lang="zh-CN" altLang="en-US"/>
          </a:p>
        </p:txBody>
      </p:sp>
    </p:spTree>
    <p:extLst>
      <p:ext uri="{BB962C8B-B14F-4D97-AF65-F5344CB8AC3E}">
        <p14:creationId xmlns:p14="http://schemas.microsoft.com/office/powerpoint/2010/main" val="15479112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小结</a:t>
            </a:r>
          </a:p>
        </p:txBody>
      </p:sp>
      <p:sp>
        <p:nvSpPr>
          <p:cNvPr id="3" name="内容占位符 2"/>
          <p:cNvSpPr>
            <a:spLocks noGrp="1"/>
          </p:cNvSpPr>
          <p:nvPr>
            <p:ph idx="1"/>
          </p:nvPr>
        </p:nvSpPr>
        <p:spPr/>
        <p:txBody>
          <a:bodyPr>
            <a:normAutofit/>
          </a:bodyPr>
          <a:lstStyle/>
          <a:p>
            <a:r>
              <a:rPr lang="zh-CN" altLang="en-US" dirty="0"/>
              <a:t>宏观经济学将经济作为一个整体进行研究。</a:t>
            </a:r>
            <a:endParaRPr lang="en-US" altLang="zh-CN" dirty="0"/>
          </a:p>
          <a:p>
            <a:r>
              <a:rPr lang="zh-CN" altLang="en-US" dirty="0"/>
              <a:t>在我们的经济中，市场和政府都扮演了重要角色。</a:t>
            </a:r>
            <a:r>
              <a:rPr lang="en-US" altLang="zh-CN" dirty="0"/>
              <a:t> </a:t>
            </a:r>
          </a:p>
          <a:p>
            <a:r>
              <a:rPr lang="zh-CN" altLang="en-US" dirty="0"/>
              <a:t>职业经济学家用模型进行解释、分析政策、预测。</a:t>
            </a:r>
            <a:endParaRPr lang="en-US" altLang="zh-CN" dirty="0"/>
          </a:p>
          <a:p>
            <a:r>
              <a:rPr lang="zh-CN" altLang="en-US" dirty="0"/>
              <a:t>提出和分析模型是科学，在特殊现实场景运用模型是艺术。</a:t>
            </a:r>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39</a:t>
            </a:fld>
            <a:endParaRPr lang="zh-CN" altLang="en-US"/>
          </a:p>
        </p:txBody>
      </p:sp>
    </p:spTree>
    <p:extLst>
      <p:ext uri="{BB962C8B-B14F-4D97-AF65-F5344CB8AC3E}">
        <p14:creationId xmlns:p14="http://schemas.microsoft.com/office/powerpoint/2010/main" val="2889029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000E7B-5918-4306-B486-D45E76110DF7}"/>
              </a:ext>
            </a:extLst>
          </p:cNvPr>
          <p:cNvSpPr>
            <a:spLocks noGrp="1"/>
          </p:cNvSpPr>
          <p:nvPr>
            <p:ph type="title"/>
          </p:nvPr>
        </p:nvSpPr>
        <p:spPr/>
        <p:txBody>
          <a:bodyPr/>
          <a:lstStyle/>
          <a:p>
            <a:r>
              <a:rPr lang="zh-CN" altLang="en-US" dirty="0"/>
              <a:t>个体和整体</a:t>
            </a:r>
          </a:p>
        </p:txBody>
      </p:sp>
      <p:sp>
        <p:nvSpPr>
          <p:cNvPr id="3" name="内容占位符 2">
            <a:extLst>
              <a:ext uri="{FF2B5EF4-FFF2-40B4-BE49-F238E27FC236}">
                <a16:creationId xmlns:a16="http://schemas.microsoft.com/office/drawing/2014/main" id="{7AAEE70E-39E8-499B-9F2B-FB9E6380B590}"/>
              </a:ext>
            </a:extLst>
          </p:cNvPr>
          <p:cNvSpPr>
            <a:spLocks noGrp="1"/>
          </p:cNvSpPr>
          <p:nvPr>
            <p:ph idx="1"/>
          </p:nvPr>
        </p:nvSpPr>
        <p:spPr/>
        <p:txBody>
          <a:bodyPr>
            <a:normAutofit/>
          </a:bodyPr>
          <a:lstStyle/>
          <a:p>
            <a:r>
              <a:rPr lang="zh-CN" altLang="en-US" dirty="0"/>
              <a:t>微观经济学研究个体（消费者、厂商等）行为，宏观经济学研究整体行为。</a:t>
            </a:r>
            <a:endParaRPr lang="en-US" altLang="zh-CN" dirty="0"/>
          </a:p>
          <a:p>
            <a:pPr lvl="1"/>
            <a:r>
              <a:rPr lang="zh-CN" altLang="en-US" dirty="0"/>
              <a:t>宏观经济学依赖总和（</a:t>
            </a:r>
            <a:r>
              <a:rPr lang="en-US" altLang="zh-CN" dirty="0"/>
              <a:t>aggregate</a:t>
            </a:r>
            <a:r>
              <a:rPr lang="zh-CN" altLang="en-US" dirty="0"/>
              <a:t>）概念，如总需求、总供应、总体价格水平等。</a:t>
            </a:r>
            <a:endParaRPr lang="en-US" altLang="zh-CN" dirty="0"/>
          </a:p>
          <a:p>
            <a:pPr lvl="1"/>
            <a:r>
              <a:rPr lang="zh-CN" altLang="en-US" dirty="0"/>
              <a:t>总和变量的经济学含义未必就是相应个体变量之和（比如，总体价格水平）。</a:t>
            </a:r>
            <a:endParaRPr lang="en-US" altLang="zh-CN" dirty="0"/>
          </a:p>
          <a:p>
            <a:pPr lvl="1"/>
            <a:r>
              <a:rPr lang="zh-CN" altLang="en-US" dirty="0"/>
              <a:t>适用于个体的定律未必适用于整体。</a:t>
            </a:r>
            <a:endParaRPr lang="en-US" altLang="zh-CN" dirty="0"/>
          </a:p>
          <a:p>
            <a:pPr lvl="1"/>
            <a:r>
              <a:rPr lang="zh-CN" altLang="en-US" dirty="0"/>
              <a:t>宏观经济学更倾向“行为经济学”假设。</a:t>
            </a:r>
          </a:p>
        </p:txBody>
      </p:sp>
      <p:sp>
        <p:nvSpPr>
          <p:cNvPr id="4" name="页脚占位符 3">
            <a:extLst>
              <a:ext uri="{FF2B5EF4-FFF2-40B4-BE49-F238E27FC236}">
                <a16:creationId xmlns:a16="http://schemas.microsoft.com/office/drawing/2014/main" id="{9786264C-7E00-4B2D-80BE-33D4913283EB}"/>
              </a:ext>
            </a:extLst>
          </p:cNvPr>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a:extLst>
              <a:ext uri="{FF2B5EF4-FFF2-40B4-BE49-F238E27FC236}">
                <a16:creationId xmlns:a16="http://schemas.microsoft.com/office/drawing/2014/main" id="{28068E53-10F5-4C83-BC45-3B5C2B909FF6}"/>
              </a:ext>
            </a:extLst>
          </p:cNvPr>
          <p:cNvSpPr>
            <a:spLocks noGrp="1"/>
          </p:cNvSpPr>
          <p:nvPr>
            <p:ph type="sldNum" sz="quarter" idx="12"/>
          </p:nvPr>
        </p:nvSpPr>
        <p:spPr/>
        <p:txBody>
          <a:bodyPr/>
          <a:lstStyle/>
          <a:p>
            <a:fld id="{0DECF43B-50A2-411C-BEC8-FEE402C7F19F}" type="slidenum">
              <a:rPr lang="zh-CN" altLang="en-US" smtClean="0"/>
              <a:t>4</a:t>
            </a:fld>
            <a:endParaRPr lang="zh-CN" altLang="en-US"/>
          </a:p>
        </p:txBody>
      </p:sp>
    </p:spTree>
    <p:extLst>
      <p:ext uri="{BB962C8B-B14F-4D97-AF65-F5344CB8AC3E}">
        <p14:creationId xmlns:p14="http://schemas.microsoft.com/office/powerpoint/2010/main" val="3433548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宏观经济学目标</a:t>
            </a:r>
          </a:p>
        </p:txBody>
      </p:sp>
      <p:sp>
        <p:nvSpPr>
          <p:cNvPr id="3" name="内容占位符 2"/>
          <p:cNvSpPr>
            <a:spLocks noGrp="1"/>
          </p:cNvSpPr>
          <p:nvPr>
            <p:ph idx="1"/>
          </p:nvPr>
        </p:nvSpPr>
        <p:spPr/>
        <p:txBody>
          <a:bodyPr>
            <a:normAutofit/>
          </a:bodyPr>
          <a:lstStyle/>
          <a:p>
            <a:r>
              <a:rPr lang="zh-CN" altLang="en-US" dirty="0"/>
              <a:t>理解经济波动（或商业周期）的原因和后果。</a:t>
            </a:r>
            <a:endParaRPr lang="en-US" altLang="zh-CN" dirty="0"/>
          </a:p>
          <a:p>
            <a:r>
              <a:rPr lang="zh-CN" altLang="en-US" dirty="0"/>
              <a:t>理解为什么有些国家能实现长期经济增长，而其他国家不能。</a:t>
            </a:r>
            <a:endParaRPr lang="en-US" altLang="zh-CN" dirty="0"/>
          </a:p>
          <a:p>
            <a:r>
              <a:rPr lang="zh-CN" altLang="en-US" dirty="0"/>
              <a:t>理解宏观经济政策</a:t>
            </a:r>
            <a:endParaRPr lang="en-US" altLang="zh-CN" dirty="0"/>
          </a:p>
          <a:p>
            <a:pPr lvl="1"/>
            <a:r>
              <a:rPr lang="zh-CN" altLang="en-US" dirty="0"/>
              <a:t>财政政策（</a:t>
            </a:r>
            <a:r>
              <a:rPr lang="en-US" altLang="zh-CN" dirty="0"/>
              <a:t>Fiscal policy</a:t>
            </a:r>
            <a:r>
              <a:rPr lang="zh-CN" altLang="en-US" dirty="0"/>
              <a:t>）</a:t>
            </a:r>
            <a:endParaRPr lang="en-US" altLang="zh-CN" dirty="0"/>
          </a:p>
          <a:p>
            <a:pPr lvl="1"/>
            <a:r>
              <a:rPr lang="zh-CN" altLang="en-US" dirty="0"/>
              <a:t>货币政策（</a:t>
            </a:r>
            <a:r>
              <a:rPr lang="en-US" altLang="zh-CN" dirty="0"/>
              <a:t>Monetary policy</a:t>
            </a:r>
            <a:r>
              <a:rPr lang="zh-CN" altLang="en-US" dirty="0"/>
              <a:t>）</a:t>
            </a:r>
            <a:r>
              <a:rPr lang="en-US" altLang="zh-CN" dirty="0"/>
              <a:t> </a:t>
            </a:r>
          </a:p>
          <a:p>
            <a:r>
              <a:rPr lang="zh-CN" altLang="en-US" dirty="0"/>
              <a:t>宏观经济预测</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5</a:t>
            </a:fld>
            <a:endParaRPr lang="zh-CN" altLang="en-US"/>
          </a:p>
        </p:txBody>
      </p:sp>
    </p:spTree>
    <p:extLst>
      <p:ext uri="{BB962C8B-B14F-4D97-AF65-F5344CB8AC3E}">
        <p14:creationId xmlns:p14="http://schemas.microsoft.com/office/powerpoint/2010/main" val="4225097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为什么宏观经济学重要</a:t>
            </a:r>
          </a:p>
        </p:txBody>
      </p:sp>
      <p:sp>
        <p:nvSpPr>
          <p:cNvPr id="3" name="内容占位符 2"/>
          <p:cNvSpPr>
            <a:spLocks noGrp="1"/>
          </p:cNvSpPr>
          <p:nvPr>
            <p:ph idx="1"/>
          </p:nvPr>
        </p:nvSpPr>
        <p:spPr/>
        <p:txBody>
          <a:bodyPr>
            <a:normAutofit/>
          </a:bodyPr>
          <a:lstStyle/>
          <a:p>
            <a:r>
              <a:rPr lang="zh-CN" altLang="en-US" dirty="0"/>
              <a:t>理解经济增长和波动，是宏观经济管理的前提。</a:t>
            </a:r>
            <a:endParaRPr lang="en-US" altLang="zh-CN" dirty="0"/>
          </a:p>
          <a:p>
            <a:r>
              <a:rPr lang="zh-CN" altLang="en-US" dirty="0"/>
              <a:t>稳定增长的经济不仅意味着越来越高的生活水平，而且也意味着更和谐的社会。</a:t>
            </a:r>
            <a:endParaRPr lang="en-US" altLang="zh-CN" dirty="0"/>
          </a:p>
          <a:p>
            <a:pPr lvl="1"/>
            <a:r>
              <a:rPr lang="zh-CN" altLang="en-US" dirty="0"/>
              <a:t>“仓廪实则知礼节，衣食足则知荣辱。”</a:t>
            </a:r>
            <a:endParaRPr lang="en-US" altLang="zh-CN" dirty="0"/>
          </a:p>
          <a:p>
            <a:pPr lvl="1"/>
            <a:r>
              <a:rPr lang="zh-CN" altLang="en-US" dirty="0"/>
              <a:t>经济萧条容易让国民排外、歧视少数族群、支持极端主义。</a:t>
            </a:r>
            <a:endParaRPr lang="en-US" altLang="zh-CN"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6</a:t>
            </a:fld>
            <a:endParaRPr lang="zh-CN" altLang="en-US"/>
          </a:p>
        </p:txBody>
      </p:sp>
    </p:spTree>
    <p:extLst>
      <p:ext uri="{BB962C8B-B14F-4D97-AF65-F5344CB8AC3E}">
        <p14:creationId xmlns:p14="http://schemas.microsoft.com/office/powerpoint/2010/main" val="3786040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内容</a:t>
            </a:r>
          </a:p>
        </p:txBody>
      </p:sp>
      <p:sp>
        <p:nvSpPr>
          <p:cNvPr id="3" name="内容占位符 2"/>
          <p:cNvSpPr>
            <a:spLocks noGrp="1"/>
          </p:cNvSpPr>
          <p:nvPr>
            <p:ph idx="1"/>
          </p:nvPr>
        </p:nvSpPr>
        <p:spPr/>
        <p:txBody>
          <a:bodyPr/>
          <a:lstStyle/>
          <a:p>
            <a:r>
              <a:rPr lang="zh-CN" altLang="en-US" dirty="0"/>
              <a:t>什么是宏观经济学？</a:t>
            </a:r>
            <a:endParaRPr lang="en-US" altLang="zh-CN" dirty="0"/>
          </a:p>
          <a:p>
            <a:r>
              <a:rPr lang="zh-CN" altLang="en-US" b="1" dirty="0"/>
              <a:t>我们的经济如何运行？</a:t>
            </a:r>
            <a:endParaRPr lang="en-US" altLang="zh-CN" b="1" dirty="0"/>
          </a:p>
          <a:p>
            <a:pPr lvl="1"/>
            <a:r>
              <a:rPr lang="zh-CN" altLang="en-US" b="1" dirty="0"/>
              <a:t>市场经济（</a:t>
            </a:r>
            <a:r>
              <a:rPr lang="en-US" altLang="zh-CN" b="1" dirty="0"/>
              <a:t>Market economy</a:t>
            </a:r>
            <a:r>
              <a:rPr lang="zh-CN" altLang="en-US" b="1" dirty="0"/>
              <a:t>）</a:t>
            </a:r>
            <a:endParaRPr lang="en-US" altLang="zh-CN" b="1" dirty="0"/>
          </a:p>
          <a:p>
            <a:pPr lvl="1"/>
            <a:r>
              <a:rPr lang="zh-CN" altLang="en-US" b="1" dirty="0"/>
              <a:t>计划经济（</a:t>
            </a:r>
            <a:r>
              <a:rPr lang="en-US" altLang="zh-CN" b="1" dirty="0"/>
              <a:t>Planned economy</a:t>
            </a:r>
            <a:r>
              <a:rPr lang="zh-CN" altLang="en-US" b="1" dirty="0"/>
              <a:t>）</a:t>
            </a:r>
            <a:endParaRPr lang="en-US" altLang="zh-CN" b="1" dirty="0"/>
          </a:p>
          <a:p>
            <a:pPr lvl="1"/>
            <a:r>
              <a:rPr lang="zh-CN" altLang="en-US" b="1" dirty="0"/>
              <a:t>混合经济（</a:t>
            </a:r>
            <a:r>
              <a:rPr lang="en-US" altLang="zh-CN" b="1" dirty="0"/>
              <a:t>Mixed economy</a:t>
            </a:r>
            <a:r>
              <a:rPr lang="zh-CN" altLang="en-US" b="1" dirty="0"/>
              <a:t>）</a:t>
            </a:r>
            <a:endParaRPr lang="en-US" altLang="zh-CN" b="1" dirty="0"/>
          </a:p>
          <a:p>
            <a:r>
              <a:rPr lang="zh-CN" altLang="en-US" dirty="0"/>
              <a:t>宏观经济学建模</a:t>
            </a:r>
            <a:endParaRPr lang="en-US" altLang="zh-CN" dirty="0"/>
          </a:p>
          <a:p>
            <a:r>
              <a:rPr lang="zh-CN" altLang="en-US" dirty="0"/>
              <a:t>宏观经济学思想简史</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7</a:t>
            </a:fld>
            <a:endParaRPr lang="zh-CN" altLang="en-US"/>
          </a:p>
        </p:txBody>
      </p:sp>
    </p:spTree>
    <p:extLst>
      <p:ext uri="{BB962C8B-B14F-4D97-AF65-F5344CB8AC3E}">
        <p14:creationId xmlns:p14="http://schemas.microsoft.com/office/powerpoint/2010/main" val="589066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经济为社会解决的问题</a:t>
            </a:r>
          </a:p>
        </p:txBody>
      </p:sp>
      <p:sp>
        <p:nvSpPr>
          <p:cNvPr id="3" name="内容占位符 2"/>
          <p:cNvSpPr>
            <a:spLocks noGrp="1"/>
          </p:cNvSpPr>
          <p:nvPr>
            <p:ph idx="1"/>
          </p:nvPr>
        </p:nvSpPr>
        <p:spPr/>
        <p:txBody>
          <a:bodyPr/>
          <a:lstStyle/>
          <a:p>
            <a:r>
              <a:rPr lang="zh-CN" altLang="en-US" dirty="0"/>
              <a:t>生产</a:t>
            </a:r>
            <a:endParaRPr lang="en-US" altLang="zh-CN" dirty="0"/>
          </a:p>
          <a:p>
            <a:pPr lvl="1"/>
            <a:r>
              <a:rPr lang="zh-CN" altLang="en-US" dirty="0"/>
              <a:t>生产哪些商品和服务，以及生产多少？</a:t>
            </a:r>
            <a:endParaRPr lang="en-US" altLang="zh-CN" dirty="0"/>
          </a:p>
          <a:p>
            <a:pPr lvl="1"/>
            <a:r>
              <a:rPr lang="zh-CN" altLang="en-US" dirty="0"/>
              <a:t>在生产过程中，使用哪些资源，以及多少？</a:t>
            </a:r>
            <a:endParaRPr lang="en-US" altLang="zh-CN" dirty="0"/>
          </a:p>
          <a:p>
            <a:r>
              <a:rPr lang="zh-CN" altLang="en-US" dirty="0"/>
              <a:t>分配</a:t>
            </a:r>
            <a:endParaRPr lang="en-US" altLang="zh-CN" dirty="0"/>
          </a:p>
          <a:p>
            <a:pPr lvl="1"/>
            <a:r>
              <a:rPr lang="zh-CN" altLang="en-US" dirty="0"/>
              <a:t>为谁生产这些商品和服务？</a:t>
            </a:r>
            <a:endParaRPr lang="en-US" altLang="zh-CN" dirty="0"/>
          </a:p>
          <a:p>
            <a:endParaRPr lang="zh-CN" altLang="en-US" dirty="0"/>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8</a:t>
            </a:fld>
            <a:endParaRPr lang="zh-CN" altLang="en-US"/>
          </a:p>
        </p:txBody>
      </p:sp>
    </p:spTree>
    <p:extLst>
      <p:ext uri="{BB962C8B-B14F-4D97-AF65-F5344CB8AC3E}">
        <p14:creationId xmlns:p14="http://schemas.microsoft.com/office/powerpoint/2010/main" val="2161702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典型经济形态</a:t>
            </a:r>
          </a:p>
        </p:txBody>
      </p:sp>
      <p:sp>
        <p:nvSpPr>
          <p:cNvPr id="3" name="内容占位符 2"/>
          <p:cNvSpPr>
            <a:spLocks noGrp="1"/>
          </p:cNvSpPr>
          <p:nvPr>
            <p:ph idx="1"/>
          </p:nvPr>
        </p:nvSpPr>
        <p:spPr/>
        <p:txBody>
          <a:bodyPr/>
          <a:lstStyle/>
          <a:p>
            <a:r>
              <a:rPr lang="zh-CN" altLang="en-US" dirty="0"/>
              <a:t>基于本能的经济（比如蜜蜂的“经济”）</a:t>
            </a:r>
            <a:endParaRPr lang="en-US" altLang="zh-CN" dirty="0"/>
          </a:p>
          <a:p>
            <a:r>
              <a:rPr lang="zh-CN" altLang="en-US" dirty="0"/>
              <a:t>原始部落经济</a:t>
            </a:r>
            <a:endParaRPr lang="en-US" altLang="zh-CN" dirty="0"/>
          </a:p>
          <a:p>
            <a:r>
              <a:rPr lang="zh-CN" altLang="en-US" dirty="0"/>
              <a:t>自由市场经济</a:t>
            </a:r>
            <a:endParaRPr lang="en-US" altLang="zh-CN" dirty="0"/>
          </a:p>
          <a:p>
            <a:r>
              <a:rPr lang="zh-CN" altLang="en-US" dirty="0"/>
              <a:t>计划经济（</a:t>
            </a:r>
            <a:r>
              <a:rPr lang="en-US" altLang="zh-CN" dirty="0"/>
              <a:t>Planned economy</a:t>
            </a:r>
            <a:r>
              <a:rPr lang="zh-CN" altLang="en-US" dirty="0"/>
              <a:t>）或指令经济（</a:t>
            </a:r>
            <a:r>
              <a:rPr lang="en-US" altLang="zh-CN" dirty="0"/>
              <a:t>Command economy</a:t>
            </a:r>
            <a:r>
              <a:rPr lang="zh-CN" altLang="en-US" dirty="0"/>
              <a:t>）。</a:t>
            </a:r>
          </a:p>
        </p:txBody>
      </p:sp>
      <p:sp>
        <p:nvSpPr>
          <p:cNvPr id="4" name="页脚占位符 3"/>
          <p:cNvSpPr>
            <a:spLocks noGrp="1"/>
          </p:cNvSpPr>
          <p:nvPr>
            <p:ph type="ftr" sz="quarter" idx="11"/>
          </p:nvPr>
        </p:nvSpPr>
        <p:spPr/>
        <p:txBody>
          <a:bodyPr/>
          <a:lstStyle/>
          <a:p>
            <a:r>
              <a:rPr lang="en-US" altLang="zh-CN"/>
              <a:t>Intermediate Macroeconomics </a:t>
            </a:r>
            <a:endParaRPr lang="zh-CN" altLang="en-US"/>
          </a:p>
        </p:txBody>
      </p:sp>
      <p:sp>
        <p:nvSpPr>
          <p:cNvPr id="5" name="灯片编号占位符 4"/>
          <p:cNvSpPr>
            <a:spLocks noGrp="1"/>
          </p:cNvSpPr>
          <p:nvPr>
            <p:ph type="sldNum" sz="quarter" idx="12"/>
          </p:nvPr>
        </p:nvSpPr>
        <p:spPr/>
        <p:txBody>
          <a:bodyPr/>
          <a:lstStyle/>
          <a:p>
            <a:fld id="{0DECF43B-50A2-411C-BEC8-FEE402C7F19F}" type="slidenum">
              <a:rPr lang="zh-CN" altLang="en-US" smtClean="0"/>
              <a:t>9</a:t>
            </a:fld>
            <a:endParaRPr lang="zh-CN" altLang="en-US"/>
          </a:p>
        </p:txBody>
      </p:sp>
    </p:spTree>
    <p:extLst>
      <p:ext uri="{BB962C8B-B14F-4D97-AF65-F5344CB8AC3E}">
        <p14:creationId xmlns:p14="http://schemas.microsoft.com/office/powerpoint/2010/main" val="198504547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10086</TotalTime>
  <Words>3732</Words>
  <Application>Microsoft Office PowerPoint</Application>
  <PresentationFormat>全屏显示(4:3)</PresentationFormat>
  <Paragraphs>387</Paragraphs>
  <Slides>39</Slides>
  <Notes>25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39</vt:i4>
      </vt:variant>
    </vt:vector>
  </HeadingPairs>
  <TitlesOfParts>
    <vt:vector size="44" baseType="lpstr">
      <vt:lpstr>宋体</vt:lpstr>
      <vt:lpstr>Arial</vt:lpstr>
      <vt:lpstr>Calibri</vt:lpstr>
      <vt:lpstr>Cambria Math</vt:lpstr>
      <vt:lpstr>Office 主题​​</vt:lpstr>
      <vt:lpstr>宏观经济学导言</vt:lpstr>
      <vt:lpstr>内容</vt:lpstr>
      <vt:lpstr>宏观经济学</vt:lpstr>
      <vt:lpstr>个体和整体</vt:lpstr>
      <vt:lpstr>宏观经济学目标</vt:lpstr>
      <vt:lpstr>为什么宏观经济学重要</vt:lpstr>
      <vt:lpstr>内容</vt:lpstr>
      <vt:lpstr>经济为社会解决的问题</vt:lpstr>
      <vt:lpstr>典型经济形态</vt:lpstr>
      <vt:lpstr>市场经济</vt:lpstr>
      <vt:lpstr>价格：“看不见的手”</vt:lpstr>
      <vt:lpstr>市场经济的局限</vt:lpstr>
      <vt:lpstr>市场的道德局限</vt:lpstr>
      <vt:lpstr>计划经济</vt:lpstr>
      <vt:lpstr>混合经济</vt:lpstr>
      <vt:lpstr>政府的角色</vt:lpstr>
      <vt:lpstr>政府大小</vt:lpstr>
      <vt:lpstr>欧洲政府开支结构</vt:lpstr>
      <vt:lpstr>中国</vt:lpstr>
      <vt:lpstr>内容</vt:lpstr>
      <vt:lpstr>宏观变量和宏观模型</vt:lpstr>
      <vt:lpstr>内生变量和外生变量</vt:lpstr>
      <vt:lpstr>一个宏观模型的图示</vt:lpstr>
      <vt:lpstr>宏观建模</vt:lpstr>
      <vt:lpstr>如何运用模型的艺术</vt:lpstr>
      <vt:lpstr>It Depends!</vt:lpstr>
      <vt:lpstr>宏观模型应用</vt:lpstr>
      <vt:lpstr>内容</vt:lpstr>
      <vt:lpstr>宏观经济学派</vt:lpstr>
      <vt:lpstr>古典学派的宏观思想</vt:lpstr>
      <vt:lpstr>凯恩斯</vt:lpstr>
      <vt:lpstr>新古典综合（Neoclassical Synthesis）</vt:lpstr>
      <vt:lpstr>菲利普斯曲线（The Phillips Curve）</vt:lpstr>
      <vt:lpstr>货币主义（Monetarism）</vt:lpstr>
      <vt:lpstr>新古典宏观经济学（New Classical Macroeconomics）</vt:lpstr>
      <vt:lpstr>新凯恩斯主义（New Keynesianism）</vt:lpstr>
      <vt:lpstr>其他学派和人物</vt:lpstr>
      <vt:lpstr>这么多学派，相信哪个？</vt:lpstr>
      <vt:lpstr>小结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钱军辉</dc:creator>
  <cp:lastModifiedBy>Junhui</cp:lastModifiedBy>
  <cp:revision>234</cp:revision>
  <dcterms:created xsi:type="dcterms:W3CDTF">2013-02-18T13:33:00Z</dcterms:created>
  <dcterms:modified xsi:type="dcterms:W3CDTF">2024-09-23T08:56:23Z</dcterms:modified>
</cp:coreProperties>
</file>