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9" r:id="rId4"/>
    <p:sldId id="258" r:id="rId5"/>
    <p:sldId id="268" r:id="rId6"/>
    <p:sldId id="260" r:id="rId7"/>
    <p:sldId id="261" r:id="rId8"/>
    <p:sldId id="262" r:id="rId9"/>
    <p:sldId id="264" r:id="rId10"/>
    <p:sldId id="265" r:id="rId11"/>
    <p:sldId id="267" r:id="rId12"/>
    <p:sldId id="266" r:id="rId13"/>
    <p:sldId id="269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71706" autoAdjust="0"/>
  </p:normalViewPr>
  <p:slideViewPr>
    <p:cSldViewPr snapToGrid="0">
      <p:cViewPr varScale="1">
        <p:scale>
          <a:sx n="91" d="100"/>
          <a:sy n="91" d="100"/>
        </p:scale>
        <p:origin x="1613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nhui%20Qian\Documents\courses\China_economy\2018\china\Lecture14\GDPpc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nhui%20Qian\Documents\research\debt_and_deflation\Contribution_to_growth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 sz="1400" b="0" i="0" u="none" strike="noStrike" baseline="0">
                <a:effectLst/>
              </a:rPr>
              <a:t>GDP per capita (nominal USD, 2017)</a:t>
            </a:r>
            <a:endParaRPr lang="zh-CN" alt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Sheet2!$A$2:$A$14</c:f>
              <c:strCache>
                <c:ptCount val="13"/>
                <c:pt idx="0">
                  <c:v>China</c:v>
                </c:pt>
                <c:pt idx="1">
                  <c:v>Mexico</c:v>
                </c:pt>
                <c:pt idx="2">
                  <c:v>Brazil</c:v>
                </c:pt>
                <c:pt idx="3">
                  <c:v>Russian Federation</c:v>
                </c:pt>
                <c:pt idx="4">
                  <c:v>China, Taiwan Province of</c:v>
                </c:pt>
                <c:pt idx="5">
                  <c:v>Korea, Republic of</c:v>
                </c:pt>
                <c:pt idx="6">
                  <c:v>Japan</c:v>
                </c:pt>
                <c:pt idx="7">
                  <c:v>United Kingdom</c:v>
                </c:pt>
                <c:pt idx="8">
                  <c:v>France</c:v>
                </c:pt>
                <c:pt idx="9">
                  <c:v>Germany</c:v>
                </c:pt>
                <c:pt idx="10">
                  <c:v>China, Hong Kong SAR</c:v>
                </c:pt>
                <c:pt idx="11">
                  <c:v>Singapore</c:v>
                </c:pt>
                <c:pt idx="12">
                  <c:v>United States</c:v>
                </c:pt>
              </c:strCache>
            </c:strRef>
          </c:cat>
          <c:val>
            <c:numRef>
              <c:f>Sheet2!$B$2:$B$14</c:f>
              <c:numCache>
                <c:formatCode>General</c:formatCode>
                <c:ptCount val="13"/>
                <c:pt idx="0">
                  <c:v>8643</c:v>
                </c:pt>
                <c:pt idx="1">
                  <c:v>9304</c:v>
                </c:pt>
                <c:pt idx="2">
                  <c:v>9895</c:v>
                </c:pt>
                <c:pt idx="3">
                  <c:v>10608</c:v>
                </c:pt>
                <c:pt idx="4">
                  <c:v>24577</c:v>
                </c:pt>
                <c:pt idx="5">
                  <c:v>29891</c:v>
                </c:pt>
                <c:pt idx="6">
                  <c:v>38440</c:v>
                </c:pt>
                <c:pt idx="7">
                  <c:v>39735</c:v>
                </c:pt>
                <c:pt idx="8">
                  <c:v>39869</c:v>
                </c:pt>
                <c:pt idx="9">
                  <c:v>44550</c:v>
                </c:pt>
                <c:pt idx="10">
                  <c:v>46109</c:v>
                </c:pt>
                <c:pt idx="11">
                  <c:v>57713</c:v>
                </c:pt>
                <c:pt idx="12">
                  <c:v>59501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95011792"/>
        <c:axId val="995034096"/>
      </c:barChart>
      <c:catAx>
        <c:axId val="995011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995034096"/>
        <c:crosses val="autoZero"/>
        <c:auto val="1"/>
        <c:lblAlgn val="ctr"/>
        <c:lblOffset val="100"/>
        <c:noMultiLvlLbl val="0"/>
      </c:catAx>
      <c:valAx>
        <c:axId val="995034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995011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/>
              <a:t>Contribution to Real GDP Growth</a:t>
            </a:r>
            <a:endParaRPr lang="zh-CN" alt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Sheet2!$C$1</c:f>
              <c:strCache>
                <c:ptCount val="1"/>
                <c:pt idx="0">
                  <c:v>Investment (left, %)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Sheet2!$A$2:$A$14</c:f>
              <c:numCache>
                <c:formatCode>yyyy;@</c:formatCode>
                <c:ptCount val="13"/>
                <c:pt idx="0">
                  <c:v>42735</c:v>
                </c:pt>
                <c:pt idx="1">
                  <c:v>42369</c:v>
                </c:pt>
                <c:pt idx="2">
                  <c:v>42004</c:v>
                </c:pt>
                <c:pt idx="3">
                  <c:v>41639</c:v>
                </c:pt>
                <c:pt idx="4">
                  <c:v>41274</c:v>
                </c:pt>
                <c:pt idx="5">
                  <c:v>40908</c:v>
                </c:pt>
                <c:pt idx="6">
                  <c:v>40543</c:v>
                </c:pt>
                <c:pt idx="7">
                  <c:v>40178</c:v>
                </c:pt>
                <c:pt idx="8">
                  <c:v>39813</c:v>
                </c:pt>
                <c:pt idx="9">
                  <c:v>39447</c:v>
                </c:pt>
                <c:pt idx="10">
                  <c:v>39082</c:v>
                </c:pt>
                <c:pt idx="11">
                  <c:v>38717</c:v>
                </c:pt>
                <c:pt idx="12">
                  <c:v>38352</c:v>
                </c:pt>
              </c:numCache>
            </c:numRef>
          </c:cat>
          <c:val>
            <c:numRef>
              <c:f>Sheet2!$C$2:$C$14</c:f>
              <c:numCache>
                <c:formatCode>General</c:formatCode>
                <c:ptCount val="13"/>
                <c:pt idx="0">
                  <c:v>2.8</c:v>
                </c:pt>
                <c:pt idx="1">
                  <c:v>2.9</c:v>
                </c:pt>
                <c:pt idx="2">
                  <c:v>3.4</c:v>
                </c:pt>
                <c:pt idx="3">
                  <c:v>4.3</c:v>
                </c:pt>
                <c:pt idx="4">
                  <c:v>3.4</c:v>
                </c:pt>
                <c:pt idx="5">
                  <c:v>4.4000000000000004</c:v>
                </c:pt>
                <c:pt idx="6">
                  <c:v>7.1</c:v>
                </c:pt>
                <c:pt idx="7">
                  <c:v>8.1</c:v>
                </c:pt>
                <c:pt idx="8">
                  <c:v>5.0999999999999996</c:v>
                </c:pt>
                <c:pt idx="9">
                  <c:v>6.3</c:v>
                </c:pt>
                <c:pt idx="10">
                  <c:v>5.5</c:v>
                </c:pt>
                <c:pt idx="11">
                  <c:v>3.8</c:v>
                </c:pt>
                <c:pt idx="12">
                  <c:v>6.2</c:v>
                </c:pt>
              </c:numCache>
            </c:numRef>
          </c:val>
        </c:ser>
        <c:ser>
          <c:idx val="2"/>
          <c:order val="1"/>
          <c:tx>
            <c:strRef>
              <c:f>Sheet2!$D$1</c:f>
              <c:strCache>
                <c:ptCount val="1"/>
                <c:pt idx="0">
                  <c:v>Private-Sector Investment (left, %)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Sheet2!$A$2:$A$14</c:f>
              <c:numCache>
                <c:formatCode>yyyy;@</c:formatCode>
                <c:ptCount val="13"/>
                <c:pt idx="0">
                  <c:v>42735</c:v>
                </c:pt>
                <c:pt idx="1">
                  <c:v>42369</c:v>
                </c:pt>
                <c:pt idx="2">
                  <c:v>42004</c:v>
                </c:pt>
                <c:pt idx="3">
                  <c:v>41639</c:v>
                </c:pt>
                <c:pt idx="4">
                  <c:v>41274</c:v>
                </c:pt>
                <c:pt idx="5">
                  <c:v>40908</c:v>
                </c:pt>
                <c:pt idx="6">
                  <c:v>40543</c:v>
                </c:pt>
                <c:pt idx="7">
                  <c:v>40178</c:v>
                </c:pt>
                <c:pt idx="8">
                  <c:v>39813</c:v>
                </c:pt>
                <c:pt idx="9">
                  <c:v>39447</c:v>
                </c:pt>
                <c:pt idx="10">
                  <c:v>39082</c:v>
                </c:pt>
                <c:pt idx="11">
                  <c:v>38717</c:v>
                </c:pt>
                <c:pt idx="12">
                  <c:v>38352</c:v>
                </c:pt>
              </c:numCache>
            </c:numRef>
          </c:cat>
          <c:val>
            <c:numRef>
              <c:f>Sheet2!$D$2:$D$14</c:f>
              <c:numCache>
                <c:formatCode>General</c:formatCode>
                <c:ptCount val="13"/>
                <c:pt idx="0">
                  <c:v>1.7143555633271017</c:v>
                </c:pt>
                <c:pt idx="1">
                  <c:v>1.8612000278033303</c:v>
                </c:pt>
                <c:pt idx="2">
                  <c:v>2.1811988032674936</c:v>
                </c:pt>
                <c:pt idx="3">
                  <c:v>2.7116951944649652</c:v>
                </c:pt>
                <c:pt idx="4">
                  <c:v>2.0872417336014708</c:v>
                </c:pt>
                <c:pt idx="5">
                  <c:v>2.5557719966477661</c:v>
                </c:pt>
                <c:pt idx="6">
                  <c:v>3.6304845539856148</c:v>
                </c:pt>
                <c:pt idx="7">
                  <c:v>3.9051169296843926</c:v>
                </c:pt>
                <c:pt idx="8">
                  <c:v>2.3982048604831441</c:v>
                </c:pt>
                <c:pt idx="9">
                  <c:v>2.8374295052793408</c:v>
                </c:pt>
                <c:pt idx="10">
                  <c:v>2.260232714010737</c:v>
                </c:pt>
                <c:pt idx="11">
                  <c:v>1.3522714264978672</c:v>
                </c:pt>
                <c:pt idx="12">
                  <c:v>1.8861536011601234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95021040"/>
        <c:axId val="995031376"/>
      </c:barChart>
      <c:lineChart>
        <c:grouping val="standard"/>
        <c:varyColors val="0"/>
        <c:ser>
          <c:idx val="0"/>
          <c:order val="2"/>
          <c:tx>
            <c:strRef>
              <c:f>Sheet2!$E$1</c:f>
              <c:strCache>
                <c:ptCount val="1"/>
                <c:pt idx="0">
                  <c:v>PSI/Investment (right)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Sheet2!$E$2:$E$14</c:f>
              <c:numCache>
                <c:formatCode>General</c:formatCode>
                <c:ptCount val="13"/>
                <c:pt idx="0">
                  <c:v>0.61226984404539353</c:v>
                </c:pt>
                <c:pt idx="1">
                  <c:v>0.64179311303563114</c:v>
                </c:pt>
                <c:pt idx="2">
                  <c:v>0.64152905978455699</c:v>
                </c:pt>
                <c:pt idx="3">
                  <c:v>0.63062678941045702</c:v>
                </c:pt>
                <c:pt idx="4">
                  <c:v>0.61389462752984436</c:v>
                </c:pt>
                <c:pt idx="5">
                  <c:v>0.58085727196540138</c:v>
                </c:pt>
                <c:pt idx="6">
                  <c:v>0.51133585267403026</c:v>
                </c:pt>
                <c:pt idx="7">
                  <c:v>0.48211320119560402</c:v>
                </c:pt>
                <c:pt idx="8">
                  <c:v>0.47023624715355766</c:v>
                </c:pt>
                <c:pt idx="9">
                  <c:v>0.45038563575862556</c:v>
                </c:pt>
                <c:pt idx="10">
                  <c:v>0.4109514025474067</c:v>
                </c:pt>
                <c:pt idx="11">
                  <c:v>0.35586090170996509</c:v>
                </c:pt>
                <c:pt idx="12">
                  <c:v>0.30421832276776184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5038448"/>
        <c:axId val="995012336"/>
      </c:lineChart>
      <c:dateAx>
        <c:axId val="995021040"/>
        <c:scaling>
          <c:orientation val="minMax"/>
        </c:scaling>
        <c:delete val="0"/>
        <c:axPos val="b"/>
        <c:numFmt formatCode="yyyy;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995031376"/>
        <c:crosses val="autoZero"/>
        <c:auto val="1"/>
        <c:lblOffset val="100"/>
        <c:baseTimeUnit val="years"/>
      </c:dateAx>
      <c:valAx>
        <c:axId val="995031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995021040"/>
        <c:crosses val="autoZero"/>
        <c:crossBetween val="between"/>
      </c:valAx>
      <c:valAx>
        <c:axId val="995012336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995038448"/>
        <c:crosses val="max"/>
        <c:crossBetween val="between"/>
      </c:valAx>
      <c:catAx>
        <c:axId val="995038448"/>
        <c:scaling>
          <c:orientation val="minMax"/>
        </c:scaling>
        <c:delete val="1"/>
        <c:axPos val="b"/>
        <c:majorTickMark val="out"/>
        <c:minorTickMark val="none"/>
        <c:tickLblPos val="nextTo"/>
        <c:crossAx val="99501233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B708BE-031F-45DE-BE17-17A97C3B298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C69FA5B9-2DA2-4724-B2DC-B705046E1AEB}">
      <dgm:prSet phldrT="[文本]"/>
      <dgm:spPr/>
      <dgm:t>
        <a:bodyPr/>
        <a:lstStyle/>
        <a:p>
          <a:r>
            <a:rPr lang="en-US" altLang="zh-CN" dirty="0" smtClean="0"/>
            <a:t>Reform and open-up</a:t>
          </a:r>
          <a:endParaRPr lang="zh-CN" altLang="en-US" dirty="0"/>
        </a:p>
      </dgm:t>
    </dgm:pt>
    <dgm:pt modelId="{076680CB-F395-4440-AFD3-CEA3D2D31707}" type="parTrans" cxnId="{BCB62658-A35A-4A3B-B0E2-40E4A884AF6C}">
      <dgm:prSet/>
      <dgm:spPr/>
      <dgm:t>
        <a:bodyPr/>
        <a:lstStyle/>
        <a:p>
          <a:endParaRPr lang="zh-CN" altLang="en-US"/>
        </a:p>
      </dgm:t>
    </dgm:pt>
    <dgm:pt modelId="{631E1F62-9550-4EE3-A801-3CC04EB54EF1}" type="sibTrans" cxnId="{BCB62658-A35A-4A3B-B0E2-40E4A884AF6C}">
      <dgm:prSet/>
      <dgm:spPr/>
      <dgm:t>
        <a:bodyPr/>
        <a:lstStyle/>
        <a:p>
          <a:endParaRPr lang="zh-CN" altLang="en-US"/>
        </a:p>
      </dgm:t>
    </dgm:pt>
    <dgm:pt modelId="{41024728-F07E-480C-9924-2150C82D51A1}">
      <dgm:prSet phldrT="[文本]"/>
      <dgm:spPr/>
      <dgm:t>
        <a:bodyPr/>
        <a:lstStyle/>
        <a:p>
          <a:r>
            <a:rPr lang="en-US" altLang="zh-CN" dirty="0" smtClean="0"/>
            <a:t>A dynamic and robust market economy</a:t>
          </a:r>
          <a:endParaRPr lang="zh-CN" altLang="en-US" dirty="0"/>
        </a:p>
      </dgm:t>
    </dgm:pt>
    <dgm:pt modelId="{BE0B2C6A-3019-418D-8E7A-0662F3BE9B26}" type="parTrans" cxnId="{2F53D761-F623-44DD-BA82-E371ED4AE535}">
      <dgm:prSet/>
      <dgm:spPr/>
      <dgm:t>
        <a:bodyPr/>
        <a:lstStyle/>
        <a:p>
          <a:endParaRPr lang="zh-CN" altLang="en-US"/>
        </a:p>
      </dgm:t>
    </dgm:pt>
    <dgm:pt modelId="{3A9D835C-7540-456F-8C0A-9975819B711F}" type="sibTrans" cxnId="{2F53D761-F623-44DD-BA82-E371ED4AE535}">
      <dgm:prSet/>
      <dgm:spPr/>
      <dgm:t>
        <a:bodyPr/>
        <a:lstStyle/>
        <a:p>
          <a:endParaRPr lang="zh-CN" altLang="en-US"/>
        </a:p>
      </dgm:t>
    </dgm:pt>
    <dgm:pt modelId="{15346572-5D49-4502-8C12-292775337962}">
      <dgm:prSet phldrT="[文本]"/>
      <dgm:spPr/>
      <dgm:t>
        <a:bodyPr/>
        <a:lstStyle/>
        <a:p>
          <a:r>
            <a:rPr lang="en-US" altLang="zh-CN" dirty="0" smtClean="0"/>
            <a:t>Catch-up</a:t>
          </a:r>
          <a:endParaRPr lang="zh-CN" altLang="en-US" dirty="0"/>
        </a:p>
      </dgm:t>
    </dgm:pt>
    <dgm:pt modelId="{786C3E5B-E179-4102-A523-C10AE61F8318}" type="parTrans" cxnId="{51C86134-51A4-4DC5-AE7B-3B4DFD7B6C70}">
      <dgm:prSet/>
      <dgm:spPr/>
      <dgm:t>
        <a:bodyPr/>
        <a:lstStyle/>
        <a:p>
          <a:endParaRPr lang="zh-CN" altLang="en-US"/>
        </a:p>
      </dgm:t>
    </dgm:pt>
    <dgm:pt modelId="{194DB9D1-6CE2-4400-BE5E-F23A8F374967}" type="sibTrans" cxnId="{51C86134-51A4-4DC5-AE7B-3B4DFD7B6C70}">
      <dgm:prSet/>
      <dgm:spPr/>
      <dgm:t>
        <a:bodyPr/>
        <a:lstStyle/>
        <a:p>
          <a:endParaRPr lang="zh-CN" altLang="en-US"/>
        </a:p>
      </dgm:t>
    </dgm:pt>
    <dgm:pt modelId="{87ECDB9A-93FA-4A2F-AA20-FD5A408A4BFD}">
      <dgm:prSet phldrT="[文本]"/>
      <dgm:spPr/>
      <dgm:t>
        <a:bodyPr/>
        <a:lstStyle/>
        <a:p>
          <a:r>
            <a:rPr lang="en-US" altLang="zh-CN" dirty="0" smtClean="0"/>
            <a:t>Innovation</a:t>
          </a:r>
          <a:endParaRPr lang="zh-CN" altLang="en-US" dirty="0"/>
        </a:p>
      </dgm:t>
    </dgm:pt>
    <dgm:pt modelId="{1E30A50E-0E3F-46EF-B4E0-2FC40BDFBA2B}" type="parTrans" cxnId="{DE0F5338-8DD4-453C-8BFB-8CE10F144480}">
      <dgm:prSet/>
      <dgm:spPr/>
      <dgm:t>
        <a:bodyPr/>
        <a:lstStyle/>
        <a:p>
          <a:endParaRPr lang="zh-CN" altLang="en-US"/>
        </a:p>
      </dgm:t>
    </dgm:pt>
    <dgm:pt modelId="{FF6FCA09-4CA7-4A77-8227-C7363152A4B8}" type="sibTrans" cxnId="{DE0F5338-8DD4-453C-8BFB-8CE10F144480}">
      <dgm:prSet/>
      <dgm:spPr/>
      <dgm:t>
        <a:bodyPr/>
        <a:lstStyle/>
        <a:p>
          <a:endParaRPr lang="zh-CN" altLang="en-US"/>
        </a:p>
      </dgm:t>
    </dgm:pt>
    <dgm:pt modelId="{EA5ED6D6-850A-4A34-8B4A-224D25004F23}" type="pres">
      <dgm:prSet presAssocID="{7FB708BE-031F-45DE-BE17-17A97C3B298A}" presName="Name0" presStyleCnt="0">
        <dgm:presLayoutVars>
          <dgm:dir/>
          <dgm:resizeHandles val="exact"/>
        </dgm:presLayoutVars>
      </dgm:prSet>
      <dgm:spPr/>
    </dgm:pt>
    <dgm:pt modelId="{74E14A64-A5BC-4DA3-8021-C584A5453045}" type="pres">
      <dgm:prSet presAssocID="{C69FA5B9-2DA2-4724-B2DC-B705046E1AEB}" presName="node" presStyleLbl="node1" presStyleIdx="0" presStyleCnt="4">
        <dgm:presLayoutVars>
          <dgm:bulletEnabled val="1"/>
        </dgm:presLayoutVars>
      </dgm:prSet>
      <dgm:spPr/>
    </dgm:pt>
    <dgm:pt modelId="{46FA9AE8-DBCA-496A-964E-C0E247692DB5}" type="pres">
      <dgm:prSet presAssocID="{631E1F62-9550-4EE3-A801-3CC04EB54EF1}" presName="sibTrans" presStyleLbl="sibTrans2D1" presStyleIdx="0" presStyleCnt="3"/>
      <dgm:spPr/>
    </dgm:pt>
    <dgm:pt modelId="{3307E63D-DB7B-4BCA-B9F2-010B070B09AB}" type="pres">
      <dgm:prSet presAssocID="{631E1F62-9550-4EE3-A801-3CC04EB54EF1}" presName="connectorText" presStyleLbl="sibTrans2D1" presStyleIdx="0" presStyleCnt="3"/>
      <dgm:spPr/>
    </dgm:pt>
    <dgm:pt modelId="{571B60B9-3D86-448D-A0CE-194DA10014B2}" type="pres">
      <dgm:prSet presAssocID="{41024728-F07E-480C-9924-2150C82D51A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A12BE88-EEC7-4732-8C52-0A0E66F05B92}" type="pres">
      <dgm:prSet presAssocID="{3A9D835C-7540-456F-8C0A-9975819B711F}" presName="sibTrans" presStyleLbl="sibTrans2D1" presStyleIdx="1" presStyleCnt="3"/>
      <dgm:spPr/>
    </dgm:pt>
    <dgm:pt modelId="{5E65F3D4-5E2B-48C9-A642-1043E0E85784}" type="pres">
      <dgm:prSet presAssocID="{3A9D835C-7540-456F-8C0A-9975819B711F}" presName="connectorText" presStyleLbl="sibTrans2D1" presStyleIdx="1" presStyleCnt="3"/>
      <dgm:spPr/>
    </dgm:pt>
    <dgm:pt modelId="{9B6A7145-D570-4C20-B19A-A3C0B7B2E1D0}" type="pres">
      <dgm:prSet presAssocID="{15346572-5D49-4502-8C12-292775337962}" presName="node" presStyleLbl="node1" presStyleIdx="2" presStyleCnt="4" custLinFactNeighborX="-9195" custLinFactNeighborY="-5048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DE4EE80-6DEA-4E29-80AC-BEA67CC0B195}" type="pres">
      <dgm:prSet presAssocID="{194DB9D1-6CE2-4400-BE5E-F23A8F374967}" presName="sibTrans" presStyleLbl="sibTrans2D1" presStyleIdx="2" presStyleCnt="3" custAng="18787655" custScaleX="160940" custLinFactX="-300000" custLinFactNeighborX="-305315" custLinFactNeighborY="26240"/>
      <dgm:spPr/>
    </dgm:pt>
    <dgm:pt modelId="{95B98B45-3A1D-49E9-86D1-33C3354E08E8}" type="pres">
      <dgm:prSet presAssocID="{194DB9D1-6CE2-4400-BE5E-F23A8F374967}" presName="connectorText" presStyleLbl="sibTrans2D1" presStyleIdx="2" presStyleCnt="3"/>
      <dgm:spPr/>
    </dgm:pt>
    <dgm:pt modelId="{4F3784AE-C810-49CB-A6D5-9D9932DC659B}" type="pres">
      <dgm:prSet presAssocID="{87ECDB9A-93FA-4A2F-AA20-FD5A408A4BFD}" presName="node" presStyleLbl="node1" presStyleIdx="3" presStyleCnt="4" custLinFactX="-100000" custLinFactNeighborX="-167329" custLinFactNeighborY="83120">
        <dgm:presLayoutVars>
          <dgm:bulletEnabled val="1"/>
        </dgm:presLayoutVars>
      </dgm:prSet>
      <dgm:spPr/>
    </dgm:pt>
  </dgm:ptLst>
  <dgm:cxnLst>
    <dgm:cxn modelId="{F9CDCCFF-1DFE-499A-8641-C50F8CF85628}" type="presOf" srcId="{631E1F62-9550-4EE3-A801-3CC04EB54EF1}" destId="{46FA9AE8-DBCA-496A-964E-C0E247692DB5}" srcOrd="0" destOrd="0" presId="urn:microsoft.com/office/officeart/2005/8/layout/process1"/>
    <dgm:cxn modelId="{EC4BE6FA-4840-4D3A-AC2A-203A7088CD59}" type="presOf" srcId="{15346572-5D49-4502-8C12-292775337962}" destId="{9B6A7145-D570-4C20-B19A-A3C0B7B2E1D0}" srcOrd="0" destOrd="0" presId="urn:microsoft.com/office/officeart/2005/8/layout/process1"/>
    <dgm:cxn modelId="{0E2D6BA7-1FC6-41FB-B169-B1F09E5AA037}" type="presOf" srcId="{C69FA5B9-2DA2-4724-B2DC-B705046E1AEB}" destId="{74E14A64-A5BC-4DA3-8021-C584A5453045}" srcOrd="0" destOrd="0" presId="urn:microsoft.com/office/officeart/2005/8/layout/process1"/>
    <dgm:cxn modelId="{51C86134-51A4-4DC5-AE7B-3B4DFD7B6C70}" srcId="{7FB708BE-031F-45DE-BE17-17A97C3B298A}" destId="{15346572-5D49-4502-8C12-292775337962}" srcOrd="2" destOrd="0" parTransId="{786C3E5B-E179-4102-A523-C10AE61F8318}" sibTransId="{194DB9D1-6CE2-4400-BE5E-F23A8F374967}"/>
    <dgm:cxn modelId="{9627480D-A7CB-4537-9769-0A92FF29F08E}" type="presOf" srcId="{3A9D835C-7540-456F-8C0A-9975819B711F}" destId="{FA12BE88-EEC7-4732-8C52-0A0E66F05B92}" srcOrd="0" destOrd="0" presId="urn:microsoft.com/office/officeart/2005/8/layout/process1"/>
    <dgm:cxn modelId="{15D26241-6003-4147-AD8B-762CEC1962A4}" type="presOf" srcId="{631E1F62-9550-4EE3-A801-3CC04EB54EF1}" destId="{3307E63D-DB7B-4BCA-B9F2-010B070B09AB}" srcOrd="1" destOrd="0" presId="urn:microsoft.com/office/officeart/2005/8/layout/process1"/>
    <dgm:cxn modelId="{BCB62658-A35A-4A3B-B0E2-40E4A884AF6C}" srcId="{7FB708BE-031F-45DE-BE17-17A97C3B298A}" destId="{C69FA5B9-2DA2-4724-B2DC-B705046E1AEB}" srcOrd="0" destOrd="0" parTransId="{076680CB-F395-4440-AFD3-CEA3D2D31707}" sibTransId="{631E1F62-9550-4EE3-A801-3CC04EB54EF1}"/>
    <dgm:cxn modelId="{DE0F5338-8DD4-453C-8BFB-8CE10F144480}" srcId="{7FB708BE-031F-45DE-BE17-17A97C3B298A}" destId="{87ECDB9A-93FA-4A2F-AA20-FD5A408A4BFD}" srcOrd="3" destOrd="0" parTransId="{1E30A50E-0E3F-46EF-B4E0-2FC40BDFBA2B}" sibTransId="{FF6FCA09-4CA7-4A77-8227-C7363152A4B8}"/>
    <dgm:cxn modelId="{585B2615-5314-4FF7-AB3D-7DC66D30AAAD}" type="presOf" srcId="{7FB708BE-031F-45DE-BE17-17A97C3B298A}" destId="{EA5ED6D6-850A-4A34-8B4A-224D25004F23}" srcOrd="0" destOrd="0" presId="urn:microsoft.com/office/officeart/2005/8/layout/process1"/>
    <dgm:cxn modelId="{E5F825A4-A241-4CD2-A322-321441490DDA}" type="presOf" srcId="{41024728-F07E-480C-9924-2150C82D51A1}" destId="{571B60B9-3D86-448D-A0CE-194DA10014B2}" srcOrd="0" destOrd="0" presId="urn:microsoft.com/office/officeart/2005/8/layout/process1"/>
    <dgm:cxn modelId="{80F44EFB-8897-404E-A37C-E686E96D50E0}" type="presOf" srcId="{194DB9D1-6CE2-4400-BE5E-F23A8F374967}" destId="{95B98B45-3A1D-49E9-86D1-33C3354E08E8}" srcOrd="1" destOrd="0" presId="urn:microsoft.com/office/officeart/2005/8/layout/process1"/>
    <dgm:cxn modelId="{D80B42A9-9420-4D1A-AA73-83DFA6BB345F}" type="presOf" srcId="{3A9D835C-7540-456F-8C0A-9975819B711F}" destId="{5E65F3D4-5E2B-48C9-A642-1043E0E85784}" srcOrd="1" destOrd="0" presId="urn:microsoft.com/office/officeart/2005/8/layout/process1"/>
    <dgm:cxn modelId="{8859364D-E208-49D0-A87A-C3CACA8682AC}" type="presOf" srcId="{87ECDB9A-93FA-4A2F-AA20-FD5A408A4BFD}" destId="{4F3784AE-C810-49CB-A6D5-9D9932DC659B}" srcOrd="0" destOrd="0" presId="urn:microsoft.com/office/officeart/2005/8/layout/process1"/>
    <dgm:cxn modelId="{2F53D761-F623-44DD-BA82-E371ED4AE535}" srcId="{7FB708BE-031F-45DE-BE17-17A97C3B298A}" destId="{41024728-F07E-480C-9924-2150C82D51A1}" srcOrd="1" destOrd="0" parTransId="{BE0B2C6A-3019-418D-8E7A-0662F3BE9B26}" sibTransId="{3A9D835C-7540-456F-8C0A-9975819B711F}"/>
    <dgm:cxn modelId="{26AE5AC3-CAFF-40CD-9A79-F87D2A8E1E19}" type="presOf" srcId="{194DB9D1-6CE2-4400-BE5E-F23A8F374967}" destId="{DDE4EE80-6DEA-4E29-80AC-BEA67CC0B195}" srcOrd="0" destOrd="0" presId="urn:microsoft.com/office/officeart/2005/8/layout/process1"/>
    <dgm:cxn modelId="{D104A317-1D6D-4AA0-B26F-2B499FC4AAD3}" type="presParOf" srcId="{EA5ED6D6-850A-4A34-8B4A-224D25004F23}" destId="{74E14A64-A5BC-4DA3-8021-C584A5453045}" srcOrd="0" destOrd="0" presId="urn:microsoft.com/office/officeart/2005/8/layout/process1"/>
    <dgm:cxn modelId="{4CC48EE5-C01F-4460-8F6A-315BA560FCC7}" type="presParOf" srcId="{EA5ED6D6-850A-4A34-8B4A-224D25004F23}" destId="{46FA9AE8-DBCA-496A-964E-C0E247692DB5}" srcOrd="1" destOrd="0" presId="urn:microsoft.com/office/officeart/2005/8/layout/process1"/>
    <dgm:cxn modelId="{8395ADFD-FF01-4CF8-95D3-AF923CEE939D}" type="presParOf" srcId="{46FA9AE8-DBCA-496A-964E-C0E247692DB5}" destId="{3307E63D-DB7B-4BCA-B9F2-010B070B09AB}" srcOrd="0" destOrd="0" presId="urn:microsoft.com/office/officeart/2005/8/layout/process1"/>
    <dgm:cxn modelId="{CA8DCE1D-E262-466A-A9F5-6D119038B3B2}" type="presParOf" srcId="{EA5ED6D6-850A-4A34-8B4A-224D25004F23}" destId="{571B60B9-3D86-448D-A0CE-194DA10014B2}" srcOrd="2" destOrd="0" presId="urn:microsoft.com/office/officeart/2005/8/layout/process1"/>
    <dgm:cxn modelId="{AA3C349C-5BCF-4B79-92E5-989AD390A508}" type="presParOf" srcId="{EA5ED6D6-850A-4A34-8B4A-224D25004F23}" destId="{FA12BE88-EEC7-4732-8C52-0A0E66F05B92}" srcOrd="3" destOrd="0" presId="urn:microsoft.com/office/officeart/2005/8/layout/process1"/>
    <dgm:cxn modelId="{DE85D4CF-BB88-4038-885F-16E7086B3749}" type="presParOf" srcId="{FA12BE88-EEC7-4732-8C52-0A0E66F05B92}" destId="{5E65F3D4-5E2B-48C9-A642-1043E0E85784}" srcOrd="0" destOrd="0" presId="urn:microsoft.com/office/officeart/2005/8/layout/process1"/>
    <dgm:cxn modelId="{972FC3CC-E142-4635-B4F3-C8A77DFA8D30}" type="presParOf" srcId="{EA5ED6D6-850A-4A34-8B4A-224D25004F23}" destId="{9B6A7145-D570-4C20-B19A-A3C0B7B2E1D0}" srcOrd="4" destOrd="0" presId="urn:microsoft.com/office/officeart/2005/8/layout/process1"/>
    <dgm:cxn modelId="{ED9D0CE7-A3E0-4316-B2CA-77698D36FDE3}" type="presParOf" srcId="{EA5ED6D6-850A-4A34-8B4A-224D25004F23}" destId="{DDE4EE80-6DEA-4E29-80AC-BEA67CC0B195}" srcOrd="5" destOrd="0" presId="urn:microsoft.com/office/officeart/2005/8/layout/process1"/>
    <dgm:cxn modelId="{E1B95C81-800C-471E-A2DC-C2BC1595E46E}" type="presParOf" srcId="{DDE4EE80-6DEA-4E29-80AC-BEA67CC0B195}" destId="{95B98B45-3A1D-49E9-86D1-33C3354E08E8}" srcOrd="0" destOrd="0" presId="urn:microsoft.com/office/officeart/2005/8/layout/process1"/>
    <dgm:cxn modelId="{B215C407-057E-4184-B597-6E374D8BB517}" type="presParOf" srcId="{EA5ED6D6-850A-4A34-8B4A-224D25004F23}" destId="{4F3784AE-C810-49CB-A6D5-9D9932DC659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E14A64-A5BC-4DA3-8021-C584A5453045}">
      <dsp:nvSpPr>
        <dsp:cNvPr id="0" name=""/>
        <dsp:cNvSpPr/>
      </dsp:nvSpPr>
      <dsp:spPr>
        <a:xfrm>
          <a:off x="4621" y="1569532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300" kern="1200" dirty="0" smtClean="0"/>
            <a:t>Reform and open-up</a:t>
          </a:r>
          <a:endParaRPr lang="zh-CN" altLang="en-US" sz="2300" kern="1200" dirty="0"/>
        </a:p>
      </dsp:txBody>
      <dsp:txXfrm>
        <a:off x="40127" y="1605038"/>
        <a:ext cx="1949441" cy="1141260"/>
      </dsp:txXfrm>
    </dsp:sp>
    <dsp:sp modelId="{46FA9AE8-DBCA-496A-964E-C0E247692DB5}">
      <dsp:nvSpPr>
        <dsp:cNvPr id="0" name=""/>
        <dsp:cNvSpPr/>
      </dsp:nvSpPr>
      <dsp:spPr>
        <a:xfrm>
          <a:off x="2227119" y="1925132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900" kern="1200"/>
        </a:p>
      </dsp:txBody>
      <dsp:txXfrm>
        <a:off x="2227119" y="2025346"/>
        <a:ext cx="299835" cy="300644"/>
      </dsp:txXfrm>
    </dsp:sp>
    <dsp:sp modelId="{571B60B9-3D86-448D-A0CE-194DA10014B2}">
      <dsp:nvSpPr>
        <dsp:cNvPr id="0" name=""/>
        <dsp:cNvSpPr/>
      </dsp:nvSpPr>
      <dsp:spPr>
        <a:xfrm>
          <a:off x="2833255" y="1569532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300" kern="1200" dirty="0" smtClean="0"/>
            <a:t>A dynamic and robust market economy</a:t>
          </a:r>
          <a:endParaRPr lang="zh-CN" altLang="en-US" sz="2300" kern="1200" dirty="0"/>
        </a:p>
      </dsp:txBody>
      <dsp:txXfrm>
        <a:off x="2868761" y="1605038"/>
        <a:ext cx="1949441" cy="1141260"/>
      </dsp:txXfrm>
    </dsp:sp>
    <dsp:sp modelId="{FA12BE88-EEC7-4732-8C52-0A0E66F05B92}">
      <dsp:nvSpPr>
        <dsp:cNvPr id="0" name=""/>
        <dsp:cNvSpPr/>
      </dsp:nvSpPr>
      <dsp:spPr>
        <a:xfrm rot="20855746">
          <a:off x="5039384" y="1616629"/>
          <a:ext cx="41351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900" kern="1200"/>
        </a:p>
      </dsp:txBody>
      <dsp:txXfrm>
        <a:off x="5040832" y="1730167"/>
        <a:ext cx="289461" cy="300644"/>
      </dsp:txXfrm>
    </dsp:sp>
    <dsp:sp modelId="{9B6A7145-D570-4C20-B19A-A3C0B7B2E1D0}">
      <dsp:nvSpPr>
        <dsp:cNvPr id="0" name=""/>
        <dsp:cNvSpPr/>
      </dsp:nvSpPr>
      <dsp:spPr>
        <a:xfrm>
          <a:off x="5615716" y="957553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300" kern="1200" dirty="0" smtClean="0"/>
            <a:t>Catch-up</a:t>
          </a:r>
          <a:endParaRPr lang="zh-CN" altLang="en-US" sz="2300" kern="1200" dirty="0"/>
        </a:p>
      </dsp:txBody>
      <dsp:txXfrm>
        <a:off x="5651222" y="993059"/>
        <a:ext cx="1949441" cy="1141260"/>
      </dsp:txXfrm>
    </dsp:sp>
    <dsp:sp modelId="{DDE4EE80-6DEA-4E29-80AC-BEA67CC0B195}">
      <dsp:nvSpPr>
        <dsp:cNvPr id="0" name=""/>
        <dsp:cNvSpPr/>
      </dsp:nvSpPr>
      <dsp:spPr>
        <a:xfrm rot="2557747">
          <a:off x="5152415" y="2260555"/>
          <a:ext cx="347473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900" kern="1200"/>
        </a:p>
      </dsp:txBody>
      <dsp:txXfrm>
        <a:off x="5166188" y="2325470"/>
        <a:ext cx="243231" cy="300644"/>
      </dsp:txXfrm>
    </dsp:sp>
    <dsp:sp modelId="{4F3784AE-C810-49CB-A6D5-9D9932DC659B}">
      <dsp:nvSpPr>
        <dsp:cNvPr id="0" name=""/>
        <dsp:cNvSpPr/>
      </dsp:nvSpPr>
      <dsp:spPr>
        <a:xfrm>
          <a:off x="5629807" y="2577173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300" kern="1200" dirty="0" smtClean="0"/>
            <a:t>Innovation</a:t>
          </a:r>
          <a:endParaRPr lang="zh-CN" altLang="en-US" sz="2300" kern="1200" dirty="0"/>
        </a:p>
      </dsp:txBody>
      <dsp:txXfrm>
        <a:off x="5665313" y="2612679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512E8-B193-4FDA-BDDD-40BA77385C12}" type="datetimeFigureOut">
              <a:rPr lang="zh-CN" altLang="en-US" smtClean="0"/>
              <a:t>2018/6/11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EE036-37A1-4477-BF48-34FB48484F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8944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EE036-37A1-4477-BF48-34FB48484F1F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870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Convergence</a:t>
            </a:r>
            <a:r>
              <a:rPr lang="en-US" altLang="zh-CN" baseline="0" dirty="0" smtClean="0"/>
              <a:t> is rare, in the recent world history. </a:t>
            </a:r>
            <a:endParaRPr lang="en-US" altLang="zh-CN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One can</a:t>
            </a:r>
            <a:r>
              <a:rPr lang="en-US" altLang="zh-CN" baseline="0" dirty="0" smtClean="0"/>
              <a:t> optimistically point to the fact that </a:t>
            </a:r>
            <a:r>
              <a:rPr lang="en-US" altLang="zh-CN" dirty="0" smtClean="0"/>
              <a:t>China is already an industrialized nation. In</a:t>
            </a:r>
            <a:r>
              <a:rPr lang="en-US" altLang="zh-CN" baseline="0" dirty="0" smtClean="0"/>
              <a:t> history, all industrialized nations have achieved high-income-country status. 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EE036-37A1-4477-BF48-34FB48484F1F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316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A265-C95F-4A3D-9A3D-7AD0D89EF3A9}" type="datetimeFigureOut">
              <a:rPr lang="zh-CN" altLang="en-US" smtClean="0"/>
              <a:t>2018/6/11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7893-2A55-48D6-B9E0-3145369FF0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700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A265-C95F-4A3D-9A3D-7AD0D89EF3A9}" type="datetimeFigureOut">
              <a:rPr lang="zh-CN" altLang="en-US" smtClean="0"/>
              <a:t>2018/6/11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7893-2A55-48D6-B9E0-3145369FF0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533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A265-C95F-4A3D-9A3D-7AD0D89EF3A9}" type="datetimeFigureOut">
              <a:rPr lang="zh-CN" altLang="en-US" smtClean="0"/>
              <a:t>2018/6/11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7893-2A55-48D6-B9E0-3145369FF0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7463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A265-C95F-4A3D-9A3D-7AD0D89EF3A9}" type="datetimeFigureOut">
              <a:rPr lang="zh-CN" altLang="en-US" smtClean="0"/>
              <a:t>2018/6/11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7893-2A55-48D6-B9E0-3145369FF0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056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A265-C95F-4A3D-9A3D-7AD0D89EF3A9}" type="datetimeFigureOut">
              <a:rPr lang="zh-CN" altLang="en-US" smtClean="0"/>
              <a:t>2018/6/11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7893-2A55-48D6-B9E0-3145369FF0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0044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A265-C95F-4A3D-9A3D-7AD0D89EF3A9}" type="datetimeFigureOut">
              <a:rPr lang="zh-CN" altLang="en-US" smtClean="0"/>
              <a:t>2018/6/11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7893-2A55-48D6-B9E0-3145369FF0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779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A265-C95F-4A3D-9A3D-7AD0D89EF3A9}" type="datetimeFigureOut">
              <a:rPr lang="zh-CN" altLang="en-US" smtClean="0"/>
              <a:t>2018/6/11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7893-2A55-48D6-B9E0-3145369FF0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9640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A265-C95F-4A3D-9A3D-7AD0D89EF3A9}" type="datetimeFigureOut">
              <a:rPr lang="zh-CN" altLang="en-US" smtClean="0"/>
              <a:t>2018/6/11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7893-2A55-48D6-B9E0-3145369FF0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9366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A265-C95F-4A3D-9A3D-7AD0D89EF3A9}" type="datetimeFigureOut">
              <a:rPr lang="zh-CN" altLang="en-US" smtClean="0"/>
              <a:t>2018/6/11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7893-2A55-48D6-B9E0-3145369FF0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6558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A265-C95F-4A3D-9A3D-7AD0D89EF3A9}" type="datetimeFigureOut">
              <a:rPr lang="zh-CN" altLang="en-US" smtClean="0"/>
              <a:t>2018/6/11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7893-2A55-48D6-B9E0-3145369FF0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822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A265-C95F-4A3D-9A3D-7AD0D89EF3A9}" type="datetimeFigureOut">
              <a:rPr lang="zh-CN" altLang="en-US" smtClean="0"/>
              <a:t>2018/6/11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57893-2A55-48D6-B9E0-3145369FF0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806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5A265-C95F-4A3D-9A3D-7AD0D89EF3A9}" type="datetimeFigureOut">
              <a:rPr lang="zh-CN" altLang="en-US" smtClean="0"/>
              <a:t>2018/6/11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57893-2A55-48D6-B9E0-3145369FF0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0325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The Future of Chinese Economy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 smtClean="0"/>
              <a:t>Junhui</a:t>
            </a:r>
            <a:r>
              <a:rPr lang="en-US" altLang="zh-CN" dirty="0" smtClean="0"/>
              <a:t> Qian</a:t>
            </a:r>
          </a:p>
          <a:p>
            <a:r>
              <a:rPr lang="en-US" altLang="zh-CN" dirty="0" smtClean="0"/>
              <a:t>2018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89072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What Makes China Special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Huge size</a:t>
            </a:r>
          </a:p>
          <a:p>
            <a:pPr lvl="1"/>
            <a:r>
              <a:rPr lang="en-US" altLang="zh-CN" dirty="0" smtClean="0"/>
              <a:t>Extraordinary reward for investment and innovation</a:t>
            </a:r>
          </a:p>
          <a:p>
            <a:r>
              <a:rPr lang="en-US" altLang="zh-CN" dirty="0" smtClean="0"/>
              <a:t>Pro-business culture</a:t>
            </a:r>
          </a:p>
          <a:p>
            <a:pPr lvl="1"/>
            <a:r>
              <a:rPr lang="en-US" altLang="zh-CN" dirty="0" smtClean="0"/>
              <a:t>Strong entrepreneurship</a:t>
            </a:r>
            <a:endParaRPr lang="en-US" altLang="zh-CN" dirty="0"/>
          </a:p>
          <a:p>
            <a:pPr lvl="1"/>
            <a:r>
              <a:rPr lang="en-US" altLang="zh-CN" dirty="0" smtClean="0"/>
              <a:t>Business-friendly policy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58682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Consumption Upgrade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992906" cy="4351338"/>
          </a:xfrm>
        </p:spPr>
        <p:txBody>
          <a:bodyPr/>
          <a:lstStyle/>
          <a:p>
            <a:r>
              <a:rPr lang="en-US" altLang="zh-CN" dirty="0" smtClean="0"/>
              <a:t>What holds Chinese consumption back:</a:t>
            </a:r>
          </a:p>
          <a:p>
            <a:pPr lvl="1"/>
            <a:r>
              <a:rPr lang="en-US" altLang="zh-CN" dirty="0" smtClean="0"/>
              <a:t>Lack of safety net</a:t>
            </a:r>
          </a:p>
          <a:p>
            <a:pPr lvl="1"/>
            <a:r>
              <a:rPr lang="en-US" altLang="zh-CN" dirty="0" smtClean="0"/>
              <a:t>Urban-rural division</a:t>
            </a:r>
          </a:p>
          <a:p>
            <a:pPr lvl="1"/>
            <a:r>
              <a:rPr lang="en-US" altLang="zh-CN" dirty="0" smtClean="0"/>
              <a:t>Consumption inertia </a:t>
            </a:r>
          </a:p>
          <a:p>
            <a:r>
              <a:rPr lang="en-US" altLang="zh-CN" dirty="0" smtClean="0"/>
              <a:t>While conspicuous consumption leads, inner-quality lags behind. </a:t>
            </a:r>
            <a:endParaRPr lang="zh-CN" altLang="en-US" dirty="0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85" y="1825625"/>
            <a:ext cx="2286029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7517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Hurdles against Growth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Regional disparity</a:t>
            </a:r>
          </a:p>
          <a:p>
            <a:r>
              <a:rPr lang="en-US" altLang="zh-CN" dirty="0" smtClean="0"/>
              <a:t>Debt burden on the local government</a:t>
            </a:r>
          </a:p>
          <a:p>
            <a:r>
              <a:rPr lang="en-US" altLang="zh-CN" dirty="0" smtClean="0"/>
              <a:t>Restrictions on migration</a:t>
            </a:r>
          </a:p>
          <a:p>
            <a:r>
              <a:rPr lang="en-US" altLang="zh-CN" dirty="0" smtClean="0"/>
              <a:t>Restrictions on land use</a:t>
            </a:r>
          </a:p>
          <a:p>
            <a:r>
              <a:rPr lang="en-US" altLang="zh-CN" dirty="0" smtClean="0"/>
              <a:t>Political uncertainty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1459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Question?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9276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Content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Growth potential</a:t>
            </a:r>
          </a:p>
          <a:p>
            <a:r>
              <a:rPr lang="en-US" altLang="zh-CN" dirty="0" smtClean="0"/>
              <a:t>Growth engine</a:t>
            </a:r>
          </a:p>
          <a:p>
            <a:r>
              <a:rPr lang="en-US" altLang="zh-CN" dirty="0" smtClean="0"/>
              <a:t>Hurdles</a:t>
            </a:r>
          </a:p>
          <a:p>
            <a:r>
              <a:rPr lang="en-US" altLang="zh-CN" dirty="0" smtClean="0"/>
              <a:t>Q&amp;A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32143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GDP per capita</a:t>
            </a:r>
            <a:endParaRPr lang="zh-CN" altLang="en-US" dirty="0"/>
          </a:p>
        </p:txBody>
      </p:sp>
      <p:graphicFrame>
        <p:nvGraphicFramePr>
          <p:cNvPr id="7" name="内容占位符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4663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9088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Growth Potential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China’s GDP per capita is </a:t>
            </a:r>
            <a:r>
              <a:rPr lang="en-US" altLang="zh-CN" dirty="0" smtClean="0"/>
              <a:t>less than</a:t>
            </a:r>
            <a:r>
              <a:rPr lang="en-US" altLang="zh-CN" dirty="0" smtClean="0"/>
              <a:t> 1/6 of the US’s GDP per capita.</a:t>
            </a:r>
            <a:endParaRPr lang="en-US" altLang="zh-CN" dirty="0" smtClean="0"/>
          </a:p>
          <a:p>
            <a:r>
              <a:rPr lang="en-US" altLang="zh-CN" dirty="0" smtClean="0"/>
              <a:t>If </a:t>
            </a:r>
            <a:r>
              <a:rPr lang="en-US" altLang="zh-CN" dirty="0" smtClean="0"/>
              <a:t>China’s living standard is to converge </a:t>
            </a:r>
            <a:r>
              <a:rPr lang="en-US" altLang="zh-CN" dirty="0" smtClean="0"/>
              <a:t>to that of the </a:t>
            </a:r>
            <a:r>
              <a:rPr lang="en-US" altLang="zh-CN" dirty="0" smtClean="0"/>
              <a:t>US, then there is still a great potential for further growth.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25174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Key Question: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Will convergence take place for China?</a:t>
            </a:r>
          </a:p>
          <a:p>
            <a:r>
              <a:rPr lang="en-US" altLang="zh-CN" dirty="0" smtClean="0"/>
              <a:t>Or, will China become a high-income country?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99890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Growth Engine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Supply side</a:t>
            </a:r>
          </a:p>
          <a:p>
            <a:pPr lvl="1"/>
            <a:r>
              <a:rPr lang="en-US" altLang="zh-CN" dirty="0" smtClean="0"/>
              <a:t>“Technological progress”</a:t>
            </a:r>
          </a:p>
          <a:p>
            <a:pPr lvl="1"/>
            <a:r>
              <a:rPr lang="en-US" altLang="zh-CN" dirty="0" smtClean="0"/>
              <a:t>Capital accumulation</a:t>
            </a:r>
          </a:p>
          <a:p>
            <a:r>
              <a:rPr lang="en-US" altLang="zh-CN" dirty="0" smtClean="0"/>
              <a:t>Demand side</a:t>
            </a:r>
          </a:p>
          <a:p>
            <a:pPr lvl="1"/>
            <a:r>
              <a:rPr lang="en-US" altLang="zh-CN" dirty="0" smtClean="0"/>
              <a:t>Investment</a:t>
            </a:r>
          </a:p>
          <a:p>
            <a:pPr lvl="1"/>
            <a:r>
              <a:rPr lang="en-US" altLang="zh-CN" dirty="0" smtClean="0"/>
              <a:t>Consumption upgrade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41763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Understanding Long-term Growth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i="1" dirty="0"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b="0" i="0" dirty="0" smtClean="0">
                            <a:latin typeface="Cambria Math" panose="02040503050406030204" pitchFamily="18" charset="0"/>
                          </a:rPr>
                          <m:t>t</m:t>
                        </m:r>
                      </m:sub>
                    </m:sSub>
                    <m:r>
                      <a:rPr lang="en-US" altLang="zh-CN" b="0" i="0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b="0" i="0" dirty="0" smtClean="0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b="0" i="0" dirty="0" smtClean="0">
                            <a:latin typeface="Cambria Math" panose="02040503050406030204" pitchFamily="18" charset="0"/>
                          </a:rPr>
                          <m:t>t</m:t>
                        </m:r>
                      </m:sub>
                    </m:sSub>
                    <m:r>
                      <m:rPr>
                        <m:sty m:val="p"/>
                      </m:rPr>
                      <a:rPr lang="en-US" altLang="zh-CN" b="0" i="0" dirty="0" smtClean="0">
                        <a:latin typeface="Cambria Math" panose="02040503050406030204" pitchFamily="18" charset="0"/>
                      </a:rPr>
                      <m:t>F</m:t>
                    </m:r>
                    <m:r>
                      <a:rPr lang="en-US" altLang="zh-CN" b="0" i="0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b="0" i="0" dirty="0" smtClean="0">
                            <a:latin typeface="Cambria Math" panose="02040503050406030204" pitchFamily="18" charset="0"/>
                          </a:rPr>
                          <m:t>L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b="0" i="0" dirty="0" smtClean="0">
                            <a:latin typeface="Cambria Math" panose="02040503050406030204" pitchFamily="18" charset="0"/>
                          </a:rPr>
                          <m:t>t</m:t>
                        </m:r>
                      </m:sub>
                    </m:sSub>
                    <m:r>
                      <a:rPr lang="en-US" altLang="zh-CN" b="0" i="0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b="0" i="0" dirty="0" smtClean="0"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b="0" i="0" dirty="0" smtClean="0">
                            <a:latin typeface="Cambria Math" panose="02040503050406030204" pitchFamily="18" charset="0"/>
                          </a:rPr>
                          <m:t>t</m:t>
                        </m:r>
                      </m:sub>
                    </m:sSub>
                    <m:r>
                      <a:rPr lang="en-US" altLang="zh-CN" b="0" i="0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i="1" dirty="0"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dirty="0">
                            <a:latin typeface="Cambria Math" panose="02040503050406030204" pitchFamily="18" charset="0"/>
                          </a:rPr>
                          <m:t>t</m:t>
                        </m:r>
                      </m:sub>
                    </m:sSub>
                    <m:r>
                      <a:rPr lang="zh-CN" altLang="en-US" i="1" dirty="0">
                        <a:latin typeface="Cambria Math" panose="02040503050406030204" pitchFamily="18" charset="0"/>
                      </a:rPr>
                      <m:t>：</m:t>
                    </m:r>
                  </m:oMath>
                </a14:m>
                <a:r>
                  <a:rPr lang="en-US" altLang="zh-CN" dirty="0" smtClean="0">
                    <a:latin typeface="Cambria Math" panose="02040503050406030204" pitchFamily="18" charset="0"/>
                  </a:rPr>
                  <a:t>Total output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dirty="0">
                            <a:latin typeface="Cambria Math" panose="02040503050406030204" pitchFamily="18" charset="0"/>
                          </a:rPr>
                          <m:t>L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dirty="0">
                            <a:latin typeface="Cambria Math" panose="02040503050406030204" pitchFamily="18" charset="0"/>
                          </a:rPr>
                          <m:t>t</m:t>
                        </m:r>
                      </m:sub>
                    </m:sSub>
                  </m:oMath>
                </a14:m>
                <a:r>
                  <a:rPr lang="zh-CN" altLang="en-US" dirty="0" smtClean="0"/>
                  <a:t>：</a:t>
                </a:r>
                <a:r>
                  <a:rPr lang="en-US" altLang="zh-CN" dirty="0" smtClean="0"/>
                  <a:t>Labor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dirty="0"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dirty="0">
                            <a:latin typeface="Cambria Math" panose="02040503050406030204" pitchFamily="18" charset="0"/>
                          </a:rPr>
                          <m:t>t</m:t>
                        </m:r>
                      </m:sub>
                    </m:sSub>
                  </m:oMath>
                </a14:m>
                <a:r>
                  <a:rPr lang="zh-CN" altLang="en-US" dirty="0" smtClean="0"/>
                  <a:t>：</a:t>
                </a:r>
                <a:r>
                  <a:rPr lang="en-US" altLang="zh-CN" dirty="0" smtClean="0"/>
                  <a:t>Capital stock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dirty="0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dirty="0">
                            <a:latin typeface="Cambria Math" panose="02040503050406030204" pitchFamily="18" charset="0"/>
                          </a:rPr>
                          <m:t>t</m:t>
                        </m:r>
                      </m:sub>
                    </m:sSub>
                  </m:oMath>
                </a14:m>
                <a:r>
                  <a:rPr lang="zh-CN" altLang="en-US" dirty="0" smtClean="0"/>
                  <a:t>：</a:t>
                </a:r>
                <a:r>
                  <a:rPr lang="en-US" altLang="zh-CN" dirty="0" smtClean="0"/>
                  <a:t>Total factor productivity</a:t>
                </a:r>
              </a:p>
              <a:p>
                <a:r>
                  <a:rPr lang="en-US" altLang="zh-CN" dirty="0" smtClean="0"/>
                  <a:t>Investment adds to the capital stock. But if without improvement of the total factor productivity, growth is unsustainable.</a:t>
                </a:r>
              </a:p>
              <a:p>
                <a:r>
                  <a:rPr lang="en-US" altLang="zh-CN" dirty="0" smtClean="0"/>
                  <a:t>We may call the improvement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dirty="0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dirty="0">
                            <a:latin typeface="Cambria Math" panose="02040503050406030204" pitchFamily="18" charset="0"/>
                          </a:rPr>
                          <m:t>t</m:t>
                        </m:r>
                      </m:sub>
                    </m:sSub>
                  </m:oMath>
                </a14:m>
                <a:r>
                  <a:rPr lang="zh-CN" altLang="en-US" dirty="0" smtClean="0"/>
                  <a:t> </a:t>
                </a:r>
                <a:r>
                  <a:rPr lang="en-US" altLang="zh-CN" dirty="0" smtClean="0"/>
                  <a:t>the “technological progress”, which includes not only progress in science and engineering, but also improvement in management, marketing, etc.. </a:t>
                </a:r>
                <a:endParaRPr lang="zh-CN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r="-522" b="-98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7695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Investment as a Growth Engine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4822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The Ultimate Source of Growth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0824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1412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235</Words>
  <Application>Microsoft Office PowerPoint</Application>
  <PresentationFormat>宽屏</PresentationFormat>
  <Paragraphs>61</Paragraphs>
  <Slides>13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宋体</vt:lpstr>
      <vt:lpstr>Arial</vt:lpstr>
      <vt:lpstr>Calibri</vt:lpstr>
      <vt:lpstr>Calibri Light</vt:lpstr>
      <vt:lpstr>Cambria Math</vt:lpstr>
      <vt:lpstr>Office 主题</vt:lpstr>
      <vt:lpstr>The Future of Chinese Economy</vt:lpstr>
      <vt:lpstr>Content</vt:lpstr>
      <vt:lpstr>GDP per capita</vt:lpstr>
      <vt:lpstr>Growth Potential</vt:lpstr>
      <vt:lpstr>The Key Question:</vt:lpstr>
      <vt:lpstr>Growth Engine</vt:lpstr>
      <vt:lpstr>Understanding Long-term Growth</vt:lpstr>
      <vt:lpstr>Investment as a Growth Engine</vt:lpstr>
      <vt:lpstr>The Ultimate Source of Growth</vt:lpstr>
      <vt:lpstr>What Makes China Special</vt:lpstr>
      <vt:lpstr>Consumption Upgrade</vt:lpstr>
      <vt:lpstr>Hurdles against Growth</vt:lpstr>
      <vt:lpstr>Question?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Future of Chinese Economy</dc:title>
  <dc:creator>Windows 用户</dc:creator>
  <cp:lastModifiedBy>Windows 用户</cp:lastModifiedBy>
  <cp:revision>13</cp:revision>
  <dcterms:created xsi:type="dcterms:W3CDTF">2018-06-10T12:07:24Z</dcterms:created>
  <dcterms:modified xsi:type="dcterms:W3CDTF">2018-06-11T09:29:44Z</dcterms:modified>
</cp:coreProperties>
</file>