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3" r:id="rId5"/>
    <p:sldId id="287" r:id="rId6"/>
    <p:sldId id="264" r:id="rId7"/>
    <p:sldId id="265" r:id="rId8"/>
    <p:sldId id="267" r:id="rId9"/>
    <p:sldId id="266" r:id="rId10"/>
    <p:sldId id="268" r:id="rId11"/>
    <p:sldId id="269" r:id="rId12"/>
    <p:sldId id="270" r:id="rId13"/>
    <p:sldId id="271" r:id="rId14"/>
    <p:sldId id="272" r:id="rId15"/>
    <p:sldId id="273" r:id="rId16"/>
    <p:sldId id="274" r:id="rId17"/>
    <p:sldId id="275" r:id="rId18"/>
    <p:sldId id="276" r:id="rId19"/>
    <p:sldId id="282" r:id="rId20"/>
    <p:sldId id="277" r:id="rId21"/>
    <p:sldId id="283" r:id="rId22"/>
    <p:sldId id="278" r:id="rId23"/>
    <p:sldId id="279" r:id="rId24"/>
    <p:sldId id="280" r:id="rId25"/>
    <p:sldId id="281" r:id="rId26"/>
    <p:sldId id="288" r:id="rId27"/>
    <p:sldId id="289" r:id="rId28"/>
    <p:sldId id="290" r:id="rId29"/>
    <p:sldId id="291" r:id="rId3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127" d="100"/>
          <a:sy n="127" d="100"/>
        </p:scale>
        <p:origin x="115" y="10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oleObject" Target="file:///C:\Users\Junhui%20Qian\Documents\courses\China_economy\2018\china\Lecture14\&#20013;&#22830;&#21644;&#22320;&#26041;&#36130;&#25919;&#25910;&#20837;&#21450;&#27604;&#37325;(&#24180;).xls"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Junhui%20Qian\Documents\courses\China_economy\resources\Transfer_payment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1" Type="http://schemas.openxmlformats.org/officeDocument/2006/relationships/oleObject" Target="file:///C:\Users\Junhui%20Qian\Documents\courses\China_economy\resources\Transfer_payments.xlsx" TargetMode="External"/></Relationships>
</file>

<file path=ppt/charts/_rels/chart4.xml.rels><?xml version="1.0" encoding="UTF-8" standalone="yes"?>
<Relationships xmlns="http://schemas.openxmlformats.org/package/2006/relationships"><Relationship Id="rId3" Type="http://schemas.openxmlformats.org/officeDocument/2006/relationships/oleObject" Target="file:///C:\Users\Junhui%20Qian\Documents\courses\China_economy\2018\china\Lecture14\&#20840;&#22269;&#20844;&#20849;&#36130;&#25919;&#25910;&#20837;&#20998;&#39033;&#30446;(&#24180;).xls" TargetMode="External"/><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oleObject" Target="file:///C:\Users\Junhui%20Qian\Documents\courses\China_economy\2018\china\Lecture14\&#20840;&#22269;&#20844;&#20849;&#36130;&#25919;&#25910;&#20837;&#20998;&#39033;&#30446;(&#24180;).xls" TargetMode="External"/><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oleObject" Target="file:///C:\Wind\Wind.NET.Client\WindNET\users\W4786999060\export\&#20013;&#22830;&#21644;&#22320;&#26041;&#36130;&#25919;&#25903;&#20986;&#21450;&#27604;&#37325;(&#24180;).xls"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a:t>Fiscal Surplus at Central and Local Government</a:t>
            </a:r>
            <a:r>
              <a:rPr lang="en-US" altLang="zh-CN" baseline="0"/>
              <a:t> (RMB 100mil)</a:t>
            </a:r>
            <a:endParaRPr lang="zh-CN" altLang="en-US"/>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lineChart>
        <c:grouping val="standard"/>
        <c:varyColors val="0"/>
        <c:ser>
          <c:idx val="0"/>
          <c:order val="0"/>
          <c:tx>
            <c:strRef>
              <c:f>Sheet1!$P$3</c:f>
              <c:strCache>
                <c:ptCount val="1"/>
                <c:pt idx="0">
                  <c:v>Central Surplus</c:v>
                </c:pt>
              </c:strCache>
            </c:strRef>
          </c:tx>
          <c:spPr>
            <a:ln w="28575" cap="rnd">
              <a:solidFill>
                <a:schemeClr val="accent1"/>
              </a:solidFill>
              <a:round/>
            </a:ln>
            <a:effectLst/>
          </c:spPr>
          <c:marker>
            <c:symbol val="none"/>
          </c:marker>
          <c:cat>
            <c:numRef>
              <c:f>Sheet1!$A$4:$A$42</c:f>
              <c:numCache>
                <c:formatCode>yyyy;@</c:formatCode>
                <c:ptCount val="39"/>
                <c:pt idx="0">
                  <c:v>42735</c:v>
                </c:pt>
                <c:pt idx="1">
                  <c:v>42369</c:v>
                </c:pt>
                <c:pt idx="2">
                  <c:v>42004</c:v>
                </c:pt>
                <c:pt idx="3">
                  <c:v>41639</c:v>
                </c:pt>
                <c:pt idx="4">
                  <c:v>41274</c:v>
                </c:pt>
                <c:pt idx="5">
                  <c:v>40908</c:v>
                </c:pt>
                <c:pt idx="6">
                  <c:v>40543</c:v>
                </c:pt>
                <c:pt idx="7">
                  <c:v>40178</c:v>
                </c:pt>
                <c:pt idx="8">
                  <c:v>39813</c:v>
                </c:pt>
                <c:pt idx="9">
                  <c:v>39447</c:v>
                </c:pt>
                <c:pt idx="10">
                  <c:v>39082</c:v>
                </c:pt>
                <c:pt idx="11">
                  <c:v>38717</c:v>
                </c:pt>
                <c:pt idx="12">
                  <c:v>38352</c:v>
                </c:pt>
                <c:pt idx="13">
                  <c:v>37986</c:v>
                </c:pt>
                <c:pt idx="14">
                  <c:v>37621</c:v>
                </c:pt>
                <c:pt idx="15">
                  <c:v>37256</c:v>
                </c:pt>
                <c:pt idx="16">
                  <c:v>36891</c:v>
                </c:pt>
                <c:pt idx="17">
                  <c:v>36525</c:v>
                </c:pt>
                <c:pt idx="18">
                  <c:v>36160</c:v>
                </c:pt>
                <c:pt idx="19">
                  <c:v>35795</c:v>
                </c:pt>
                <c:pt idx="20">
                  <c:v>35430</c:v>
                </c:pt>
                <c:pt idx="21">
                  <c:v>35064</c:v>
                </c:pt>
                <c:pt idx="22">
                  <c:v>34699</c:v>
                </c:pt>
                <c:pt idx="23">
                  <c:v>34334</c:v>
                </c:pt>
                <c:pt idx="24">
                  <c:v>33969</c:v>
                </c:pt>
                <c:pt idx="25">
                  <c:v>33603</c:v>
                </c:pt>
                <c:pt idx="26">
                  <c:v>33238</c:v>
                </c:pt>
                <c:pt idx="27">
                  <c:v>32873</c:v>
                </c:pt>
                <c:pt idx="28">
                  <c:v>32508</c:v>
                </c:pt>
                <c:pt idx="29">
                  <c:v>32142</c:v>
                </c:pt>
                <c:pt idx="30">
                  <c:v>31777</c:v>
                </c:pt>
                <c:pt idx="31">
                  <c:v>31412</c:v>
                </c:pt>
                <c:pt idx="32">
                  <c:v>31047</c:v>
                </c:pt>
                <c:pt idx="33">
                  <c:v>30681</c:v>
                </c:pt>
                <c:pt idx="34">
                  <c:v>30316</c:v>
                </c:pt>
                <c:pt idx="35">
                  <c:v>29951</c:v>
                </c:pt>
                <c:pt idx="36">
                  <c:v>29586</c:v>
                </c:pt>
                <c:pt idx="37">
                  <c:v>29220</c:v>
                </c:pt>
                <c:pt idx="38">
                  <c:v>28855</c:v>
                </c:pt>
              </c:numCache>
            </c:numRef>
          </c:cat>
          <c:val>
            <c:numRef>
              <c:f>Sheet1!$P$4:$P$42</c:f>
              <c:numCache>
                <c:formatCode>#,##0.0_ </c:formatCode>
                <c:ptCount val="39"/>
                <c:pt idx="0">
                  <c:v>44953.3</c:v>
                </c:pt>
                <c:pt idx="1">
                  <c:v>43725.04</c:v>
                </c:pt>
                <c:pt idx="2">
                  <c:v>41923.379999999997</c:v>
                </c:pt>
                <c:pt idx="3">
                  <c:v>39726.720000000001</c:v>
                </c:pt>
                <c:pt idx="4">
                  <c:v>37410.600000000006</c:v>
                </c:pt>
                <c:pt idx="5">
                  <c:v>34813.21</c:v>
                </c:pt>
                <c:pt idx="6">
                  <c:v>26498.74</c:v>
                </c:pt>
                <c:pt idx="7">
                  <c:v>20659.919999999998</c:v>
                </c:pt>
                <c:pt idx="8">
                  <c:v>19336.39</c:v>
                </c:pt>
                <c:pt idx="9">
                  <c:v>16307.1</c:v>
                </c:pt>
                <c:pt idx="10">
                  <c:v>10465.219999999999</c:v>
                </c:pt>
                <c:pt idx="11">
                  <c:v>7772.5599999999995</c:v>
                </c:pt>
                <c:pt idx="12">
                  <c:v>6609.02</c:v>
                </c:pt>
                <c:pt idx="13">
                  <c:v>4445.17</c:v>
                </c:pt>
                <c:pt idx="14">
                  <c:v>3616.9399999999996</c:v>
                </c:pt>
                <c:pt idx="15">
                  <c:v>2814.7199999999993</c:v>
                </c:pt>
                <c:pt idx="16">
                  <c:v>1469.3199999999997</c:v>
                </c:pt>
                <c:pt idx="17">
                  <c:v>1696.88</c:v>
                </c:pt>
                <c:pt idx="18">
                  <c:v>1766.4</c:v>
                </c:pt>
                <c:pt idx="19">
                  <c:v>1694.42</c:v>
                </c:pt>
                <c:pt idx="20">
                  <c:v>1509.8000000000002</c:v>
                </c:pt>
                <c:pt idx="21">
                  <c:v>1261.2299999999998</c:v>
                </c:pt>
                <c:pt idx="22">
                  <c:v>1152.07</c:v>
                </c:pt>
                <c:pt idx="23">
                  <c:v>-354.53999999999996</c:v>
                </c:pt>
                <c:pt idx="24">
                  <c:v>-190.91000000000008</c:v>
                </c:pt>
                <c:pt idx="25">
                  <c:v>-152.55999999999995</c:v>
                </c:pt>
                <c:pt idx="26">
                  <c:v>-12.050000000000068</c:v>
                </c:pt>
                <c:pt idx="27">
                  <c:v>-66.25</c:v>
                </c:pt>
                <c:pt idx="28">
                  <c:v>-70.279999999999973</c:v>
                </c:pt>
                <c:pt idx="29">
                  <c:v>-109.34000000000003</c:v>
                </c:pt>
                <c:pt idx="30">
                  <c:v>-57.940000000000055</c:v>
                </c:pt>
                <c:pt idx="31">
                  <c:v>-25.620000000000005</c:v>
                </c:pt>
                <c:pt idx="32">
                  <c:v>-227.86</c:v>
                </c:pt>
                <c:pt idx="33">
                  <c:v>-269.59000000000003</c:v>
                </c:pt>
                <c:pt idx="34">
                  <c:v>-304.96999999999997</c:v>
                </c:pt>
                <c:pt idx="35">
                  <c:v>-314.58</c:v>
                </c:pt>
                <c:pt idx="36">
                  <c:v>-382.35999999999996</c:v>
                </c:pt>
                <c:pt idx="37">
                  <c:v>-423.74</c:v>
                </c:pt>
                <c:pt idx="38">
                  <c:v>-356.33000000000004</c:v>
                </c:pt>
              </c:numCache>
            </c:numRef>
          </c:val>
          <c:smooth val="0"/>
        </c:ser>
        <c:ser>
          <c:idx val="1"/>
          <c:order val="1"/>
          <c:tx>
            <c:strRef>
              <c:f>Sheet1!$Q$3</c:f>
              <c:strCache>
                <c:ptCount val="1"/>
                <c:pt idx="0">
                  <c:v>Local Surplus</c:v>
                </c:pt>
              </c:strCache>
            </c:strRef>
          </c:tx>
          <c:spPr>
            <a:ln w="28575" cap="rnd">
              <a:solidFill>
                <a:schemeClr val="accent2"/>
              </a:solidFill>
              <a:round/>
            </a:ln>
            <a:effectLst/>
          </c:spPr>
          <c:marker>
            <c:symbol val="none"/>
          </c:marker>
          <c:cat>
            <c:numRef>
              <c:f>Sheet1!$A$4:$A$42</c:f>
              <c:numCache>
                <c:formatCode>yyyy;@</c:formatCode>
                <c:ptCount val="39"/>
                <c:pt idx="0">
                  <c:v>42735</c:v>
                </c:pt>
                <c:pt idx="1">
                  <c:v>42369</c:v>
                </c:pt>
                <c:pt idx="2">
                  <c:v>42004</c:v>
                </c:pt>
                <c:pt idx="3">
                  <c:v>41639</c:v>
                </c:pt>
                <c:pt idx="4">
                  <c:v>41274</c:v>
                </c:pt>
                <c:pt idx="5">
                  <c:v>40908</c:v>
                </c:pt>
                <c:pt idx="6">
                  <c:v>40543</c:v>
                </c:pt>
                <c:pt idx="7">
                  <c:v>40178</c:v>
                </c:pt>
                <c:pt idx="8">
                  <c:v>39813</c:v>
                </c:pt>
                <c:pt idx="9">
                  <c:v>39447</c:v>
                </c:pt>
                <c:pt idx="10">
                  <c:v>39082</c:v>
                </c:pt>
                <c:pt idx="11">
                  <c:v>38717</c:v>
                </c:pt>
                <c:pt idx="12">
                  <c:v>38352</c:v>
                </c:pt>
                <c:pt idx="13">
                  <c:v>37986</c:v>
                </c:pt>
                <c:pt idx="14">
                  <c:v>37621</c:v>
                </c:pt>
                <c:pt idx="15">
                  <c:v>37256</c:v>
                </c:pt>
                <c:pt idx="16">
                  <c:v>36891</c:v>
                </c:pt>
                <c:pt idx="17">
                  <c:v>36525</c:v>
                </c:pt>
                <c:pt idx="18">
                  <c:v>36160</c:v>
                </c:pt>
                <c:pt idx="19">
                  <c:v>35795</c:v>
                </c:pt>
                <c:pt idx="20">
                  <c:v>35430</c:v>
                </c:pt>
                <c:pt idx="21">
                  <c:v>35064</c:v>
                </c:pt>
                <c:pt idx="22">
                  <c:v>34699</c:v>
                </c:pt>
                <c:pt idx="23">
                  <c:v>34334</c:v>
                </c:pt>
                <c:pt idx="24">
                  <c:v>33969</c:v>
                </c:pt>
                <c:pt idx="25">
                  <c:v>33603</c:v>
                </c:pt>
                <c:pt idx="26">
                  <c:v>33238</c:v>
                </c:pt>
                <c:pt idx="27">
                  <c:v>32873</c:v>
                </c:pt>
                <c:pt idx="28">
                  <c:v>32508</c:v>
                </c:pt>
                <c:pt idx="29">
                  <c:v>32142</c:v>
                </c:pt>
                <c:pt idx="30">
                  <c:v>31777</c:v>
                </c:pt>
                <c:pt idx="31">
                  <c:v>31412</c:v>
                </c:pt>
                <c:pt idx="32">
                  <c:v>31047</c:v>
                </c:pt>
                <c:pt idx="33">
                  <c:v>30681</c:v>
                </c:pt>
                <c:pt idx="34">
                  <c:v>30316</c:v>
                </c:pt>
                <c:pt idx="35">
                  <c:v>29951</c:v>
                </c:pt>
                <c:pt idx="36">
                  <c:v>29586</c:v>
                </c:pt>
                <c:pt idx="37">
                  <c:v>29220</c:v>
                </c:pt>
                <c:pt idx="38">
                  <c:v>28855</c:v>
                </c:pt>
              </c:numCache>
            </c:numRef>
          </c:cat>
          <c:val>
            <c:numRef>
              <c:f>Sheet1!$Q$4:$Q$42</c:f>
              <c:numCache>
                <c:formatCode>#,##0.00_ </c:formatCode>
                <c:ptCount val="39"/>
                <c:pt idx="0">
                  <c:v>-73197.75</c:v>
                </c:pt>
                <c:pt idx="1">
                  <c:v>-67333.58</c:v>
                </c:pt>
                <c:pt idx="2">
                  <c:v>-53338.91</c:v>
                </c:pt>
                <c:pt idx="3">
                  <c:v>-50729.179999999993</c:v>
                </c:pt>
                <c:pt idx="4">
                  <c:v>-46110.049999999996</c:v>
                </c:pt>
                <c:pt idx="5">
                  <c:v>-40186.569999999992</c:v>
                </c:pt>
                <c:pt idx="6">
                  <c:v>-33271.389999999992</c:v>
                </c:pt>
                <c:pt idx="7">
                  <c:v>-28441.55</c:v>
                </c:pt>
                <c:pt idx="8">
                  <c:v>-20598.699999999997</c:v>
                </c:pt>
                <c:pt idx="9">
                  <c:v>-14766.670000000002</c:v>
                </c:pt>
                <c:pt idx="10">
                  <c:v>-12127.75</c:v>
                </c:pt>
                <c:pt idx="11">
                  <c:v>-10053.550000000001</c:v>
                </c:pt>
                <c:pt idx="12">
                  <c:v>-8699.44</c:v>
                </c:pt>
                <c:pt idx="13">
                  <c:v>-7379.869999999999</c:v>
                </c:pt>
                <c:pt idx="14">
                  <c:v>-6766.4500000000007</c:v>
                </c:pt>
                <c:pt idx="15">
                  <c:v>-5331.2599999999993</c:v>
                </c:pt>
                <c:pt idx="16">
                  <c:v>-3960.5899999999992</c:v>
                </c:pt>
                <c:pt idx="17">
                  <c:v>-3440.4700000000003</c:v>
                </c:pt>
                <c:pt idx="18">
                  <c:v>-2688.63</c:v>
                </c:pt>
                <c:pt idx="19">
                  <c:v>-2276.84</c:v>
                </c:pt>
                <c:pt idx="20">
                  <c:v>-2039.3599999999997</c:v>
                </c:pt>
                <c:pt idx="21">
                  <c:v>-1842.75</c:v>
                </c:pt>
                <c:pt idx="22">
                  <c:v>-1726.6100000000001</c:v>
                </c:pt>
                <c:pt idx="23">
                  <c:v>61.200000000000273</c:v>
                </c:pt>
                <c:pt idx="24">
                  <c:v>-67.900000000000091</c:v>
                </c:pt>
                <c:pt idx="25">
                  <c:v>-84.579999999999927</c:v>
                </c:pt>
                <c:pt idx="26">
                  <c:v>-134.43999999999983</c:v>
                </c:pt>
                <c:pt idx="27">
                  <c:v>-92.629999999999882</c:v>
                </c:pt>
                <c:pt idx="28">
                  <c:v>-63.690000000000055</c:v>
                </c:pt>
                <c:pt idx="29">
                  <c:v>46.509999999999991</c:v>
                </c:pt>
                <c:pt idx="30">
                  <c:v>-24.960000000000036</c:v>
                </c:pt>
                <c:pt idx="31">
                  <c:v>25.190000000000055</c:v>
                </c:pt>
                <c:pt idx="32">
                  <c:v>169.69999999999993</c:v>
                </c:pt>
                <c:pt idx="33">
                  <c:v>227.0200000000001</c:v>
                </c:pt>
                <c:pt idx="34">
                  <c:v>287.32000000000005</c:v>
                </c:pt>
                <c:pt idx="35">
                  <c:v>351.96000000000004</c:v>
                </c:pt>
                <c:pt idx="36">
                  <c:v>313.43000000000006</c:v>
                </c:pt>
                <c:pt idx="37">
                  <c:v>288.32999999999993</c:v>
                </c:pt>
                <c:pt idx="38">
                  <c:v>366.52</c:v>
                </c:pt>
              </c:numCache>
            </c:numRef>
          </c:val>
          <c:smooth val="0"/>
        </c:ser>
        <c:dLbls>
          <c:showLegendKey val="0"/>
          <c:showVal val="0"/>
          <c:showCatName val="0"/>
          <c:showSerName val="0"/>
          <c:showPercent val="0"/>
          <c:showBubbleSize val="0"/>
        </c:dLbls>
        <c:smooth val="0"/>
        <c:axId val="691254304"/>
        <c:axId val="691254848"/>
      </c:lineChart>
      <c:dateAx>
        <c:axId val="691254304"/>
        <c:scaling>
          <c:orientation val="minMax"/>
        </c:scaling>
        <c:delete val="0"/>
        <c:axPos val="b"/>
        <c:numFmt formatCode="yy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691254848"/>
        <c:crosses val="autoZero"/>
        <c:auto val="1"/>
        <c:lblOffset val="100"/>
        <c:baseTimeUnit val="years"/>
      </c:dateAx>
      <c:valAx>
        <c:axId val="691254848"/>
        <c:scaling>
          <c:orientation val="minMax"/>
        </c:scaling>
        <c:delete val="0"/>
        <c:axPos val="l"/>
        <c:majorGridlines>
          <c:spPr>
            <a:ln w="9525" cap="flat" cmpd="sng" algn="ctr">
              <a:solidFill>
                <a:schemeClr val="tx1">
                  <a:lumMod val="15000"/>
                  <a:lumOff val="85000"/>
                </a:schemeClr>
              </a:solidFill>
              <a:round/>
            </a:ln>
            <a:effectLst/>
          </c:spPr>
        </c:majorGridlines>
        <c:numFmt formatCode="#,##0_ ;[Red]\-#,##0\ "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69125430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dirty="0"/>
              <a:t>Transfer payment as a share of the gap between local revenue and local expenditure (%)</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lineChart>
        <c:grouping val="standard"/>
        <c:varyColors val="0"/>
        <c:ser>
          <c:idx val="0"/>
          <c:order val="0"/>
          <c:tx>
            <c:strRef>
              <c:f>Sheet1!$B$1</c:f>
              <c:strCache>
                <c:ptCount val="1"/>
                <c:pt idx="0">
                  <c:v>Transfer payment as a share of the gap between local revenue and local expenditure</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Sheet1!$A$4:$A$13</c:f>
              <c:numCache>
                <c:formatCode>General</c:formatCode>
                <c:ptCount val="10"/>
                <c:pt idx="0">
                  <c:v>1996</c:v>
                </c:pt>
                <c:pt idx="1">
                  <c:v>1997</c:v>
                </c:pt>
                <c:pt idx="2">
                  <c:v>1998</c:v>
                </c:pt>
                <c:pt idx="3">
                  <c:v>1999</c:v>
                </c:pt>
                <c:pt idx="4">
                  <c:v>2000</c:v>
                </c:pt>
                <c:pt idx="5">
                  <c:v>2001</c:v>
                </c:pt>
                <c:pt idx="6">
                  <c:v>2002</c:v>
                </c:pt>
                <c:pt idx="7">
                  <c:v>2003</c:v>
                </c:pt>
                <c:pt idx="8">
                  <c:v>2004</c:v>
                </c:pt>
                <c:pt idx="9">
                  <c:v>2005</c:v>
                </c:pt>
              </c:numCache>
            </c:numRef>
          </c:cat>
          <c:val>
            <c:numRef>
              <c:f>Sheet1!$B$4:$B$13</c:f>
              <c:numCache>
                <c:formatCode>General</c:formatCode>
                <c:ptCount val="10"/>
                <c:pt idx="0">
                  <c:v>5.4</c:v>
                </c:pt>
                <c:pt idx="1">
                  <c:v>6.1</c:v>
                </c:pt>
                <c:pt idx="2">
                  <c:v>6.2</c:v>
                </c:pt>
                <c:pt idx="3">
                  <c:v>8.4</c:v>
                </c:pt>
                <c:pt idx="4">
                  <c:v>9.6</c:v>
                </c:pt>
                <c:pt idx="5">
                  <c:v>10.8</c:v>
                </c:pt>
                <c:pt idx="6">
                  <c:v>20.8</c:v>
                </c:pt>
                <c:pt idx="7">
                  <c:v>21.6</c:v>
                </c:pt>
                <c:pt idx="8">
                  <c:v>35.5</c:v>
                </c:pt>
                <c:pt idx="9">
                  <c:v>47.3</c:v>
                </c:pt>
              </c:numCache>
            </c:numRef>
          </c:val>
          <c:smooth val="0"/>
        </c:ser>
        <c:dLbls>
          <c:showLegendKey val="0"/>
          <c:showVal val="0"/>
          <c:showCatName val="0"/>
          <c:showSerName val="0"/>
          <c:showPercent val="0"/>
          <c:showBubbleSize val="0"/>
        </c:dLbls>
        <c:marker val="1"/>
        <c:smooth val="0"/>
        <c:axId val="691247232"/>
        <c:axId val="691263008"/>
      </c:lineChart>
      <c:catAx>
        <c:axId val="6912472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691263008"/>
        <c:crosses val="autoZero"/>
        <c:auto val="1"/>
        <c:lblAlgn val="ctr"/>
        <c:lblOffset val="100"/>
        <c:noMultiLvlLbl val="0"/>
      </c:catAx>
      <c:valAx>
        <c:axId val="69126300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6912472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a:t>The Improving</a:t>
            </a:r>
            <a:r>
              <a:rPr lang="en-US" altLang="zh-CN" baseline="0"/>
              <a:t> Structure of Transfer Payments</a:t>
            </a:r>
            <a:endParaRPr lang="zh-CN" altLang="en-US"/>
          </a:p>
        </c:rich>
      </c:tx>
      <c:layout/>
      <c:overlay val="0"/>
      <c:spPr>
        <a:noFill/>
        <a:ln>
          <a:noFill/>
        </a:ln>
        <a:effectLst/>
      </c:spPr>
    </c:title>
    <c:autoTitleDeleted val="0"/>
    <c:plotArea>
      <c:layout/>
      <c:areaChart>
        <c:grouping val="percentStacked"/>
        <c:varyColors val="0"/>
        <c:ser>
          <c:idx val="0"/>
          <c:order val="0"/>
          <c:tx>
            <c:strRef>
              <c:f>Sheet1!$C$1</c:f>
              <c:strCache>
                <c:ptCount val="1"/>
                <c:pt idx="0">
                  <c:v>Ordinary transfer payments</c:v>
                </c:pt>
              </c:strCache>
            </c:strRef>
          </c:tx>
          <c:spPr>
            <a:solidFill>
              <a:schemeClr val="accent1"/>
            </a:solidFill>
            <a:ln>
              <a:noFill/>
            </a:ln>
            <a:effectLst/>
          </c:spPr>
          <c:cat>
            <c:numRef>
              <c:f>Sheet1!$A$2:$A$13</c:f>
              <c:numCache>
                <c:formatCode>General</c:formatCode>
                <c:ptCount val="12"/>
                <c:pt idx="0">
                  <c:v>1994</c:v>
                </c:pt>
                <c:pt idx="1">
                  <c:v>1995</c:v>
                </c:pt>
                <c:pt idx="2">
                  <c:v>1996</c:v>
                </c:pt>
                <c:pt idx="3">
                  <c:v>1997</c:v>
                </c:pt>
                <c:pt idx="4">
                  <c:v>1998</c:v>
                </c:pt>
                <c:pt idx="5">
                  <c:v>1999</c:v>
                </c:pt>
                <c:pt idx="6">
                  <c:v>2000</c:v>
                </c:pt>
                <c:pt idx="7">
                  <c:v>2001</c:v>
                </c:pt>
                <c:pt idx="8">
                  <c:v>2002</c:v>
                </c:pt>
                <c:pt idx="9">
                  <c:v>2003</c:v>
                </c:pt>
                <c:pt idx="10">
                  <c:v>2004</c:v>
                </c:pt>
                <c:pt idx="11">
                  <c:v>2005</c:v>
                </c:pt>
              </c:numCache>
            </c:numRef>
          </c:cat>
          <c:val>
            <c:numRef>
              <c:f>Sheet1!$C$2:$C$13</c:f>
              <c:numCache>
                <c:formatCode>General</c:formatCode>
                <c:ptCount val="12"/>
                <c:pt idx="0">
                  <c:v>27</c:v>
                </c:pt>
                <c:pt idx="1">
                  <c:v>34</c:v>
                </c:pt>
                <c:pt idx="2">
                  <c:v>25</c:v>
                </c:pt>
                <c:pt idx="3">
                  <c:v>27</c:v>
                </c:pt>
                <c:pt idx="4">
                  <c:v>19</c:v>
                </c:pt>
                <c:pt idx="5">
                  <c:v>22</c:v>
                </c:pt>
                <c:pt idx="6">
                  <c:v>29</c:v>
                </c:pt>
                <c:pt idx="7">
                  <c:v>35</c:v>
                </c:pt>
                <c:pt idx="8">
                  <c:v>39</c:v>
                </c:pt>
                <c:pt idx="9">
                  <c:v>43</c:v>
                </c:pt>
                <c:pt idx="10">
                  <c:v>43</c:v>
                </c:pt>
                <c:pt idx="11">
                  <c:v>52</c:v>
                </c:pt>
              </c:numCache>
            </c:numRef>
          </c:val>
        </c:ser>
        <c:ser>
          <c:idx val="1"/>
          <c:order val="1"/>
          <c:tx>
            <c:strRef>
              <c:f>Sheet1!$D$1</c:f>
              <c:strCache>
                <c:ptCount val="1"/>
                <c:pt idx="0">
                  <c:v>Special transfer payments</c:v>
                </c:pt>
              </c:strCache>
            </c:strRef>
          </c:tx>
          <c:spPr>
            <a:solidFill>
              <a:schemeClr val="accent2"/>
            </a:solidFill>
            <a:ln>
              <a:noFill/>
            </a:ln>
            <a:effectLst/>
          </c:spPr>
          <c:cat>
            <c:numRef>
              <c:f>Sheet1!$A$2:$A$13</c:f>
              <c:numCache>
                <c:formatCode>General</c:formatCode>
                <c:ptCount val="12"/>
                <c:pt idx="0">
                  <c:v>1994</c:v>
                </c:pt>
                <c:pt idx="1">
                  <c:v>1995</c:v>
                </c:pt>
                <c:pt idx="2">
                  <c:v>1996</c:v>
                </c:pt>
                <c:pt idx="3">
                  <c:v>1997</c:v>
                </c:pt>
                <c:pt idx="4">
                  <c:v>1998</c:v>
                </c:pt>
                <c:pt idx="5">
                  <c:v>1999</c:v>
                </c:pt>
                <c:pt idx="6">
                  <c:v>2000</c:v>
                </c:pt>
                <c:pt idx="7">
                  <c:v>2001</c:v>
                </c:pt>
                <c:pt idx="8">
                  <c:v>2002</c:v>
                </c:pt>
                <c:pt idx="9">
                  <c:v>2003</c:v>
                </c:pt>
                <c:pt idx="10">
                  <c:v>2004</c:v>
                </c:pt>
                <c:pt idx="11">
                  <c:v>2005</c:v>
                </c:pt>
              </c:numCache>
            </c:numRef>
          </c:cat>
          <c:val>
            <c:numRef>
              <c:f>Sheet1!$D$2:$D$13</c:f>
              <c:numCache>
                <c:formatCode>General</c:formatCode>
                <c:ptCount val="12"/>
                <c:pt idx="0">
                  <c:v>73</c:v>
                </c:pt>
                <c:pt idx="1">
                  <c:v>66</c:v>
                </c:pt>
                <c:pt idx="2">
                  <c:v>75</c:v>
                </c:pt>
                <c:pt idx="3">
                  <c:v>73</c:v>
                </c:pt>
                <c:pt idx="4">
                  <c:v>81</c:v>
                </c:pt>
                <c:pt idx="5">
                  <c:v>78</c:v>
                </c:pt>
                <c:pt idx="6">
                  <c:v>71</c:v>
                </c:pt>
                <c:pt idx="7">
                  <c:v>65</c:v>
                </c:pt>
                <c:pt idx="8">
                  <c:v>61</c:v>
                </c:pt>
                <c:pt idx="9">
                  <c:v>57</c:v>
                </c:pt>
                <c:pt idx="10">
                  <c:v>57</c:v>
                </c:pt>
                <c:pt idx="11">
                  <c:v>48</c:v>
                </c:pt>
              </c:numCache>
            </c:numRef>
          </c:val>
        </c:ser>
        <c:dLbls>
          <c:showLegendKey val="0"/>
          <c:showVal val="0"/>
          <c:showCatName val="0"/>
          <c:showSerName val="0"/>
          <c:showPercent val="0"/>
          <c:showBubbleSize val="0"/>
        </c:dLbls>
        <c:axId val="691240160"/>
        <c:axId val="691240704"/>
      </c:areaChart>
      <c:catAx>
        <c:axId val="691240160"/>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691240704"/>
        <c:crosses val="autoZero"/>
        <c:auto val="1"/>
        <c:lblAlgn val="ctr"/>
        <c:lblOffset val="100"/>
        <c:noMultiLvlLbl val="0"/>
      </c:catAx>
      <c:valAx>
        <c:axId val="6912407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691240160"/>
        <c:crosses val="autoZero"/>
        <c:crossBetween val="midCat"/>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legend>
    <c:plotVisOnly val="1"/>
    <c:dispBlanksAs val="zero"/>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zh-CN"/>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a:t>Fiscal Revenue and Balance (RMB 100mil)</a:t>
            </a:r>
            <a:endParaRPr lang="zh-CN" alt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lineChart>
        <c:grouping val="standard"/>
        <c:varyColors val="0"/>
        <c:ser>
          <c:idx val="0"/>
          <c:order val="0"/>
          <c:tx>
            <c:strRef>
              <c:f>Sheet1!$K$3</c:f>
              <c:strCache>
                <c:ptCount val="1"/>
                <c:pt idx="0">
                  <c:v>Fiscal Revenue</c:v>
                </c:pt>
              </c:strCache>
            </c:strRef>
          </c:tx>
          <c:spPr>
            <a:ln w="28575" cap="rnd">
              <a:solidFill>
                <a:schemeClr val="accent1"/>
              </a:solidFill>
              <a:round/>
            </a:ln>
            <a:effectLst/>
          </c:spPr>
          <c:marker>
            <c:symbol val="none"/>
          </c:marker>
          <c:cat>
            <c:numRef>
              <c:f>Sheet1!$A$4:$A$17</c:f>
              <c:numCache>
                <c:formatCode>yyyy;@</c:formatCode>
                <c:ptCount val="14"/>
                <c:pt idx="0">
                  <c:v>42735</c:v>
                </c:pt>
                <c:pt idx="1">
                  <c:v>42369</c:v>
                </c:pt>
                <c:pt idx="2">
                  <c:v>42004</c:v>
                </c:pt>
                <c:pt idx="3">
                  <c:v>41639</c:v>
                </c:pt>
                <c:pt idx="4">
                  <c:v>41274</c:v>
                </c:pt>
                <c:pt idx="5">
                  <c:v>40908</c:v>
                </c:pt>
                <c:pt idx="6">
                  <c:v>40543</c:v>
                </c:pt>
                <c:pt idx="7">
                  <c:v>40178</c:v>
                </c:pt>
                <c:pt idx="8">
                  <c:v>39813</c:v>
                </c:pt>
                <c:pt idx="9">
                  <c:v>39447</c:v>
                </c:pt>
                <c:pt idx="10">
                  <c:v>39082</c:v>
                </c:pt>
                <c:pt idx="11">
                  <c:v>38717</c:v>
                </c:pt>
                <c:pt idx="12">
                  <c:v>38352</c:v>
                </c:pt>
                <c:pt idx="13">
                  <c:v>37986</c:v>
                </c:pt>
              </c:numCache>
            </c:numRef>
          </c:cat>
          <c:val>
            <c:numRef>
              <c:f>Sheet1!$K$4:$K$17</c:f>
              <c:numCache>
                <c:formatCode>###,###,###,###,##0.00</c:formatCode>
                <c:ptCount val="14"/>
                <c:pt idx="0">
                  <c:v>159604.97</c:v>
                </c:pt>
                <c:pt idx="1">
                  <c:v>152269.23000000001</c:v>
                </c:pt>
                <c:pt idx="2">
                  <c:v>140370.03</c:v>
                </c:pt>
                <c:pt idx="3">
                  <c:v>129209.64</c:v>
                </c:pt>
                <c:pt idx="4">
                  <c:v>117253.52</c:v>
                </c:pt>
                <c:pt idx="5">
                  <c:v>103874.43</c:v>
                </c:pt>
                <c:pt idx="6">
                  <c:v>83101.509999999995</c:v>
                </c:pt>
                <c:pt idx="7">
                  <c:v>68518.3</c:v>
                </c:pt>
                <c:pt idx="8">
                  <c:v>61330.35</c:v>
                </c:pt>
                <c:pt idx="9">
                  <c:v>51321.78</c:v>
                </c:pt>
                <c:pt idx="10">
                  <c:v>38760.199999999997</c:v>
                </c:pt>
                <c:pt idx="11">
                  <c:v>31649.29</c:v>
                </c:pt>
                <c:pt idx="12">
                  <c:v>26396.47</c:v>
                </c:pt>
                <c:pt idx="13">
                  <c:v>21715.25</c:v>
                </c:pt>
              </c:numCache>
            </c:numRef>
          </c:val>
          <c:smooth val="0"/>
        </c:ser>
        <c:dLbls>
          <c:showLegendKey val="0"/>
          <c:showVal val="0"/>
          <c:showCatName val="0"/>
          <c:showSerName val="0"/>
          <c:showPercent val="0"/>
          <c:showBubbleSize val="0"/>
        </c:dLbls>
        <c:marker val="1"/>
        <c:smooth val="0"/>
        <c:axId val="691237984"/>
        <c:axId val="691258656"/>
      </c:lineChart>
      <c:lineChart>
        <c:grouping val="standard"/>
        <c:varyColors val="0"/>
        <c:ser>
          <c:idx val="1"/>
          <c:order val="1"/>
          <c:tx>
            <c:strRef>
              <c:f>Sheet1!$L$3</c:f>
              <c:strCache>
                <c:ptCount val="1"/>
                <c:pt idx="0">
                  <c:v>Fiscal Balance</c:v>
                </c:pt>
              </c:strCache>
            </c:strRef>
          </c:tx>
          <c:spPr>
            <a:ln w="28575" cap="rnd">
              <a:solidFill>
                <a:schemeClr val="accent2"/>
              </a:solidFill>
              <a:round/>
            </a:ln>
            <a:effectLst/>
          </c:spPr>
          <c:marker>
            <c:symbol val="none"/>
          </c:marker>
          <c:val>
            <c:numRef>
              <c:f>Sheet1!$L$4:$L$17</c:f>
              <c:numCache>
                <c:formatCode>###,###,###,###,##0.00</c:formatCode>
                <c:ptCount val="14"/>
                <c:pt idx="0">
                  <c:v>-21800</c:v>
                </c:pt>
                <c:pt idx="1">
                  <c:v>-16200</c:v>
                </c:pt>
                <c:pt idx="2">
                  <c:v>-13500</c:v>
                </c:pt>
                <c:pt idx="3">
                  <c:v>-12000</c:v>
                </c:pt>
                <c:pt idx="4">
                  <c:v>-8000</c:v>
                </c:pt>
                <c:pt idx="5">
                  <c:v>-8500</c:v>
                </c:pt>
                <c:pt idx="6">
                  <c:v>-10000</c:v>
                </c:pt>
                <c:pt idx="7">
                  <c:v>-9500</c:v>
                </c:pt>
                <c:pt idx="8">
                  <c:v>-354.31</c:v>
                </c:pt>
                <c:pt idx="9">
                  <c:v>-508.43</c:v>
                </c:pt>
                <c:pt idx="10">
                  <c:v>-2162.5300000000002</c:v>
                </c:pt>
                <c:pt idx="11">
                  <c:v>-2280.9899999999998</c:v>
                </c:pt>
                <c:pt idx="12">
                  <c:v>-2090.42</c:v>
                </c:pt>
                <c:pt idx="13">
                  <c:v>-2934.7</c:v>
                </c:pt>
              </c:numCache>
            </c:numRef>
          </c:val>
          <c:smooth val="0"/>
        </c:ser>
        <c:dLbls>
          <c:showLegendKey val="0"/>
          <c:showVal val="0"/>
          <c:showCatName val="0"/>
          <c:showSerName val="0"/>
          <c:showPercent val="0"/>
          <c:showBubbleSize val="0"/>
        </c:dLbls>
        <c:marker val="1"/>
        <c:smooth val="0"/>
        <c:axId val="691249952"/>
        <c:axId val="691268992"/>
      </c:lineChart>
      <c:dateAx>
        <c:axId val="691237984"/>
        <c:scaling>
          <c:orientation val="minMax"/>
        </c:scaling>
        <c:delete val="0"/>
        <c:axPos val="b"/>
        <c:numFmt formatCode="yy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691258656"/>
        <c:crosses val="autoZero"/>
        <c:auto val="1"/>
        <c:lblOffset val="100"/>
        <c:baseTimeUnit val="years"/>
      </c:dateAx>
      <c:valAx>
        <c:axId val="691258656"/>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691237984"/>
        <c:crosses val="autoZero"/>
        <c:crossBetween val="between"/>
      </c:valAx>
      <c:valAx>
        <c:axId val="691268992"/>
        <c:scaling>
          <c:orientation val="minMax"/>
        </c:scaling>
        <c:delete val="0"/>
        <c:axPos val="r"/>
        <c:numFmt formatCode="###,###,###,###,##0.0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691249952"/>
        <c:crosses val="max"/>
        <c:crossBetween val="between"/>
      </c:valAx>
      <c:catAx>
        <c:axId val="691249952"/>
        <c:scaling>
          <c:orientation val="minMax"/>
        </c:scaling>
        <c:delete val="1"/>
        <c:axPos val="b"/>
        <c:majorTickMark val="out"/>
        <c:minorTickMark val="none"/>
        <c:tickLblPos val="nextTo"/>
        <c:crossAx val="691268992"/>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a:t>Tax and Nontax Revenue (RMB</a:t>
            </a:r>
            <a:r>
              <a:rPr lang="en-US" altLang="zh-CN" baseline="0"/>
              <a:t> 100mil)</a:t>
            </a:r>
            <a:endParaRPr lang="zh-CN" alt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barChart>
        <c:barDir val="col"/>
        <c:grouping val="clustered"/>
        <c:varyColors val="0"/>
        <c:ser>
          <c:idx val="0"/>
          <c:order val="0"/>
          <c:tx>
            <c:strRef>
              <c:f>Sheet1!$M$3</c:f>
              <c:strCache>
                <c:ptCount val="1"/>
                <c:pt idx="0">
                  <c:v>CT</c:v>
                </c:pt>
              </c:strCache>
            </c:strRef>
          </c:tx>
          <c:spPr>
            <a:solidFill>
              <a:schemeClr val="accent1"/>
            </a:solidFill>
            <a:ln>
              <a:noFill/>
            </a:ln>
            <a:effectLst/>
          </c:spPr>
          <c:invertIfNegative val="0"/>
          <c:cat>
            <c:numRef>
              <c:f>Sheet1!$A$4:$A$13</c:f>
              <c:numCache>
                <c:formatCode>yyyy;@</c:formatCode>
                <c:ptCount val="10"/>
                <c:pt idx="0">
                  <c:v>42735</c:v>
                </c:pt>
                <c:pt idx="1">
                  <c:v>42369</c:v>
                </c:pt>
                <c:pt idx="2">
                  <c:v>42004</c:v>
                </c:pt>
                <c:pt idx="3">
                  <c:v>41639</c:v>
                </c:pt>
                <c:pt idx="4">
                  <c:v>41274</c:v>
                </c:pt>
                <c:pt idx="5">
                  <c:v>40908</c:v>
                </c:pt>
                <c:pt idx="6">
                  <c:v>40543</c:v>
                </c:pt>
                <c:pt idx="7">
                  <c:v>40178</c:v>
                </c:pt>
                <c:pt idx="8">
                  <c:v>39813</c:v>
                </c:pt>
                <c:pt idx="9">
                  <c:v>39447</c:v>
                </c:pt>
              </c:numCache>
            </c:numRef>
          </c:cat>
          <c:val>
            <c:numRef>
              <c:f>Sheet1!$M$4:$M$13</c:f>
              <c:numCache>
                <c:formatCode>###,###,###,###,##0.00</c:formatCode>
                <c:ptCount val="10"/>
                <c:pt idx="0">
                  <c:v>10217.23</c:v>
                </c:pt>
                <c:pt idx="1">
                  <c:v>10542.16</c:v>
                </c:pt>
                <c:pt idx="2">
                  <c:v>8907.1200000000008</c:v>
                </c:pt>
                <c:pt idx="3">
                  <c:v>8231.32</c:v>
                </c:pt>
                <c:pt idx="4">
                  <c:v>7875.58</c:v>
                </c:pt>
                <c:pt idx="5">
                  <c:v>6936.21</c:v>
                </c:pt>
                <c:pt idx="6">
                  <c:v>6071.55</c:v>
                </c:pt>
                <c:pt idx="7">
                  <c:v>4761.22</c:v>
                </c:pt>
                <c:pt idx="8">
                  <c:v>2568.27</c:v>
                </c:pt>
                <c:pt idx="9">
                  <c:v>2206.83</c:v>
                </c:pt>
              </c:numCache>
            </c:numRef>
          </c:val>
        </c:ser>
        <c:ser>
          <c:idx val="1"/>
          <c:order val="1"/>
          <c:tx>
            <c:strRef>
              <c:f>Sheet1!$N$3</c:f>
              <c:strCache>
                <c:ptCount val="1"/>
                <c:pt idx="0">
                  <c:v>VAT</c:v>
                </c:pt>
              </c:strCache>
            </c:strRef>
          </c:tx>
          <c:spPr>
            <a:solidFill>
              <a:schemeClr val="accent2"/>
            </a:solidFill>
            <a:ln>
              <a:noFill/>
            </a:ln>
            <a:effectLst/>
          </c:spPr>
          <c:invertIfNegative val="0"/>
          <c:cat>
            <c:numRef>
              <c:f>Sheet1!$A$4:$A$13</c:f>
              <c:numCache>
                <c:formatCode>yyyy;@</c:formatCode>
                <c:ptCount val="10"/>
                <c:pt idx="0">
                  <c:v>42735</c:v>
                </c:pt>
                <c:pt idx="1">
                  <c:v>42369</c:v>
                </c:pt>
                <c:pt idx="2">
                  <c:v>42004</c:v>
                </c:pt>
                <c:pt idx="3">
                  <c:v>41639</c:v>
                </c:pt>
                <c:pt idx="4">
                  <c:v>41274</c:v>
                </c:pt>
                <c:pt idx="5">
                  <c:v>40908</c:v>
                </c:pt>
                <c:pt idx="6">
                  <c:v>40543</c:v>
                </c:pt>
                <c:pt idx="7">
                  <c:v>40178</c:v>
                </c:pt>
                <c:pt idx="8">
                  <c:v>39813</c:v>
                </c:pt>
                <c:pt idx="9">
                  <c:v>39447</c:v>
                </c:pt>
              </c:numCache>
            </c:numRef>
          </c:cat>
          <c:val>
            <c:numRef>
              <c:f>Sheet1!$N$4:$N$13</c:f>
              <c:numCache>
                <c:formatCode>###,###,###,###,##0.00</c:formatCode>
                <c:ptCount val="10"/>
                <c:pt idx="0">
                  <c:v>40712.080000000002</c:v>
                </c:pt>
                <c:pt idx="1">
                  <c:v>31109.47</c:v>
                </c:pt>
                <c:pt idx="2">
                  <c:v>30855.360000000001</c:v>
                </c:pt>
                <c:pt idx="3">
                  <c:v>28810.13</c:v>
                </c:pt>
                <c:pt idx="4">
                  <c:v>26415.51</c:v>
                </c:pt>
                <c:pt idx="5">
                  <c:v>24266.63</c:v>
                </c:pt>
                <c:pt idx="6">
                  <c:v>21093.48</c:v>
                </c:pt>
                <c:pt idx="7">
                  <c:v>18481.22</c:v>
                </c:pt>
                <c:pt idx="8">
                  <c:v>17996.939999999999</c:v>
                </c:pt>
                <c:pt idx="9">
                  <c:v>15470.23</c:v>
                </c:pt>
              </c:numCache>
            </c:numRef>
          </c:val>
        </c:ser>
        <c:ser>
          <c:idx val="2"/>
          <c:order val="2"/>
          <c:tx>
            <c:strRef>
              <c:f>Sheet1!$O$3</c:f>
              <c:strCache>
                <c:ptCount val="1"/>
                <c:pt idx="0">
                  <c:v>BT</c:v>
                </c:pt>
              </c:strCache>
            </c:strRef>
          </c:tx>
          <c:spPr>
            <a:solidFill>
              <a:schemeClr val="accent3"/>
            </a:solidFill>
            <a:ln>
              <a:noFill/>
            </a:ln>
            <a:effectLst/>
          </c:spPr>
          <c:invertIfNegative val="0"/>
          <c:cat>
            <c:numRef>
              <c:f>Sheet1!$A$4:$A$13</c:f>
              <c:numCache>
                <c:formatCode>yyyy;@</c:formatCode>
                <c:ptCount val="10"/>
                <c:pt idx="0">
                  <c:v>42735</c:v>
                </c:pt>
                <c:pt idx="1">
                  <c:v>42369</c:v>
                </c:pt>
                <c:pt idx="2">
                  <c:v>42004</c:v>
                </c:pt>
                <c:pt idx="3">
                  <c:v>41639</c:v>
                </c:pt>
                <c:pt idx="4">
                  <c:v>41274</c:v>
                </c:pt>
                <c:pt idx="5">
                  <c:v>40908</c:v>
                </c:pt>
                <c:pt idx="6">
                  <c:v>40543</c:v>
                </c:pt>
                <c:pt idx="7">
                  <c:v>40178</c:v>
                </c:pt>
                <c:pt idx="8">
                  <c:v>39813</c:v>
                </c:pt>
                <c:pt idx="9">
                  <c:v>39447</c:v>
                </c:pt>
              </c:numCache>
            </c:numRef>
          </c:cat>
          <c:val>
            <c:numRef>
              <c:f>Sheet1!$O$4:$O$13</c:f>
              <c:numCache>
                <c:formatCode>###,###,###,###,##0.00</c:formatCode>
                <c:ptCount val="10"/>
                <c:pt idx="0">
                  <c:v>11501.88</c:v>
                </c:pt>
                <c:pt idx="1">
                  <c:v>19312.84</c:v>
                </c:pt>
                <c:pt idx="2">
                  <c:v>17781.73</c:v>
                </c:pt>
                <c:pt idx="3">
                  <c:v>17233.02</c:v>
                </c:pt>
                <c:pt idx="4">
                  <c:v>15747.64</c:v>
                </c:pt>
                <c:pt idx="5">
                  <c:v>13679</c:v>
                </c:pt>
                <c:pt idx="6">
                  <c:v>11157.91</c:v>
                </c:pt>
                <c:pt idx="7">
                  <c:v>9013.98</c:v>
                </c:pt>
                <c:pt idx="8">
                  <c:v>7626.39</c:v>
                </c:pt>
                <c:pt idx="9">
                  <c:v>6582.17</c:v>
                </c:pt>
              </c:numCache>
            </c:numRef>
          </c:val>
        </c:ser>
        <c:ser>
          <c:idx val="3"/>
          <c:order val="3"/>
          <c:tx>
            <c:strRef>
              <c:f>Sheet1!$P$3</c:f>
              <c:strCache>
                <c:ptCount val="1"/>
                <c:pt idx="0">
                  <c:v>VIT</c:v>
                </c:pt>
              </c:strCache>
            </c:strRef>
          </c:tx>
          <c:spPr>
            <a:solidFill>
              <a:schemeClr val="accent4"/>
            </a:solidFill>
            <a:ln>
              <a:noFill/>
            </a:ln>
            <a:effectLst/>
          </c:spPr>
          <c:invertIfNegative val="0"/>
          <c:cat>
            <c:numRef>
              <c:f>Sheet1!$A$4:$A$13</c:f>
              <c:numCache>
                <c:formatCode>yyyy;@</c:formatCode>
                <c:ptCount val="10"/>
                <c:pt idx="0">
                  <c:v>42735</c:v>
                </c:pt>
                <c:pt idx="1">
                  <c:v>42369</c:v>
                </c:pt>
                <c:pt idx="2">
                  <c:v>42004</c:v>
                </c:pt>
                <c:pt idx="3">
                  <c:v>41639</c:v>
                </c:pt>
                <c:pt idx="4">
                  <c:v>41274</c:v>
                </c:pt>
                <c:pt idx="5">
                  <c:v>40908</c:v>
                </c:pt>
                <c:pt idx="6">
                  <c:v>40543</c:v>
                </c:pt>
                <c:pt idx="7">
                  <c:v>40178</c:v>
                </c:pt>
                <c:pt idx="8">
                  <c:v>39813</c:v>
                </c:pt>
                <c:pt idx="9">
                  <c:v>39447</c:v>
                </c:pt>
              </c:numCache>
            </c:numRef>
          </c:cat>
          <c:val>
            <c:numRef>
              <c:f>Sheet1!$P$4:$P$13</c:f>
              <c:numCache>
                <c:formatCode>###,###,###,###,##0.00</c:formatCode>
                <c:ptCount val="10"/>
                <c:pt idx="0">
                  <c:v>28851.360000000001</c:v>
                </c:pt>
                <c:pt idx="1">
                  <c:v>27133.87</c:v>
                </c:pt>
                <c:pt idx="2">
                  <c:v>24642.19</c:v>
                </c:pt>
                <c:pt idx="3">
                  <c:v>22427.200000000001</c:v>
                </c:pt>
                <c:pt idx="4">
                  <c:v>19654.53</c:v>
                </c:pt>
                <c:pt idx="5">
                  <c:v>16769.64</c:v>
                </c:pt>
                <c:pt idx="6">
                  <c:v>12843.54</c:v>
                </c:pt>
                <c:pt idx="7">
                  <c:v>11536.84</c:v>
                </c:pt>
                <c:pt idx="8">
                  <c:v>11175.63</c:v>
                </c:pt>
                <c:pt idx="9">
                  <c:v>8779.25</c:v>
                </c:pt>
              </c:numCache>
            </c:numRef>
          </c:val>
        </c:ser>
        <c:ser>
          <c:idx val="4"/>
          <c:order val="4"/>
          <c:tx>
            <c:strRef>
              <c:f>Sheet1!$Q$3</c:f>
              <c:strCache>
                <c:ptCount val="1"/>
                <c:pt idx="0">
                  <c:v>PIT</c:v>
                </c:pt>
              </c:strCache>
            </c:strRef>
          </c:tx>
          <c:spPr>
            <a:solidFill>
              <a:schemeClr val="accent5"/>
            </a:solidFill>
            <a:ln>
              <a:noFill/>
            </a:ln>
            <a:effectLst/>
          </c:spPr>
          <c:invertIfNegative val="0"/>
          <c:cat>
            <c:numRef>
              <c:f>Sheet1!$A$4:$A$13</c:f>
              <c:numCache>
                <c:formatCode>yyyy;@</c:formatCode>
                <c:ptCount val="10"/>
                <c:pt idx="0">
                  <c:v>42735</c:v>
                </c:pt>
                <c:pt idx="1">
                  <c:v>42369</c:v>
                </c:pt>
                <c:pt idx="2">
                  <c:v>42004</c:v>
                </c:pt>
                <c:pt idx="3">
                  <c:v>41639</c:v>
                </c:pt>
                <c:pt idx="4">
                  <c:v>41274</c:v>
                </c:pt>
                <c:pt idx="5">
                  <c:v>40908</c:v>
                </c:pt>
                <c:pt idx="6">
                  <c:v>40543</c:v>
                </c:pt>
                <c:pt idx="7">
                  <c:v>40178</c:v>
                </c:pt>
                <c:pt idx="8">
                  <c:v>39813</c:v>
                </c:pt>
                <c:pt idx="9">
                  <c:v>39447</c:v>
                </c:pt>
              </c:numCache>
            </c:numRef>
          </c:cat>
          <c:val>
            <c:numRef>
              <c:f>Sheet1!$Q$4:$Q$13</c:f>
              <c:numCache>
                <c:formatCode>###,###,###,###,##0.00</c:formatCode>
                <c:ptCount val="10"/>
                <c:pt idx="0">
                  <c:v>10088.98</c:v>
                </c:pt>
                <c:pt idx="1">
                  <c:v>8617.27</c:v>
                </c:pt>
                <c:pt idx="2">
                  <c:v>7376.61</c:v>
                </c:pt>
                <c:pt idx="3">
                  <c:v>6531.53</c:v>
                </c:pt>
                <c:pt idx="4">
                  <c:v>5820.28</c:v>
                </c:pt>
                <c:pt idx="5">
                  <c:v>6054.11</c:v>
                </c:pt>
                <c:pt idx="6">
                  <c:v>4837.2700000000004</c:v>
                </c:pt>
                <c:pt idx="7">
                  <c:v>3949.35</c:v>
                </c:pt>
                <c:pt idx="8">
                  <c:v>3722.31</c:v>
                </c:pt>
                <c:pt idx="9">
                  <c:v>3185.58</c:v>
                </c:pt>
              </c:numCache>
            </c:numRef>
          </c:val>
        </c:ser>
        <c:ser>
          <c:idx val="5"/>
          <c:order val="5"/>
          <c:tx>
            <c:strRef>
              <c:f>Sheet1!$R$3</c:f>
              <c:strCache>
                <c:ptCount val="1"/>
                <c:pt idx="0">
                  <c:v>Nontax</c:v>
                </c:pt>
              </c:strCache>
            </c:strRef>
          </c:tx>
          <c:spPr>
            <a:solidFill>
              <a:schemeClr val="accent6"/>
            </a:solidFill>
            <a:ln>
              <a:noFill/>
            </a:ln>
            <a:effectLst/>
          </c:spPr>
          <c:invertIfNegative val="0"/>
          <c:cat>
            <c:numRef>
              <c:f>Sheet1!$A$4:$A$13</c:f>
              <c:numCache>
                <c:formatCode>yyyy;@</c:formatCode>
                <c:ptCount val="10"/>
                <c:pt idx="0">
                  <c:v>42735</c:v>
                </c:pt>
                <c:pt idx="1">
                  <c:v>42369</c:v>
                </c:pt>
                <c:pt idx="2">
                  <c:v>42004</c:v>
                </c:pt>
                <c:pt idx="3">
                  <c:v>41639</c:v>
                </c:pt>
                <c:pt idx="4">
                  <c:v>41274</c:v>
                </c:pt>
                <c:pt idx="5">
                  <c:v>40908</c:v>
                </c:pt>
                <c:pt idx="6">
                  <c:v>40543</c:v>
                </c:pt>
                <c:pt idx="7">
                  <c:v>40178</c:v>
                </c:pt>
                <c:pt idx="8">
                  <c:v>39813</c:v>
                </c:pt>
                <c:pt idx="9">
                  <c:v>39447</c:v>
                </c:pt>
              </c:numCache>
            </c:numRef>
          </c:cat>
          <c:val>
            <c:numRef>
              <c:f>Sheet1!$R$4:$R$13</c:f>
              <c:numCache>
                <c:formatCode>###,###,###,###,##0.00</c:formatCode>
                <c:ptCount val="10"/>
                <c:pt idx="0">
                  <c:v>29244.240000000002</c:v>
                </c:pt>
                <c:pt idx="1">
                  <c:v>27347.03</c:v>
                </c:pt>
                <c:pt idx="2">
                  <c:v>21194.720000000001</c:v>
                </c:pt>
                <c:pt idx="3">
                  <c:v>18678.939999999999</c:v>
                </c:pt>
                <c:pt idx="4">
                  <c:v>16639.240000000002</c:v>
                </c:pt>
                <c:pt idx="5">
                  <c:v>14136.04</c:v>
                </c:pt>
                <c:pt idx="6">
                  <c:v>9890.7199999999993</c:v>
                </c:pt>
                <c:pt idx="7">
                  <c:v>8996.7099999999991</c:v>
                </c:pt>
                <c:pt idx="8">
                  <c:v>7106.56</c:v>
                </c:pt>
                <c:pt idx="9">
                  <c:v>5699.81</c:v>
                </c:pt>
              </c:numCache>
            </c:numRef>
          </c:val>
        </c:ser>
        <c:dLbls>
          <c:showLegendKey val="0"/>
          <c:showVal val="0"/>
          <c:showCatName val="0"/>
          <c:showSerName val="0"/>
          <c:showPercent val="0"/>
          <c:showBubbleSize val="0"/>
        </c:dLbls>
        <c:gapWidth val="219"/>
        <c:overlap val="-27"/>
        <c:axId val="691250496"/>
        <c:axId val="691246688"/>
      </c:barChart>
      <c:dateAx>
        <c:axId val="691250496"/>
        <c:scaling>
          <c:orientation val="minMax"/>
        </c:scaling>
        <c:delete val="0"/>
        <c:axPos val="b"/>
        <c:numFmt formatCode="yy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691246688"/>
        <c:crosses val="autoZero"/>
        <c:auto val="1"/>
        <c:lblOffset val="100"/>
        <c:baseTimeUnit val="years"/>
      </c:dateAx>
      <c:valAx>
        <c:axId val="691246688"/>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6912504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a:t>Transfer Payment</a:t>
            </a:r>
            <a:r>
              <a:rPr lang="en-US" altLang="zh-CN" baseline="0"/>
              <a:t> to Local Government (RMB 100mil)</a:t>
            </a:r>
            <a:endParaRPr lang="zh-CN" alt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barChart>
        <c:barDir val="col"/>
        <c:grouping val="stacked"/>
        <c:varyColors val="0"/>
        <c:ser>
          <c:idx val="0"/>
          <c:order val="0"/>
          <c:tx>
            <c:strRef>
              <c:f>Sheet1!$H$3</c:f>
              <c:strCache>
                <c:ptCount val="1"/>
                <c:pt idx="0">
                  <c:v>Ordinary Transfer</c:v>
                </c:pt>
              </c:strCache>
            </c:strRef>
          </c:tx>
          <c:spPr>
            <a:solidFill>
              <a:schemeClr val="accent1"/>
            </a:solidFill>
            <a:ln>
              <a:noFill/>
            </a:ln>
            <a:effectLst/>
          </c:spPr>
          <c:invertIfNegative val="0"/>
          <c:cat>
            <c:numRef>
              <c:f>Sheet1!$A$4:$A$11</c:f>
              <c:numCache>
                <c:formatCode>yyyy;@</c:formatCode>
                <c:ptCount val="8"/>
                <c:pt idx="0">
                  <c:v>42735</c:v>
                </c:pt>
                <c:pt idx="1">
                  <c:v>42369</c:v>
                </c:pt>
                <c:pt idx="2">
                  <c:v>42004</c:v>
                </c:pt>
                <c:pt idx="3">
                  <c:v>41639</c:v>
                </c:pt>
                <c:pt idx="4">
                  <c:v>41274</c:v>
                </c:pt>
                <c:pt idx="5">
                  <c:v>40908</c:v>
                </c:pt>
                <c:pt idx="6">
                  <c:v>40543</c:v>
                </c:pt>
                <c:pt idx="7">
                  <c:v>40178</c:v>
                </c:pt>
              </c:numCache>
            </c:numRef>
          </c:cat>
          <c:val>
            <c:numRef>
              <c:f>Sheet1!$H$4:$H$11</c:f>
              <c:numCache>
                <c:formatCode>###,###,###,###,##0.00</c:formatCode>
                <c:ptCount val="8"/>
                <c:pt idx="0">
                  <c:v>31864.93</c:v>
                </c:pt>
                <c:pt idx="1">
                  <c:v>28455.02</c:v>
                </c:pt>
                <c:pt idx="2">
                  <c:v>27568.37</c:v>
                </c:pt>
                <c:pt idx="3">
                  <c:v>24362.720000000001</c:v>
                </c:pt>
                <c:pt idx="4">
                  <c:v>21429.51</c:v>
                </c:pt>
                <c:pt idx="5">
                  <c:v>18311.34</c:v>
                </c:pt>
                <c:pt idx="6">
                  <c:v>13235.66</c:v>
                </c:pt>
                <c:pt idx="7">
                  <c:v>11317.2</c:v>
                </c:pt>
              </c:numCache>
            </c:numRef>
          </c:val>
        </c:ser>
        <c:ser>
          <c:idx val="1"/>
          <c:order val="1"/>
          <c:tx>
            <c:strRef>
              <c:f>Sheet1!$I$3</c:f>
              <c:strCache>
                <c:ptCount val="1"/>
                <c:pt idx="0">
                  <c:v>Special Transfer</c:v>
                </c:pt>
              </c:strCache>
            </c:strRef>
          </c:tx>
          <c:spPr>
            <a:solidFill>
              <a:schemeClr val="accent2"/>
            </a:solidFill>
            <a:ln>
              <a:noFill/>
            </a:ln>
            <a:effectLst/>
          </c:spPr>
          <c:invertIfNegative val="0"/>
          <c:cat>
            <c:numRef>
              <c:f>Sheet1!$A$4:$A$11</c:f>
              <c:numCache>
                <c:formatCode>yyyy;@</c:formatCode>
                <c:ptCount val="8"/>
                <c:pt idx="0">
                  <c:v>42735</c:v>
                </c:pt>
                <c:pt idx="1">
                  <c:v>42369</c:v>
                </c:pt>
                <c:pt idx="2">
                  <c:v>42004</c:v>
                </c:pt>
                <c:pt idx="3">
                  <c:v>41639</c:v>
                </c:pt>
                <c:pt idx="4">
                  <c:v>41274</c:v>
                </c:pt>
                <c:pt idx="5">
                  <c:v>40908</c:v>
                </c:pt>
                <c:pt idx="6">
                  <c:v>40543</c:v>
                </c:pt>
                <c:pt idx="7">
                  <c:v>40178</c:v>
                </c:pt>
              </c:numCache>
            </c:numRef>
          </c:cat>
          <c:val>
            <c:numRef>
              <c:f>Sheet1!$I$4:$I$11</c:f>
              <c:numCache>
                <c:formatCode>###,###,###,###,##0.00</c:formatCode>
                <c:ptCount val="8"/>
                <c:pt idx="0">
                  <c:v>20708.93</c:v>
                </c:pt>
                <c:pt idx="1">
                  <c:v>21623.63</c:v>
                </c:pt>
                <c:pt idx="2">
                  <c:v>18941.12</c:v>
                </c:pt>
                <c:pt idx="3">
                  <c:v>18610.46</c:v>
                </c:pt>
                <c:pt idx="4">
                  <c:v>18804.13</c:v>
                </c:pt>
                <c:pt idx="5">
                  <c:v>16569.990000000002</c:v>
                </c:pt>
                <c:pt idx="6">
                  <c:v>14112.06</c:v>
                </c:pt>
                <c:pt idx="7">
                  <c:v>12359.89</c:v>
                </c:pt>
              </c:numCache>
            </c:numRef>
          </c:val>
        </c:ser>
        <c:dLbls>
          <c:showLegendKey val="0"/>
          <c:showVal val="0"/>
          <c:showCatName val="0"/>
          <c:showSerName val="0"/>
          <c:showPercent val="0"/>
          <c:showBubbleSize val="0"/>
        </c:dLbls>
        <c:gapWidth val="150"/>
        <c:overlap val="100"/>
        <c:axId val="691251584"/>
        <c:axId val="691243968"/>
      </c:barChart>
      <c:dateAx>
        <c:axId val="691251584"/>
        <c:scaling>
          <c:orientation val="minMax"/>
        </c:scaling>
        <c:delete val="0"/>
        <c:axPos val="b"/>
        <c:numFmt formatCode="yy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691243968"/>
        <c:crosses val="autoZero"/>
        <c:auto val="1"/>
        <c:lblOffset val="100"/>
        <c:baseTimeUnit val="years"/>
      </c:dateAx>
      <c:valAx>
        <c:axId val="691243968"/>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6912515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8C492032-1978-4FCC-9EA0-3B3192E1AB13}" type="datetimeFigureOut">
              <a:rPr lang="zh-CN" altLang="en-US" smtClean="0"/>
              <a:t>2018/5/28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EA25CB6-6CDE-422A-A600-2DA6F6932B2A}" type="slidenum">
              <a:rPr lang="zh-CN" altLang="en-US" smtClean="0"/>
              <a:t>‹#›</a:t>
            </a:fld>
            <a:endParaRPr lang="zh-CN" altLang="en-US"/>
          </a:p>
        </p:txBody>
      </p:sp>
    </p:spTree>
    <p:extLst>
      <p:ext uri="{BB962C8B-B14F-4D97-AF65-F5344CB8AC3E}">
        <p14:creationId xmlns:p14="http://schemas.microsoft.com/office/powerpoint/2010/main" val="4043158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C492032-1978-4FCC-9EA0-3B3192E1AB13}" type="datetimeFigureOut">
              <a:rPr lang="zh-CN" altLang="en-US" smtClean="0"/>
              <a:t>2018/5/28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EA25CB6-6CDE-422A-A600-2DA6F6932B2A}" type="slidenum">
              <a:rPr lang="zh-CN" altLang="en-US" smtClean="0"/>
              <a:t>‹#›</a:t>
            </a:fld>
            <a:endParaRPr lang="zh-CN" altLang="en-US"/>
          </a:p>
        </p:txBody>
      </p:sp>
    </p:spTree>
    <p:extLst>
      <p:ext uri="{BB962C8B-B14F-4D97-AF65-F5344CB8AC3E}">
        <p14:creationId xmlns:p14="http://schemas.microsoft.com/office/powerpoint/2010/main" val="2657671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C492032-1978-4FCC-9EA0-3B3192E1AB13}" type="datetimeFigureOut">
              <a:rPr lang="zh-CN" altLang="en-US" smtClean="0"/>
              <a:t>2018/5/28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EA25CB6-6CDE-422A-A600-2DA6F6932B2A}" type="slidenum">
              <a:rPr lang="zh-CN" altLang="en-US" smtClean="0"/>
              <a:t>‹#›</a:t>
            </a:fld>
            <a:endParaRPr lang="zh-CN" altLang="en-US"/>
          </a:p>
        </p:txBody>
      </p:sp>
    </p:spTree>
    <p:extLst>
      <p:ext uri="{BB962C8B-B14F-4D97-AF65-F5344CB8AC3E}">
        <p14:creationId xmlns:p14="http://schemas.microsoft.com/office/powerpoint/2010/main" val="327423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C492032-1978-4FCC-9EA0-3B3192E1AB13}" type="datetimeFigureOut">
              <a:rPr lang="zh-CN" altLang="en-US" smtClean="0"/>
              <a:t>2018/5/28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EA25CB6-6CDE-422A-A600-2DA6F6932B2A}" type="slidenum">
              <a:rPr lang="zh-CN" altLang="en-US" smtClean="0"/>
              <a:t>‹#›</a:t>
            </a:fld>
            <a:endParaRPr lang="zh-CN" altLang="en-US"/>
          </a:p>
        </p:txBody>
      </p:sp>
    </p:spTree>
    <p:extLst>
      <p:ext uri="{BB962C8B-B14F-4D97-AF65-F5344CB8AC3E}">
        <p14:creationId xmlns:p14="http://schemas.microsoft.com/office/powerpoint/2010/main" val="2327664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8C492032-1978-4FCC-9EA0-3B3192E1AB13}" type="datetimeFigureOut">
              <a:rPr lang="zh-CN" altLang="en-US" smtClean="0"/>
              <a:t>2018/5/28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EA25CB6-6CDE-422A-A600-2DA6F6932B2A}" type="slidenum">
              <a:rPr lang="zh-CN" altLang="en-US" smtClean="0"/>
              <a:t>‹#›</a:t>
            </a:fld>
            <a:endParaRPr lang="zh-CN" altLang="en-US"/>
          </a:p>
        </p:txBody>
      </p:sp>
    </p:spTree>
    <p:extLst>
      <p:ext uri="{BB962C8B-B14F-4D97-AF65-F5344CB8AC3E}">
        <p14:creationId xmlns:p14="http://schemas.microsoft.com/office/powerpoint/2010/main" val="756162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8C492032-1978-4FCC-9EA0-3B3192E1AB13}" type="datetimeFigureOut">
              <a:rPr lang="zh-CN" altLang="en-US" smtClean="0"/>
              <a:t>2018/5/28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EA25CB6-6CDE-422A-A600-2DA6F6932B2A}" type="slidenum">
              <a:rPr lang="zh-CN" altLang="en-US" smtClean="0"/>
              <a:t>‹#›</a:t>
            </a:fld>
            <a:endParaRPr lang="zh-CN" altLang="en-US"/>
          </a:p>
        </p:txBody>
      </p:sp>
    </p:spTree>
    <p:extLst>
      <p:ext uri="{BB962C8B-B14F-4D97-AF65-F5344CB8AC3E}">
        <p14:creationId xmlns:p14="http://schemas.microsoft.com/office/powerpoint/2010/main" val="2772769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8C492032-1978-4FCC-9EA0-3B3192E1AB13}" type="datetimeFigureOut">
              <a:rPr lang="zh-CN" altLang="en-US" smtClean="0"/>
              <a:t>2018/5/28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EA25CB6-6CDE-422A-A600-2DA6F6932B2A}" type="slidenum">
              <a:rPr lang="zh-CN" altLang="en-US" smtClean="0"/>
              <a:t>‹#›</a:t>
            </a:fld>
            <a:endParaRPr lang="zh-CN" altLang="en-US"/>
          </a:p>
        </p:txBody>
      </p:sp>
    </p:spTree>
    <p:extLst>
      <p:ext uri="{BB962C8B-B14F-4D97-AF65-F5344CB8AC3E}">
        <p14:creationId xmlns:p14="http://schemas.microsoft.com/office/powerpoint/2010/main" val="1959949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C492032-1978-4FCC-9EA0-3B3192E1AB13}" type="datetimeFigureOut">
              <a:rPr lang="zh-CN" altLang="en-US" smtClean="0"/>
              <a:t>2018/5/28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EA25CB6-6CDE-422A-A600-2DA6F6932B2A}" type="slidenum">
              <a:rPr lang="zh-CN" altLang="en-US" smtClean="0"/>
              <a:t>‹#›</a:t>
            </a:fld>
            <a:endParaRPr lang="zh-CN" altLang="en-US"/>
          </a:p>
        </p:txBody>
      </p:sp>
    </p:spTree>
    <p:extLst>
      <p:ext uri="{BB962C8B-B14F-4D97-AF65-F5344CB8AC3E}">
        <p14:creationId xmlns:p14="http://schemas.microsoft.com/office/powerpoint/2010/main" val="1460706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C492032-1978-4FCC-9EA0-3B3192E1AB13}" type="datetimeFigureOut">
              <a:rPr lang="zh-CN" altLang="en-US" smtClean="0"/>
              <a:t>2018/5/28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EA25CB6-6CDE-422A-A600-2DA6F6932B2A}" type="slidenum">
              <a:rPr lang="zh-CN" altLang="en-US" smtClean="0"/>
              <a:t>‹#›</a:t>
            </a:fld>
            <a:endParaRPr lang="zh-CN" altLang="en-US"/>
          </a:p>
        </p:txBody>
      </p:sp>
    </p:spTree>
    <p:extLst>
      <p:ext uri="{BB962C8B-B14F-4D97-AF65-F5344CB8AC3E}">
        <p14:creationId xmlns:p14="http://schemas.microsoft.com/office/powerpoint/2010/main" val="1844900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8C492032-1978-4FCC-9EA0-3B3192E1AB13}" type="datetimeFigureOut">
              <a:rPr lang="zh-CN" altLang="en-US" smtClean="0"/>
              <a:t>2018/5/28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EA25CB6-6CDE-422A-A600-2DA6F6932B2A}" type="slidenum">
              <a:rPr lang="zh-CN" altLang="en-US" smtClean="0"/>
              <a:t>‹#›</a:t>
            </a:fld>
            <a:endParaRPr lang="zh-CN" altLang="en-US"/>
          </a:p>
        </p:txBody>
      </p:sp>
    </p:spTree>
    <p:extLst>
      <p:ext uri="{BB962C8B-B14F-4D97-AF65-F5344CB8AC3E}">
        <p14:creationId xmlns:p14="http://schemas.microsoft.com/office/powerpoint/2010/main" val="3228969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8C492032-1978-4FCC-9EA0-3B3192E1AB13}" type="datetimeFigureOut">
              <a:rPr lang="zh-CN" altLang="en-US" smtClean="0"/>
              <a:t>2018/5/28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EA25CB6-6CDE-422A-A600-2DA6F6932B2A}" type="slidenum">
              <a:rPr lang="zh-CN" altLang="en-US" smtClean="0"/>
              <a:t>‹#›</a:t>
            </a:fld>
            <a:endParaRPr lang="zh-CN" altLang="en-US"/>
          </a:p>
        </p:txBody>
      </p:sp>
    </p:spTree>
    <p:extLst>
      <p:ext uri="{BB962C8B-B14F-4D97-AF65-F5344CB8AC3E}">
        <p14:creationId xmlns:p14="http://schemas.microsoft.com/office/powerpoint/2010/main" val="536463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492032-1978-4FCC-9EA0-3B3192E1AB13}" type="datetimeFigureOut">
              <a:rPr lang="zh-CN" altLang="en-US" smtClean="0"/>
              <a:t>2018/5/28</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A25CB6-6CDE-422A-A600-2DA6F6932B2A}" type="slidenum">
              <a:rPr lang="zh-CN" altLang="en-US" smtClean="0"/>
              <a:t>‹#›</a:t>
            </a:fld>
            <a:endParaRPr lang="zh-CN" altLang="en-US"/>
          </a:p>
        </p:txBody>
      </p:sp>
    </p:spTree>
    <p:extLst>
      <p:ext uri="{BB962C8B-B14F-4D97-AF65-F5344CB8AC3E}">
        <p14:creationId xmlns:p14="http://schemas.microsoft.com/office/powerpoint/2010/main" val="35291053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dirty="0" smtClean="0"/>
              <a:t>Fiscal System</a:t>
            </a:r>
            <a:endParaRPr lang="zh-CN" altLang="en-US" dirty="0"/>
          </a:p>
        </p:txBody>
      </p:sp>
      <p:sp>
        <p:nvSpPr>
          <p:cNvPr id="3" name="副标题 2"/>
          <p:cNvSpPr>
            <a:spLocks noGrp="1"/>
          </p:cNvSpPr>
          <p:nvPr>
            <p:ph type="subTitle" idx="1"/>
          </p:nvPr>
        </p:nvSpPr>
        <p:spPr/>
        <p:txBody>
          <a:bodyPr/>
          <a:lstStyle/>
          <a:p>
            <a:r>
              <a:rPr lang="en-US" altLang="zh-CN" dirty="0" smtClean="0"/>
              <a:t>Junhui Qian</a:t>
            </a:r>
          </a:p>
          <a:p>
            <a:r>
              <a:rPr lang="en-US" altLang="zh-CN" dirty="0" smtClean="0"/>
              <a:t>2015 October</a:t>
            </a:r>
            <a:endParaRPr lang="zh-CN" altLang="en-US" dirty="0"/>
          </a:p>
        </p:txBody>
      </p:sp>
    </p:spTree>
    <p:extLst>
      <p:ext uri="{BB962C8B-B14F-4D97-AF65-F5344CB8AC3E}">
        <p14:creationId xmlns:p14="http://schemas.microsoft.com/office/powerpoint/2010/main" val="1895139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Central government share of budgetary revenue and </a:t>
            </a:r>
            <a:r>
              <a:rPr lang="en-US" altLang="zh-CN" dirty="0" smtClean="0"/>
              <a:t>expenditure</a:t>
            </a:r>
            <a:endParaRPr lang="zh-CN" altLang="en-US" dirty="0"/>
          </a:p>
        </p:txBody>
      </p:sp>
      <p:pic>
        <p:nvPicPr>
          <p:cNvPr id="4" name="内容占位符 3"/>
          <p:cNvPicPr>
            <a:picLocks noGrp="1" noChangeAspect="1"/>
          </p:cNvPicPr>
          <p:nvPr>
            <p:ph idx="1"/>
          </p:nvPr>
        </p:nvPicPr>
        <p:blipFill>
          <a:blip r:embed="rId2"/>
          <a:stretch>
            <a:fillRect/>
          </a:stretch>
        </p:blipFill>
        <p:spPr>
          <a:xfrm>
            <a:off x="2092254" y="1825625"/>
            <a:ext cx="8007491" cy="4351338"/>
          </a:xfrm>
          <a:prstGeom prst="rect">
            <a:avLst/>
          </a:prstGeom>
        </p:spPr>
      </p:pic>
    </p:spTree>
    <p:extLst>
      <p:ext uri="{BB962C8B-B14F-4D97-AF65-F5344CB8AC3E}">
        <p14:creationId xmlns:p14="http://schemas.microsoft.com/office/powerpoint/2010/main" val="9568974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The 1994 Reform</a:t>
            </a:r>
            <a:endParaRPr lang="zh-CN" altLang="en-US" dirty="0"/>
          </a:p>
        </p:txBody>
      </p:sp>
      <p:sp>
        <p:nvSpPr>
          <p:cNvPr id="3" name="内容占位符 2"/>
          <p:cNvSpPr>
            <a:spLocks noGrp="1"/>
          </p:cNvSpPr>
          <p:nvPr>
            <p:ph idx="1"/>
          </p:nvPr>
        </p:nvSpPr>
        <p:spPr/>
        <p:txBody>
          <a:bodyPr/>
          <a:lstStyle/>
          <a:p>
            <a:r>
              <a:rPr lang="en-US" altLang="zh-CN" dirty="0" smtClean="0"/>
              <a:t>The major fiscal reform of 1994 re-centralized the fiscal system.</a:t>
            </a:r>
          </a:p>
          <a:p>
            <a:r>
              <a:rPr lang="en-US" altLang="zh-CN" dirty="0" smtClean="0"/>
              <a:t>The reform package had three components:</a:t>
            </a:r>
          </a:p>
          <a:p>
            <a:pPr lvl="1"/>
            <a:r>
              <a:rPr lang="en-US" altLang="zh-CN" dirty="0" smtClean="0"/>
              <a:t>Tax modernization</a:t>
            </a:r>
          </a:p>
          <a:p>
            <a:pPr lvl="1"/>
            <a:r>
              <a:rPr lang="en-US" altLang="zh-CN" dirty="0" smtClean="0"/>
              <a:t>Tax sharing</a:t>
            </a:r>
          </a:p>
          <a:p>
            <a:pPr lvl="1"/>
            <a:r>
              <a:rPr lang="en-US" altLang="zh-CN" dirty="0" smtClean="0"/>
              <a:t>Tax administration</a:t>
            </a:r>
          </a:p>
          <a:p>
            <a:pPr marL="457200" lvl="1" indent="0">
              <a:buNone/>
            </a:pPr>
            <a:endParaRPr lang="zh-CN" altLang="en-US" dirty="0"/>
          </a:p>
        </p:txBody>
      </p:sp>
    </p:spTree>
    <p:extLst>
      <p:ext uri="{BB962C8B-B14F-4D97-AF65-F5344CB8AC3E}">
        <p14:creationId xmlns:p14="http://schemas.microsoft.com/office/powerpoint/2010/main" val="11291327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Tax Modernization</a:t>
            </a:r>
            <a:endParaRPr lang="zh-CN" altLang="en-US" dirty="0"/>
          </a:p>
        </p:txBody>
      </p:sp>
      <p:sp>
        <p:nvSpPr>
          <p:cNvPr id="3" name="内容占位符 2"/>
          <p:cNvSpPr>
            <a:spLocks noGrp="1"/>
          </p:cNvSpPr>
          <p:nvPr>
            <p:ph idx="1"/>
          </p:nvPr>
        </p:nvSpPr>
        <p:spPr/>
        <p:txBody>
          <a:bodyPr>
            <a:normAutofit lnSpcReduction="10000"/>
          </a:bodyPr>
          <a:lstStyle/>
          <a:p>
            <a:r>
              <a:rPr lang="en-US" altLang="zh-CN" dirty="0" smtClean="0"/>
              <a:t>Objectives: simplify tax structure, eliminate distortion, and increase transparency. </a:t>
            </a:r>
          </a:p>
          <a:p>
            <a:r>
              <a:rPr lang="en-US" altLang="zh-CN" dirty="0"/>
              <a:t>The </a:t>
            </a:r>
            <a:r>
              <a:rPr lang="en-US" altLang="zh-CN" dirty="0" smtClean="0"/>
              <a:t>complex multi-tiered system of </a:t>
            </a:r>
            <a:r>
              <a:rPr lang="en-US" altLang="zh-CN" dirty="0"/>
              <a:t>turnover taxes borrowed </a:t>
            </a:r>
            <a:r>
              <a:rPr lang="en-US" altLang="zh-CN" dirty="0" smtClean="0"/>
              <a:t>from the Soviet Union was replaced with </a:t>
            </a:r>
            <a:r>
              <a:rPr lang="en-US" altLang="zh-CN" dirty="0"/>
              <a:t>a value-added tax (VAT), </a:t>
            </a:r>
            <a:r>
              <a:rPr lang="en-US" altLang="zh-CN" dirty="0" smtClean="0"/>
              <a:t>which now applies </a:t>
            </a:r>
            <a:r>
              <a:rPr lang="en-US" altLang="zh-CN" dirty="0"/>
              <a:t>to </a:t>
            </a:r>
            <a:r>
              <a:rPr lang="en-US" altLang="zh-CN" dirty="0" smtClean="0"/>
              <a:t>all manufacturing, repair</a:t>
            </a:r>
            <a:r>
              <a:rPr lang="en-US" altLang="zh-CN" dirty="0"/>
              <a:t>, and assembly activities, primarily at a single rate of 17 percent</a:t>
            </a:r>
            <a:r>
              <a:rPr lang="en-US" altLang="zh-CN" dirty="0" smtClean="0"/>
              <a:t>.</a:t>
            </a:r>
          </a:p>
          <a:p>
            <a:r>
              <a:rPr lang="en-US" altLang="zh-CN" dirty="0"/>
              <a:t>By taxing only the portion of value added in any enterprise, the VAT also eliminated tax cascading and much of the incentive for vertical </a:t>
            </a:r>
            <a:r>
              <a:rPr lang="en-US" altLang="zh-CN" dirty="0" smtClean="0"/>
              <a:t>integration.</a:t>
            </a:r>
          </a:p>
          <a:p>
            <a:r>
              <a:rPr lang="en-US" altLang="zh-CN" dirty="0" smtClean="0"/>
              <a:t>On eleven products </a:t>
            </a:r>
            <a:r>
              <a:rPr lang="en-US" altLang="zh-CN" dirty="0"/>
              <a:t>an excise tax (the consumption tax, CT) is applied at differing rates </a:t>
            </a:r>
            <a:r>
              <a:rPr lang="en-US" altLang="zh-CN" dirty="0" smtClean="0"/>
              <a:t>in addition </a:t>
            </a:r>
            <a:r>
              <a:rPr lang="en-US" altLang="zh-CN" dirty="0"/>
              <a:t>to the </a:t>
            </a:r>
            <a:r>
              <a:rPr lang="en-US" altLang="zh-CN" dirty="0" smtClean="0"/>
              <a:t>VAT, generally at a rate of 5%. </a:t>
            </a:r>
            <a:endParaRPr lang="en-US" altLang="zh-CN" dirty="0"/>
          </a:p>
          <a:p>
            <a:endParaRPr lang="zh-CN" altLang="en-US" dirty="0"/>
          </a:p>
        </p:txBody>
      </p:sp>
    </p:spTree>
    <p:extLst>
      <p:ext uri="{BB962C8B-B14F-4D97-AF65-F5344CB8AC3E}">
        <p14:creationId xmlns:p14="http://schemas.microsoft.com/office/powerpoint/2010/main" val="19708707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Tax-Sharing System</a:t>
            </a:r>
            <a:endParaRPr lang="zh-CN" altLang="en-US" dirty="0"/>
          </a:p>
        </p:txBody>
      </p:sp>
      <p:sp>
        <p:nvSpPr>
          <p:cNvPr id="3" name="内容占位符 2"/>
          <p:cNvSpPr>
            <a:spLocks noGrp="1"/>
          </p:cNvSpPr>
          <p:nvPr>
            <p:ph idx="1"/>
          </p:nvPr>
        </p:nvSpPr>
        <p:spPr/>
        <p:txBody>
          <a:bodyPr/>
          <a:lstStyle/>
          <a:p>
            <a:r>
              <a:rPr lang="en-US" altLang="zh-CN" dirty="0"/>
              <a:t>Under the TSS, </a:t>
            </a:r>
            <a:r>
              <a:rPr lang="en-US" altLang="zh-CN" dirty="0" smtClean="0"/>
              <a:t>taxes are </a:t>
            </a:r>
            <a:r>
              <a:rPr lang="en-US" altLang="zh-CN" dirty="0"/>
              <a:t>assigned to central government, local government, or </a:t>
            </a:r>
            <a:r>
              <a:rPr lang="en-US" altLang="zh-CN" dirty="0" smtClean="0"/>
              <a:t>shared.</a:t>
            </a:r>
          </a:p>
          <a:p>
            <a:r>
              <a:rPr lang="en-US" altLang="zh-CN" dirty="0" smtClean="0"/>
              <a:t>By assigning </a:t>
            </a:r>
            <a:r>
              <a:rPr lang="en-US" altLang="zh-CN" dirty="0"/>
              <a:t>the biggest tax, the VAT, as a shared tax and claiming 75 percent of </a:t>
            </a:r>
            <a:r>
              <a:rPr lang="en-US" altLang="zh-CN" dirty="0" smtClean="0"/>
              <a:t>its receipts</a:t>
            </a:r>
            <a:r>
              <a:rPr lang="en-US" altLang="zh-CN" dirty="0"/>
              <a:t>, the central government reclaimed a majority portion of total revenues</a:t>
            </a:r>
            <a:r>
              <a:rPr lang="en-US" altLang="zh-CN" dirty="0" smtClean="0"/>
              <a:t>.</a:t>
            </a:r>
          </a:p>
          <a:p>
            <a:endParaRPr lang="en-US" altLang="zh-CN" dirty="0"/>
          </a:p>
          <a:p>
            <a:endParaRPr lang="en-US" altLang="zh-CN" dirty="0"/>
          </a:p>
          <a:p>
            <a:endParaRPr lang="zh-CN" altLang="en-US" dirty="0"/>
          </a:p>
        </p:txBody>
      </p:sp>
    </p:spTree>
    <p:extLst>
      <p:ext uri="{BB962C8B-B14F-4D97-AF65-F5344CB8AC3E}">
        <p14:creationId xmlns:p14="http://schemas.microsoft.com/office/powerpoint/2010/main" val="6221485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Revenue assignments between the central and provincial </a:t>
            </a:r>
            <a:r>
              <a:rPr lang="en-US" altLang="zh-CN" dirty="0" smtClean="0"/>
              <a:t>governments (I)</a:t>
            </a:r>
            <a:endParaRPr lang="zh-CN" altLang="en-US" dirty="0"/>
          </a:p>
        </p:txBody>
      </p:sp>
      <p:sp>
        <p:nvSpPr>
          <p:cNvPr id="3" name="内容占位符 2"/>
          <p:cNvSpPr>
            <a:spLocks noGrp="1"/>
          </p:cNvSpPr>
          <p:nvPr>
            <p:ph idx="1"/>
          </p:nvPr>
        </p:nvSpPr>
        <p:spPr/>
        <p:txBody>
          <a:bodyPr>
            <a:normAutofit/>
          </a:bodyPr>
          <a:lstStyle/>
          <a:p>
            <a:r>
              <a:rPr lang="en-US" altLang="zh-CN" dirty="0"/>
              <a:t>Taxes exclusively assigned to the central </a:t>
            </a:r>
            <a:r>
              <a:rPr lang="en-US" altLang="zh-CN" dirty="0" smtClean="0"/>
              <a:t>government include:</a:t>
            </a:r>
            <a:endParaRPr lang="en-US" altLang="zh-CN" dirty="0"/>
          </a:p>
          <a:p>
            <a:pPr marL="971550" lvl="1" indent="-514350">
              <a:buFont typeface="+mj-lt"/>
              <a:buAutoNum type="arabicPeriod"/>
            </a:pPr>
            <a:r>
              <a:rPr lang="en-US" altLang="zh-CN" dirty="0" smtClean="0"/>
              <a:t>Excise </a:t>
            </a:r>
            <a:r>
              <a:rPr lang="en-US" altLang="zh-CN" dirty="0"/>
              <a:t>taxes</a:t>
            </a:r>
          </a:p>
          <a:p>
            <a:pPr marL="971550" lvl="1" indent="-514350">
              <a:buFont typeface="+mj-lt"/>
              <a:buAutoNum type="arabicPeriod"/>
            </a:pPr>
            <a:r>
              <a:rPr lang="en-US" altLang="zh-CN" dirty="0" smtClean="0"/>
              <a:t>Taxes </a:t>
            </a:r>
            <a:r>
              <a:rPr lang="en-US" altLang="zh-CN" dirty="0"/>
              <a:t>collected from the Ministry of Railroads and from the headquarters </a:t>
            </a:r>
            <a:r>
              <a:rPr lang="en-US" altLang="zh-CN" dirty="0" smtClean="0"/>
              <a:t>of banks </a:t>
            </a:r>
            <a:r>
              <a:rPr lang="en-US" altLang="zh-CN" dirty="0"/>
              <a:t>and insurance companies</a:t>
            </a:r>
          </a:p>
          <a:p>
            <a:pPr marL="971550" lvl="1" indent="-514350">
              <a:buFont typeface="+mj-lt"/>
              <a:buAutoNum type="arabicPeriod"/>
            </a:pPr>
            <a:r>
              <a:rPr lang="en-US" altLang="zh-CN" dirty="0" smtClean="0"/>
              <a:t>Income </a:t>
            </a:r>
            <a:r>
              <a:rPr lang="en-US" altLang="zh-CN" dirty="0"/>
              <a:t>taxes, sales taxes, and royalties from offshore oil activities of </a:t>
            </a:r>
            <a:r>
              <a:rPr lang="en-US" altLang="zh-CN" dirty="0" smtClean="0"/>
              <a:t>foreign companies </a:t>
            </a:r>
            <a:r>
              <a:rPr lang="en-US" altLang="zh-CN" dirty="0"/>
              <a:t>and joint ventures</a:t>
            </a:r>
          </a:p>
          <a:p>
            <a:pPr marL="971550" lvl="1" indent="-514350">
              <a:buFont typeface="+mj-lt"/>
              <a:buAutoNum type="arabicPeriod"/>
            </a:pPr>
            <a:r>
              <a:rPr lang="en-US" altLang="zh-CN" dirty="0" smtClean="0"/>
              <a:t>All </a:t>
            </a:r>
            <a:r>
              <a:rPr lang="en-US" altLang="zh-CN" dirty="0"/>
              <a:t>customs duty, VAT, and excise taxes on imports</a:t>
            </a:r>
          </a:p>
          <a:p>
            <a:pPr marL="971550" lvl="1" indent="-514350">
              <a:buFont typeface="+mj-lt"/>
              <a:buAutoNum type="arabicPeriod"/>
            </a:pPr>
            <a:r>
              <a:rPr lang="en-US" altLang="zh-CN" dirty="0" smtClean="0"/>
              <a:t>Enterprise </a:t>
            </a:r>
            <a:r>
              <a:rPr lang="en-US" altLang="zh-CN" dirty="0"/>
              <a:t>income tax collected from banks and other financial institutions</a:t>
            </a:r>
          </a:p>
          <a:p>
            <a:endParaRPr lang="zh-CN" altLang="en-US" dirty="0"/>
          </a:p>
        </p:txBody>
      </p:sp>
    </p:spTree>
    <p:extLst>
      <p:ext uri="{BB962C8B-B14F-4D97-AF65-F5344CB8AC3E}">
        <p14:creationId xmlns:p14="http://schemas.microsoft.com/office/powerpoint/2010/main" val="2337962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Revenue assignments between the central and provincial governments (</a:t>
            </a:r>
            <a:r>
              <a:rPr lang="en-US" altLang="zh-CN" dirty="0" smtClean="0"/>
              <a:t>II)</a:t>
            </a:r>
            <a:endParaRPr lang="zh-CN" altLang="en-US" dirty="0"/>
          </a:p>
        </p:txBody>
      </p:sp>
      <p:sp>
        <p:nvSpPr>
          <p:cNvPr id="3" name="内容占位符 2"/>
          <p:cNvSpPr>
            <a:spLocks noGrp="1"/>
          </p:cNvSpPr>
          <p:nvPr>
            <p:ph idx="1"/>
          </p:nvPr>
        </p:nvSpPr>
        <p:spPr/>
        <p:txBody>
          <a:bodyPr>
            <a:normAutofit/>
          </a:bodyPr>
          <a:lstStyle/>
          <a:p>
            <a:r>
              <a:rPr lang="en-US" altLang="zh-CN" dirty="0"/>
              <a:t>Taxes shared between the central and local </a:t>
            </a:r>
            <a:r>
              <a:rPr lang="en-US" altLang="zh-CN" dirty="0" smtClean="0"/>
              <a:t>governments include:</a:t>
            </a:r>
            <a:endParaRPr lang="en-US" altLang="zh-CN" dirty="0"/>
          </a:p>
          <a:p>
            <a:pPr marL="914400" lvl="1" indent="-457200">
              <a:buFont typeface="+mj-lt"/>
              <a:buAutoNum type="arabicPeriod"/>
            </a:pPr>
            <a:r>
              <a:rPr lang="en-US" altLang="zh-CN" dirty="0" smtClean="0"/>
              <a:t>Value-added </a:t>
            </a:r>
            <a:r>
              <a:rPr lang="en-US" altLang="zh-CN" dirty="0"/>
              <a:t>tax (75 percent central and 25 percent provincial)</a:t>
            </a:r>
          </a:p>
          <a:p>
            <a:pPr marL="914400" lvl="1" indent="-457200">
              <a:buFont typeface="+mj-lt"/>
              <a:buAutoNum type="arabicPeriod"/>
            </a:pPr>
            <a:r>
              <a:rPr lang="en-US" altLang="zh-CN" dirty="0" smtClean="0"/>
              <a:t>Natural </a:t>
            </a:r>
            <a:r>
              <a:rPr lang="en-US" altLang="zh-CN" dirty="0"/>
              <a:t>resource taxes (coal, gas, oil, and other minerals if the enterprises </a:t>
            </a:r>
            <a:r>
              <a:rPr lang="en-US" altLang="zh-CN" dirty="0" smtClean="0"/>
              <a:t>are fully </a:t>
            </a:r>
            <a:r>
              <a:rPr lang="en-US" altLang="zh-CN" dirty="0"/>
              <a:t>Chinese owned)</a:t>
            </a:r>
          </a:p>
          <a:p>
            <a:pPr marL="914400" lvl="1" indent="-457200">
              <a:buFont typeface="+mj-lt"/>
              <a:buAutoNum type="arabicPeriod"/>
            </a:pPr>
            <a:r>
              <a:rPr lang="en-US" altLang="zh-CN" dirty="0" smtClean="0"/>
              <a:t>Salt </a:t>
            </a:r>
            <a:r>
              <a:rPr lang="en-US" altLang="zh-CN" dirty="0"/>
              <a:t>tax</a:t>
            </a:r>
          </a:p>
          <a:p>
            <a:pPr marL="914400" lvl="1" indent="-457200">
              <a:buFont typeface="+mj-lt"/>
              <a:buAutoNum type="arabicPeriod"/>
            </a:pPr>
            <a:r>
              <a:rPr lang="en-US" altLang="zh-CN" dirty="0" smtClean="0"/>
              <a:t>Industrial </a:t>
            </a:r>
            <a:r>
              <a:rPr lang="en-US" altLang="zh-CN" dirty="0"/>
              <a:t>and commercial tax, and income tax levied on foreign and </a:t>
            </a:r>
            <a:r>
              <a:rPr lang="en-US" altLang="zh-CN" dirty="0" smtClean="0"/>
              <a:t>joint venture </a:t>
            </a:r>
            <a:r>
              <a:rPr lang="en-US" altLang="zh-CN" dirty="0"/>
              <a:t>enterprises</a:t>
            </a:r>
          </a:p>
          <a:p>
            <a:pPr marL="914400" lvl="1" indent="-457200">
              <a:buFont typeface="+mj-lt"/>
              <a:buAutoNum type="arabicPeriod"/>
            </a:pPr>
            <a:r>
              <a:rPr lang="en-US" altLang="zh-CN" dirty="0" smtClean="0"/>
              <a:t>Security </a:t>
            </a:r>
            <a:r>
              <a:rPr lang="en-US" altLang="zh-CN" dirty="0"/>
              <a:t>and exchange tax (50 percent central and 50 percent provincial) – </a:t>
            </a:r>
            <a:r>
              <a:rPr lang="en-US" altLang="zh-CN" dirty="0" smtClean="0"/>
              <a:t>added in </a:t>
            </a:r>
            <a:r>
              <a:rPr lang="en-US" altLang="zh-CN" dirty="0"/>
              <a:t>late 1990s</a:t>
            </a:r>
          </a:p>
          <a:p>
            <a:pPr marL="914400" lvl="1" indent="-457200">
              <a:buFont typeface="+mj-lt"/>
              <a:buAutoNum type="arabicPeriod"/>
            </a:pPr>
            <a:r>
              <a:rPr lang="en-US" altLang="zh-CN" dirty="0" smtClean="0"/>
              <a:t>Income </a:t>
            </a:r>
            <a:r>
              <a:rPr lang="en-US" altLang="zh-CN" dirty="0"/>
              <a:t>tax of all enterprises – added in 2002</a:t>
            </a:r>
          </a:p>
          <a:p>
            <a:pPr marL="914400" lvl="1" indent="-457200">
              <a:buFont typeface="+mj-lt"/>
              <a:buAutoNum type="arabicPeriod"/>
            </a:pPr>
            <a:r>
              <a:rPr lang="en-US" altLang="zh-CN" dirty="0" smtClean="0"/>
              <a:t>Personal </a:t>
            </a:r>
            <a:r>
              <a:rPr lang="en-US" altLang="zh-CN" dirty="0"/>
              <a:t>income taxes – added in 2002</a:t>
            </a:r>
          </a:p>
          <a:p>
            <a:endParaRPr lang="zh-CN" altLang="en-US" dirty="0"/>
          </a:p>
        </p:txBody>
      </p:sp>
    </p:spTree>
    <p:extLst>
      <p:ext uri="{BB962C8B-B14F-4D97-AF65-F5344CB8AC3E}">
        <p14:creationId xmlns:p14="http://schemas.microsoft.com/office/powerpoint/2010/main" val="11828271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Revenue assignments between the central and provincial governments (</a:t>
            </a:r>
            <a:r>
              <a:rPr lang="en-US" altLang="zh-CN" dirty="0" smtClean="0"/>
              <a:t>III</a:t>
            </a:r>
            <a:r>
              <a:rPr lang="en-US" altLang="zh-CN" dirty="0"/>
              <a:t>)</a:t>
            </a:r>
            <a:endParaRPr lang="zh-CN" altLang="en-US" dirty="0"/>
          </a:p>
        </p:txBody>
      </p:sp>
      <p:sp>
        <p:nvSpPr>
          <p:cNvPr id="3" name="内容占位符 2"/>
          <p:cNvSpPr>
            <a:spLocks noGrp="1"/>
          </p:cNvSpPr>
          <p:nvPr>
            <p:ph idx="1"/>
          </p:nvPr>
        </p:nvSpPr>
        <p:spPr/>
        <p:txBody>
          <a:bodyPr>
            <a:normAutofit fontScale="70000" lnSpcReduction="20000"/>
          </a:bodyPr>
          <a:lstStyle/>
          <a:p>
            <a:r>
              <a:rPr lang="en-US" altLang="zh-CN" dirty="0"/>
              <a:t>Taxes exclusively assigned to local </a:t>
            </a:r>
            <a:r>
              <a:rPr lang="en-US" altLang="zh-CN" dirty="0" smtClean="0"/>
              <a:t>governments include:</a:t>
            </a:r>
          </a:p>
          <a:p>
            <a:pPr lvl="1"/>
            <a:r>
              <a:rPr lang="en-US" altLang="zh-CN" sz="2900" dirty="0" smtClean="0"/>
              <a:t>Business </a:t>
            </a:r>
            <a:r>
              <a:rPr lang="en-US" altLang="zh-CN" sz="2900" dirty="0"/>
              <a:t>(gross receipts) tax falling on sectors not covered by </a:t>
            </a:r>
            <a:r>
              <a:rPr lang="en-US" altLang="zh-CN" sz="2900" dirty="0" smtClean="0"/>
              <a:t>VAT (transportation </a:t>
            </a:r>
            <a:r>
              <a:rPr lang="en-US" altLang="zh-CN" sz="2900" dirty="0"/>
              <a:t>and communications, construction, finance and </a:t>
            </a:r>
            <a:r>
              <a:rPr lang="en-US" altLang="zh-CN" sz="2900" dirty="0" smtClean="0"/>
              <a:t>insurance, post </a:t>
            </a:r>
            <a:r>
              <a:rPr lang="en-US" altLang="zh-CN" sz="2900" dirty="0"/>
              <a:t>and telecommunications, culture and sports, entertainment, hotels </a:t>
            </a:r>
            <a:r>
              <a:rPr lang="en-US" altLang="zh-CN" sz="2900" dirty="0" smtClean="0"/>
              <a:t>and restaurants</a:t>
            </a:r>
            <a:r>
              <a:rPr lang="en-US" altLang="zh-CN" sz="2900" dirty="0"/>
              <a:t>, and other)</a:t>
            </a:r>
          </a:p>
          <a:p>
            <a:pPr lvl="1"/>
            <a:r>
              <a:rPr lang="en-US" altLang="zh-CN" sz="2900" dirty="0" smtClean="0"/>
              <a:t>Rural </a:t>
            </a:r>
            <a:r>
              <a:rPr lang="en-US" altLang="zh-CN" sz="2900" dirty="0"/>
              <a:t>market (stall rental) trading tax</a:t>
            </a:r>
          </a:p>
          <a:p>
            <a:pPr lvl="1"/>
            <a:r>
              <a:rPr lang="en-US" altLang="zh-CN" sz="2900" dirty="0" smtClean="0"/>
              <a:t>The </a:t>
            </a:r>
            <a:r>
              <a:rPr lang="en-US" altLang="zh-CN" sz="2900" dirty="0"/>
              <a:t>urban maintenance and construction tax (a surcharge on the tax liability </a:t>
            </a:r>
            <a:r>
              <a:rPr lang="en-US" altLang="zh-CN" sz="2900" dirty="0" smtClean="0"/>
              <a:t>of enterprises </a:t>
            </a:r>
            <a:r>
              <a:rPr lang="en-US" altLang="zh-CN" sz="2900" dirty="0"/>
              <a:t>for business tax, CT, and VAT)</a:t>
            </a:r>
          </a:p>
          <a:p>
            <a:pPr lvl="1"/>
            <a:r>
              <a:rPr lang="en-US" altLang="zh-CN" sz="2900" dirty="0" smtClean="0"/>
              <a:t>The </a:t>
            </a:r>
            <a:r>
              <a:rPr lang="en-US" altLang="zh-CN" sz="2900" dirty="0"/>
              <a:t>urban land-use tax</a:t>
            </a:r>
          </a:p>
          <a:p>
            <a:pPr lvl="1"/>
            <a:r>
              <a:rPr lang="en-US" altLang="zh-CN" sz="2900" dirty="0" smtClean="0"/>
              <a:t>Vehicle </a:t>
            </a:r>
            <a:r>
              <a:rPr lang="en-US" altLang="zh-CN" sz="2900" dirty="0"/>
              <a:t>and vessel utilization tax</a:t>
            </a:r>
          </a:p>
          <a:p>
            <a:pPr lvl="1"/>
            <a:r>
              <a:rPr lang="en-US" altLang="zh-CN" sz="2900" dirty="0" smtClean="0"/>
              <a:t>Value-added </a:t>
            </a:r>
            <a:r>
              <a:rPr lang="en-US" altLang="zh-CN" sz="2900" dirty="0"/>
              <a:t>tax on land</a:t>
            </a:r>
          </a:p>
          <a:p>
            <a:pPr lvl="1"/>
            <a:r>
              <a:rPr lang="en-US" altLang="zh-CN" sz="2900" dirty="0" smtClean="0"/>
              <a:t>Education </a:t>
            </a:r>
            <a:r>
              <a:rPr lang="en-US" altLang="zh-CN" sz="2900" dirty="0"/>
              <a:t>surtax</a:t>
            </a:r>
          </a:p>
          <a:p>
            <a:pPr lvl="1"/>
            <a:r>
              <a:rPr lang="en-US" altLang="zh-CN" sz="2900" dirty="0" smtClean="0"/>
              <a:t>Entertainment </a:t>
            </a:r>
            <a:r>
              <a:rPr lang="en-US" altLang="zh-CN" sz="2900" dirty="0"/>
              <a:t>and slaughter taxes</a:t>
            </a:r>
          </a:p>
          <a:p>
            <a:pPr lvl="1"/>
            <a:r>
              <a:rPr lang="en-US" altLang="zh-CN" sz="2900" dirty="0" smtClean="0"/>
              <a:t>Property </a:t>
            </a:r>
            <a:r>
              <a:rPr lang="en-US" altLang="zh-CN" sz="2900" dirty="0"/>
              <a:t>tax</a:t>
            </a:r>
          </a:p>
          <a:p>
            <a:pPr lvl="1"/>
            <a:r>
              <a:rPr lang="fr-FR" altLang="zh-CN" sz="2900" dirty="0" smtClean="0"/>
              <a:t>Surtax </a:t>
            </a:r>
            <a:r>
              <a:rPr lang="fr-FR" altLang="zh-CN" sz="2900" dirty="0"/>
              <a:t>on collective enterprises</a:t>
            </a:r>
          </a:p>
          <a:p>
            <a:pPr lvl="1"/>
            <a:r>
              <a:rPr lang="en-US" altLang="zh-CN" sz="2900" dirty="0" smtClean="0"/>
              <a:t>Resources tax</a:t>
            </a:r>
            <a:endParaRPr lang="en-US" altLang="zh-CN" sz="2900" dirty="0"/>
          </a:p>
        </p:txBody>
      </p:sp>
    </p:spTree>
    <p:extLst>
      <p:ext uri="{BB962C8B-B14F-4D97-AF65-F5344CB8AC3E}">
        <p14:creationId xmlns:p14="http://schemas.microsoft.com/office/powerpoint/2010/main" val="28324492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Tax Administration</a:t>
            </a:r>
            <a:endParaRPr lang="zh-CN" altLang="en-US" dirty="0"/>
          </a:p>
        </p:txBody>
      </p:sp>
      <p:sp>
        <p:nvSpPr>
          <p:cNvPr id="3" name="内容占位符 2"/>
          <p:cNvSpPr>
            <a:spLocks noGrp="1"/>
          </p:cNvSpPr>
          <p:nvPr>
            <p:ph idx="1"/>
          </p:nvPr>
        </p:nvSpPr>
        <p:spPr/>
        <p:txBody>
          <a:bodyPr/>
          <a:lstStyle/>
          <a:p>
            <a:r>
              <a:rPr lang="en-US" altLang="zh-CN" dirty="0"/>
              <a:t>The 1994 reform established a national tax administration in China for the </a:t>
            </a:r>
            <a:r>
              <a:rPr lang="en-US" altLang="zh-CN" dirty="0" smtClean="0"/>
              <a:t>first time</a:t>
            </a:r>
            <a:r>
              <a:rPr lang="en-US" altLang="zh-CN" dirty="0"/>
              <a:t>.</a:t>
            </a:r>
          </a:p>
          <a:p>
            <a:r>
              <a:rPr lang="en-US" altLang="zh-CN" dirty="0"/>
              <a:t>By removing central taxes </a:t>
            </a:r>
            <a:r>
              <a:rPr lang="en-US" altLang="zh-CN" dirty="0" smtClean="0"/>
              <a:t>and the </a:t>
            </a:r>
            <a:r>
              <a:rPr lang="en-US" altLang="zh-CN" dirty="0"/>
              <a:t>VAT </a:t>
            </a:r>
            <a:r>
              <a:rPr lang="en-US" altLang="zh-CN" dirty="0" smtClean="0"/>
              <a:t>from local </a:t>
            </a:r>
            <a:r>
              <a:rPr lang="en-US" altLang="zh-CN" dirty="0"/>
              <a:t>administration, the </a:t>
            </a:r>
            <a:r>
              <a:rPr lang="en-US" altLang="zh-CN" dirty="0" smtClean="0"/>
              <a:t>reform largely </a:t>
            </a:r>
            <a:r>
              <a:rPr lang="en-US" altLang="zh-CN" dirty="0"/>
              <a:t>eliminated opportunities </a:t>
            </a:r>
            <a:r>
              <a:rPr lang="en-US" altLang="zh-CN" dirty="0" smtClean="0"/>
              <a:t>for </a:t>
            </a:r>
            <a:r>
              <a:rPr lang="en-US" altLang="zh-CN" dirty="0"/>
              <a:t>local governments to divert central revenues into local coffers through </a:t>
            </a:r>
            <a:r>
              <a:rPr lang="en-US" altLang="zh-CN" dirty="0" smtClean="0"/>
              <a:t>manipulation of </a:t>
            </a:r>
            <a:r>
              <a:rPr lang="en-US" altLang="zh-CN" dirty="0"/>
              <a:t>tax assessments.</a:t>
            </a:r>
          </a:p>
          <a:p>
            <a:endParaRPr lang="en-US" altLang="zh-CN" dirty="0"/>
          </a:p>
          <a:p>
            <a:endParaRPr lang="zh-CN" altLang="en-US" dirty="0"/>
          </a:p>
        </p:txBody>
      </p:sp>
    </p:spTree>
    <p:extLst>
      <p:ext uri="{BB962C8B-B14F-4D97-AF65-F5344CB8AC3E}">
        <p14:creationId xmlns:p14="http://schemas.microsoft.com/office/powerpoint/2010/main" val="19792541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Overview of the 1994 Reform</a:t>
            </a:r>
            <a:endParaRPr lang="zh-CN" altLang="en-US" dirty="0"/>
          </a:p>
        </p:txBody>
      </p:sp>
      <p:sp>
        <p:nvSpPr>
          <p:cNvPr id="3" name="内容占位符 2"/>
          <p:cNvSpPr>
            <a:spLocks noGrp="1"/>
          </p:cNvSpPr>
          <p:nvPr>
            <p:ph idx="1"/>
          </p:nvPr>
        </p:nvSpPr>
        <p:spPr/>
        <p:txBody>
          <a:bodyPr>
            <a:normAutofit fontScale="92500" lnSpcReduction="10000"/>
          </a:bodyPr>
          <a:lstStyle/>
          <a:p>
            <a:r>
              <a:rPr lang="en-US" altLang="zh-CN" dirty="0"/>
              <a:t>While reducing fiscal incentives for </a:t>
            </a:r>
            <a:r>
              <a:rPr lang="en-US" altLang="zh-CN" dirty="0" smtClean="0"/>
              <a:t>promoting local </a:t>
            </a:r>
            <a:r>
              <a:rPr lang="en-US" altLang="zh-CN" dirty="0"/>
              <a:t>industry, the TSS also shifted incentives more toward commerce and trade </a:t>
            </a:r>
            <a:r>
              <a:rPr lang="en-US" altLang="zh-CN" dirty="0" smtClean="0"/>
              <a:t>by expanding </a:t>
            </a:r>
            <a:r>
              <a:rPr lang="en-US" altLang="zh-CN" dirty="0"/>
              <a:t>the business tax on services and assigning it to local governments </a:t>
            </a:r>
            <a:r>
              <a:rPr lang="en-US" altLang="zh-CN" dirty="0" smtClean="0"/>
              <a:t>where it </a:t>
            </a:r>
            <a:r>
              <a:rPr lang="en-US" altLang="zh-CN" dirty="0"/>
              <a:t>has become an important revenue source that rivals the VAT</a:t>
            </a:r>
            <a:r>
              <a:rPr lang="en-US" altLang="zh-CN" dirty="0" smtClean="0"/>
              <a:t>.</a:t>
            </a:r>
          </a:p>
          <a:p>
            <a:r>
              <a:rPr lang="en-US" altLang="zh-CN" dirty="0" smtClean="0"/>
              <a:t>Distortions </a:t>
            </a:r>
            <a:r>
              <a:rPr lang="en-US" altLang="zh-CN" dirty="0"/>
              <a:t>remain</a:t>
            </a:r>
            <a:r>
              <a:rPr lang="en-US" altLang="zh-CN" dirty="0" smtClean="0"/>
              <a:t>.</a:t>
            </a:r>
          </a:p>
          <a:p>
            <a:pPr lvl="1"/>
            <a:r>
              <a:rPr lang="en-US" altLang="zh-CN" dirty="0" smtClean="0"/>
              <a:t>The sharing of VAT and EIT on a derivation basis (</a:t>
            </a:r>
            <a:r>
              <a:rPr lang="en-US" altLang="zh-CN" dirty="0"/>
              <a:t>where taxes are collected, such </a:t>
            </a:r>
            <a:r>
              <a:rPr lang="en-US" altLang="zh-CN" dirty="0" smtClean="0"/>
              <a:t>as the </a:t>
            </a:r>
            <a:r>
              <a:rPr lang="en-US" altLang="zh-CN" dirty="0"/>
              <a:t>headquarters of </a:t>
            </a:r>
            <a:r>
              <a:rPr lang="en-US" altLang="zh-CN" dirty="0" smtClean="0"/>
              <a:t>enterprises) hinders </a:t>
            </a:r>
            <a:r>
              <a:rPr lang="en-US" altLang="zh-CN" dirty="0"/>
              <a:t>the growth of </a:t>
            </a:r>
            <a:r>
              <a:rPr lang="en-US" altLang="zh-CN" dirty="0" smtClean="0"/>
              <a:t>national enterprises </a:t>
            </a:r>
            <a:r>
              <a:rPr lang="en-US" altLang="zh-CN" dirty="0"/>
              <a:t>and slow down the consolidation process</a:t>
            </a:r>
            <a:r>
              <a:rPr lang="en-US" altLang="zh-CN" dirty="0" smtClean="0"/>
              <a:t>.</a:t>
            </a:r>
          </a:p>
          <a:p>
            <a:pPr lvl="1"/>
            <a:r>
              <a:rPr lang="en-US" altLang="zh-CN" dirty="0" smtClean="0"/>
              <a:t>Tax competition</a:t>
            </a:r>
          </a:p>
          <a:p>
            <a:r>
              <a:rPr lang="en-US" altLang="zh-CN" dirty="0" smtClean="0"/>
              <a:t>More fundamentally, the reform recentralized </a:t>
            </a:r>
            <a:r>
              <a:rPr lang="en-US" altLang="zh-CN" dirty="0"/>
              <a:t>revenues but left </a:t>
            </a:r>
            <a:r>
              <a:rPr lang="en-US" altLang="zh-CN" dirty="0" smtClean="0"/>
              <a:t>expenditure assignments </a:t>
            </a:r>
            <a:r>
              <a:rPr lang="en-US" altLang="zh-CN" dirty="0"/>
              <a:t>unchanged, it created a huge fiscal gap for local </a:t>
            </a:r>
            <a:r>
              <a:rPr lang="en-US" altLang="zh-CN" dirty="0" smtClean="0"/>
              <a:t>governments.</a:t>
            </a:r>
            <a:endParaRPr lang="en-US" altLang="zh-CN" dirty="0"/>
          </a:p>
          <a:p>
            <a:pPr lvl="1"/>
            <a:endParaRPr lang="en-US" altLang="zh-CN" dirty="0"/>
          </a:p>
          <a:p>
            <a:endParaRPr lang="en-US" altLang="zh-CN" dirty="0" smtClean="0"/>
          </a:p>
          <a:p>
            <a:endParaRPr lang="en-US" altLang="zh-CN" dirty="0"/>
          </a:p>
          <a:p>
            <a:endParaRPr lang="en-US" altLang="zh-CN" dirty="0"/>
          </a:p>
          <a:p>
            <a:endParaRPr lang="en-US" altLang="zh-CN" dirty="0"/>
          </a:p>
          <a:p>
            <a:endParaRPr lang="zh-CN" altLang="en-US" dirty="0"/>
          </a:p>
        </p:txBody>
      </p:sp>
    </p:spTree>
    <p:extLst>
      <p:ext uri="{BB962C8B-B14F-4D97-AF65-F5344CB8AC3E}">
        <p14:creationId xmlns:p14="http://schemas.microsoft.com/office/powerpoint/2010/main" val="34211387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The Fiscal Imbalance</a:t>
            </a:r>
            <a:endParaRPr lang="zh-CN" altLang="en-US" dirty="0"/>
          </a:p>
        </p:txBody>
      </p:sp>
      <p:graphicFrame>
        <p:nvGraphicFramePr>
          <p:cNvPr id="5" name="内容占位符 4"/>
          <p:cNvGraphicFramePr>
            <a:graphicFrameLocks noGrp="1"/>
          </p:cNvGraphicFramePr>
          <p:nvPr>
            <p:ph idx="1"/>
            <p:extLst>
              <p:ext uri="{D42A27DB-BD31-4B8C-83A1-F6EECF244321}">
                <p14:modId xmlns:p14="http://schemas.microsoft.com/office/powerpoint/2010/main" val="205401514"/>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616827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Content</a:t>
            </a:r>
            <a:endParaRPr lang="zh-CN" altLang="en-US" dirty="0"/>
          </a:p>
        </p:txBody>
      </p:sp>
      <p:sp>
        <p:nvSpPr>
          <p:cNvPr id="3" name="内容占位符 2"/>
          <p:cNvSpPr>
            <a:spLocks noGrp="1"/>
          </p:cNvSpPr>
          <p:nvPr>
            <p:ph idx="1"/>
          </p:nvPr>
        </p:nvSpPr>
        <p:spPr/>
        <p:txBody>
          <a:bodyPr>
            <a:normAutofit/>
          </a:bodyPr>
          <a:lstStyle/>
          <a:p>
            <a:r>
              <a:rPr lang="en-US" altLang="zh-CN" b="1" dirty="0" smtClean="0"/>
              <a:t>Basics</a:t>
            </a:r>
          </a:p>
          <a:p>
            <a:r>
              <a:rPr lang="en-US" altLang="zh-CN" dirty="0" smtClean="0"/>
              <a:t>The Transition of Fiscal System</a:t>
            </a:r>
          </a:p>
          <a:p>
            <a:pPr lvl="1"/>
            <a:r>
              <a:rPr lang="en-US" altLang="zh-CN" dirty="0" smtClean="0"/>
              <a:t>The Fiscal System Before the Reform</a:t>
            </a:r>
          </a:p>
          <a:p>
            <a:pPr lvl="1"/>
            <a:r>
              <a:rPr lang="en-US" altLang="zh-CN" dirty="0" smtClean="0"/>
              <a:t>Fiscal Responsibility System (1980-1993)</a:t>
            </a:r>
          </a:p>
          <a:p>
            <a:pPr lvl="1"/>
            <a:r>
              <a:rPr lang="en-US" altLang="zh-CN" dirty="0" smtClean="0"/>
              <a:t>Fiscal Reform of 1994</a:t>
            </a:r>
          </a:p>
          <a:p>
            <a:pPr lvl="1"/>
            <a:r>
              <a:rPr lang="en-US" altLang="zh-CN" dirty="0" smtClean="0"/>
              <a:t>Reforms after 1994</a:t>
            </a:r>
          </a:p>
          <a:p>
            <a:pPr lvl="1"/>
            <a:r>
              <a:rPr lang="en-US" altLang="zh-CN" dirty="0" smtClean="0"/>
              <a:t>Future Fiscal Reform</a:t>
            </a:r>
          </a:p>
          <a:p>
            <a:r>
              <a:rPr lang="en-US" altLang="zh-CN" dirty="0" smtClean="0"/>
              <a:t>Recent Trends</a:t>
            </a:r>
            <a:endParaRPr lang="zh-CN" altLang="en-US" dirty="0"/>
          </a:p>
        </p:txBody>
      </p:sp>
    </p:spTree>
    <p:extLst>
      <p:ext uri="{BB962C8B-B14F-4D97-AF65-F5344CB8AC3E}">
        <p14:creationId xmlns:p14="http://schemas.microsoft.com/office/powerpoint/2010/main" val="10339794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Reforms after 1994</a:t>
            </a:r>
            <a:endParaRPr lang="zh-CN" altLang="en-US" dirty="0"/>
          </a:p>
        </p:txBody>
      </p:sp>
      <p:sp>
        <p:nvSpPr>
          <p:cNvPr id="3" name="内容占位符 2"/>
          <p:cNvSpPr>
            <a:spLocks noGrp="1"/>
          </p:cNvSpPr>
          <p:nvPr>
            <p:ph idx="1"/>
          </p:nvPr>
        </p:nvSpPr>
        <p:spPr/>
        <p:txBody>
          <a:bodyPr/>
          <a:lstStyle/>
          <a:p>
            <a:r>
              <a:rPr lang="en-US" altLang="zh-CN" dirty="0" smtClean="0"/>
              <a:t>The clean-up of extra-budgetary revenue. </a:t>
            </a:r>
          </a:p>
          <a:p>
            <a:pPr lvl="1"/>
            <a:r>
              <a:rPr lang="en-US" altLang="zh-CN" dirty="0" smtClean="0"/>
              <a:t>In 1992, EBR represented 110.67% of in-budget revenue. In 2000, the ratio of EBR to IBR was reduced to 28%. By 2003, all fees and incomes from the previous EBR had been incorporated into budgeting. </a:t>
            </a:r>
          </a:p>
          <a:p>
            <a:r>
              <a:rPr lang="en-US" altLang="zh-CN" dirty="0" smtClean="0"/>
              <a:t>Gradual improvement of tax sharing</a:t>
            </a:r>
          </a:p>
          <a:p>
            <a:pPr lvl="1"/>
            <a:r>
              <a:rPr lang="en-US" altLang="zh-CN" dirty="0" smtClean="0"/>
              <a:t>Most importantly, transfer payment is improved to equalize the provision of public goods across regions. </a:t>
            </a:r>
          </a:p>
          <a:p>
            <a:r>
              <a:rPr lang="en-US" altLang="zh-CN" dirty="0"/>
              <a:t>Expansion of VAT to service industry</a:t>
            </a:r>
          </a:p>
          <a:p>
            <a:endParaRPr lang="zh-CN" altLang="en-US" dirty="0"/>
          </a:p>
        </p:txBody>
      </p:sp>
    </p:spTree>
    <p:extLst>
      <p:ext uri="{BB962C8B-B14F-4D97-AF65-F5344CB8AC3E}">
        <p14:creationId xmlns:p14="http://schemas.microsoft.com/office/powerpoint/2010/main" val="23473424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What is transfer payment?</a:t>
            </a:r>
            <a:endParaRPr lang="zh-CN" altLang="en-US" dirty="0"/>
          </a:p>
        </p:txBody>
      </p:sp>
      <p:sp>
        <p:nvSpPr>
          <p:cNvPr id="3" name="内容占位符 2"/>
          <p:cNvSpPr>
            <a:spLocks noGrp="1"/>
          </p:cNvSpPr>
          <p:nvPr>
            <p:ph idx="1"/>
          </p:nvPr>
        </p:nvSpPr>
        <p:spPr/>
        <p:txBody>
          <a:bodyPr/>
          <a:lstStyle/>
          <a:p>
            <a:r>
              <a:rPr lang="en-US" altLang="zh-CN" dirty="0" smtClean="0"/>
              <a:t>Transfer payment is a </a:t>
            </a:r>
            <a:r>
              <a:rPr lang="en-US" altLang="zh-CN" dirty="0"/>
              <a:t>redistribution of income </a:t>
            </a:r>
            <a:r>
              <a:rPr lang="en-US" altLang="zh-CN" dirty="0" smtClean="0"/>
              <a:t>by the government. </a:t>
            </a:r>
            <a:r>
              <a:rPr lang="en-US" altLang="zh-CN" dirty="0"/>
              <a:t>Examples include </a:t>
            </a:r>
            <a:r>
              <a:rPr lang="en-US" altLang="zh-CN" dirty="0" smtClean="0"/>
              <a:t>welfare, </a:t>
            </a:r>
            <a:r>
              <a:rPr lang="en-US" altLang="zh-CN" dirty="0"/>
              <a:t>social security, </a:t>
            </a:r>
            <a:r>
              <a:rPr lang="en-US" altLang="zh-CN" dirty="0" smtClean="0"/>
              <a:t>subsidies </a:t>
            </a:r>
            <a:r>
              <a:rPr lang="en-US" altLang="zh-CN" dirty="0"/>
              <a:t>for certain </a:t>
            </a:r>
            <a:r>
              <a:rPr lang="en-US" altLang="zh-CN" dirty="0" smtClean="0"/>
              <a:t>businesses, transfers from the central government to local governments.</a:t>
            </a:r>
          </a:p>
          <a:p>
            <a:r>
              <a:rPr lang="en-US" altLang="zh-CN" dirty="0" smtClean="0"/>
              <a:t>Transfer payment is often referred to as the second distribution of income, after the first distribution in the market (i.e., wage, interest, dividend).</a:t>
            </a:r>
            <a:endParaRPr lang="zh-CN" altLang="en-US" dirty="0"/>
          </a:p>
        </p:txBody>
      </p:sp>
    </p:spTree>
    <p:extLst>
      <p:ext uri="{BB962C8B-B14F-4D97-AF65-F5344CB8AC3E}">
        <p14:creationId xmlns:p14="http://schemas.microsoft.com/office/powerpoint/2010/main" val="16418157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Transfers as a </a:t>
            </a:r>
            <a:r>
              <a:rPr lang="en-US" altLang="zh-CN" dirty="0" smtClean="0"/>
              <a:t>share of </a:t>
            </a:r>
            <a:r>
              <a:rPr lang="en-US" altLang="zh-CN" dirty="0"/>
              <a:t>local </a:t>
            </a:r>
            <a:r>
              <a:rPr lang="en-US" altLang="zh-CN" dirty="0" smtClean="0"/>
              <a:t>expenditures</a:t>
            </a:r>
            <a:endParaRPr lang="zh-CN" altLang="en-US" dirty="0"/>
          </a:p>
        </p:txBody>
      </p:sp>
      <p:pic>
        <p:nvPicPr>
          <p:cNvPr id="4" name="内容占位符 3"/>
          <p:cNvPicPr>
            <a:picLocks noGrp="1" noChangeAspect="1"/>
          </p:cNvPicPr>
          <p:nvPr>
            <p:ph idx="1"/>
          </p:nvPr>
        </p:nvPicPr>
        <p:blipFill>
          <a:blip r:embed="rId2"/>
          <a:stretch>
            <a:fillRect/>
          </a:stretch>
        </p:blipFill>
        <p:spPr>
          <a:xfrm>
            <a:off x="1795462" y="2105819"/>
            <a:ext cx="8601075" cy="3790950"/>
          </a:xfrm>
          <a:prstGeom prst="rect">
            <a:avLst/>
          </a:prstGeom>
        </p:spPr>
      </p:pic>
    </p:spTree>
    <p:extLst>
      <p:ext uri="{BB962C8B-B14F-4D97-AF65-F5344CB8AC3E}">
        <p14:creationId xmlns:p14="http://schemas.microsoft.com/office/powerpoint/2010/main" val="34677339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Transfer payment as a share of the gap between local revenue and local expenditure </a:t>
            </a:r>
            <a:endParaRPr lang="zh-CN" altLang="en-US" dirty="0"/>
          </a:p>
        </p:txBody>
      </p:sp>
      <p:graphicFrame>
        <p:nvGraphicFramePr>
          <p:cNvPr id="4" name="内容占位符 3"/>
          <p:cNvGraphicFramePr>
            <a:graphicFrameLocks noGrp="1"/>
          </p:cNvGraphicFramePr>
          <p:nvPr>
            <p:ph idx="1"/>
            <p:extLst>
              <p:ext uri="{D42A27DB-BD31-4B8C-83A1-F6EECF244321}">
                <p14:modId xmlns:p14="http://schemas.microsoft.com/office/powerpoint/2010/main" val="4127072913"/>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837051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The Improving Structure of Transfer </a:t>
            </a:r>
            <a:r>
              <a:rPr lang="en-US" altLang="zh-CN" dirty="0" smtClean="0"/>
              <a:t>Payments</a:t>
            </a:r>
            <a:endParaRPr lang="zh-CN" altLang="en-US" dirty="0"/>
          </a:p>
        </p:txBody>
      </p:sp>
      <p:graphicFrame>
        <p:nvGraphicFramePr>
          <p:cNvPr id="5" name="内容占位符 4"/>
          <p:cNvGraphicFramePr>
            <a:graphicFrameLocks noGrp="1"/>
          </p:cNvGraphicFramePr>
          <p:nvPr>
            <p:ph idx="1"/>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552082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Future Fiscal Reforms</a:t>
            </a:r>
            <a:endParaRPr lang="zh-CN" altLang="en-US" dirty="0"/>
          </a:p>
        </p:txBody>
      </p:sp>
      <p:sp>
        <p:nvSpPr>
          <p:cNvPr id="3" name="内容占位符 2"/>
          <p:cNvSpPr>
            <a:spLocks noGrp="1"/>
          </p:cNvSpPr>
          <p:nvPr>
            <p:ph idx="1"/>
          </p:nvPr>
        </p:nvSpPr>
        <p:spPr/>
        <p:txBody>
          <a:bodyPr/>
          <a:lstStyle/>
          <a:p>
            <a:r>
              <a:rPr lang="en-US" altLang="zh-CN" dirty="0" smtClean="0"/>
              <a:t>The modernization of budgetary process</a:t>
            </a:r>
          </a:p>
          <a:p>
            <a:r>
              <a:rPr lang="en-US" altLang="zh-CN" dirty="0" smtClean="0"/>
              <a:t>The </a:t>
            </a:r>
            <a:r>
              <a:rPr lang="en-US" altLang="zh-CN" dirty="0" smtClean="0"/>
              <a:t>rebalancing of revenue and responsibility among different levels of the government. </a:t>
            </a:r>
          </a:p>
          <a:p>
            <a:pPr lvl="1"/>
            <a:r>
              <a:rPr lang="en-US" altLang="zh-CN" dirty="0"/>
              <a:t>K</a:t>
            </a:r>
            <a:r>
              <a:rPr lang="en-US" altLang="zh-CN" dirty="0" smtClean="0"/>
              <a:t>ey questions are: what kind of public goods should be provided by the local governments and how to finance them?</a:t>
            </a:r>
          </a:p>
          <a:p>
            <a:r>
              <a:rPr lang="en-US" altLang="zh-CN" dirty="0" smtClean="0"/>
              <a:t>Production-type VAT to consumption-type VAT</a:t>
            </a:r>
          </a:p>
          <a:p>
            <a:pPr marL="457200" lvl="1" indent="0">
              <a:buNone/>
            </a:pPr>
            <a:endParaRPr lang="en-US" altLang="zh-CN" dirty="0" smtClean="0"/>
          </a:p>
          <a:p>
            <a:endParaRPr lang="zh-CN" altLang="en-US" dirty="0"/>
          </a:p>
        </p:txBody>
      </p:sp>
    </p:spTree>
    <p:extLst>
      <p:ext uri="{BB962C8B-B14F-4D97-AF65-F5344CB8AC3E}">
        <p14:creationId xmlns:p14="http://schemas.microsoft.com/office/powerpoint/2010/main" val="23049529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Content</a:t>
            </a:r>
            <a:endParaRPr lang="zh-CN" altLang="en-US" dirty="0"/>
          </a:p>
        </p:txBody>
      </p:sp>
      <p:sp>
        <p:nvSpPr>
          <p:cNvPr id="3" name="内容占位符 2"/>
          <p:cNvSpPr>
            <a:spLocks noGrp="1"/>
          </p:cNvSpPr>
          <p:nvPr>
            <p:ph idx="1"/>
          </p:nvPr>
        </p:nvSpPr>
        <p:spPr/>
        <p:txBody>
          <a:bodyPr>
            <a:normAutofit/>
          </a:bodyPr>
          <a:lstStyle/>
          <a:p>
            <a:r>
              <a:rPr lang="en-US" altLang="zh-CN" dirty="0" smtClean="0"/>
              <a:t>Basics</a:t>
            </a:r>
          </a:p>
          <a:p>
            <a:r>
              <a:rPr lang="en-US" altLang="zh-CN" dirty="0" smtClean="0"/>
              <a:t>The Transition of Fiscal System</a:t>
            </a:r>
          </a:p>
          <a:p>
            <a:pPr lvl="1"/>
            <a:r>
              <a:rPr lang="en-US" altLang="zh-CN" dirty="0" smtClean="0"/>
              <a:t>The Fiscal System Before the Reform</a:t>
            </a:r>
          </a:p>
          <a:p>
            <a:pPr lvl="1"/>
            <a:r>
              <a:rPr lang="en-US" altLang="zh-CN" dirty="0" smtClean="0"/>
              <a:t>Fiscal Responsibility System (1980-1993)</a:t>
            </a:r>
          </a:p>
          <a:p>
            <a:pPr lvl="1"/>
            <a:r>
              <a:rPr lang="en-US" altLang="zh-CN" dirty="0" smtClean="0"/>
              <a:t>Fiscal Reform of 1994</a:t>
            </a:r>
          </a:p>
          <a:p>
            <a:pPr lvl="1"/>
            <a:r>
              <a:rPr lang="en-US" altLang="zh-CN" dirty="0" smtClean="0"/>
              <a:t>Reforms after 1994</a:t>
            </a:r>
          </a:p>
          <a:p>
            <a:pPr lvl="1"/>
            <a:r>
              <a:rPr lang="en-US" altLang="zh-CN" dirty="0" smtClean="0"/>
              <a:t>Future Fiscal Reform</a:t>
            </a:r>
          </a:p>
          <a:p>
            <a:r>
              <a:rPr lang="en-US" altLang="zh-CN" b="1" dirty="0"/>
              <a:t>Recent Trends</a:t>
            </a:r>
            <a:endParaRPr lang="zh-CN" altLang="en-US" b="1" dirty="0"/>
          </a:p>
        </p:txBody>
      </p:sp>
    </p:spTree>
    <p:extLst>
      <p:ext uri="{BB962C8B-B14F-4D97-AF65-F5344CB8AC3E}">
        <p14:creationId xmlns:p14="http://schemas.microsoft.com/office/powerpoint/2010/main" val="32018291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Central Government Revenue and Balance</a:t>
            </a:r>
            <a:endParaRPr lang="zh-CN" altLang="en-US" dirty="0"/>
          </a:p>
        </p:txBody>
      </p:sp>
      <p:graphicFrame>
        <p:nvGraphicFramePr>
          <p:cNvPr id="4" name="内容占位符 3"/>
          <p:cNvGraphicFramePr>
            <a:graphicFrameLocks noGrp="1"/>
          </p:cNvGraphicFramePr>
          <p:nvPr>
            <p:ph idx="1"/>
            <p:extLst>
              <p:ext uri="{D42A27DB-BD31-4B8C-83A1-F6EECF244321}">
                <p14:modId xmlns:p14="http://schemas.microsoft.com/office/powerpoint/2010/main" val="4078709693"/>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282026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Tax and Nontax Revenue</a:t>
            </a:r>
            <a:endParaRPr lang="zh-CN" altLang="en-US" dirty="0"/>
          </a:p>
        </p:txBody>
      </p:sp>
      <p:graphicFrame>
        <p:nvGraphicFramePr>
          <p:cNvPr id="4" name="内容占位符 3"/>
          <p:cNvGraphicFramePr>
            <a:graphicFrameLocks noGrp="1"/>
          </p:cNvGraphicFramePr>
          <p:nvPr>
            <p:ph idx="1"/>
            <p:extLst>
              <p:ext uri="{D42A27DB-BD31-4B8C-83A1-F6EECF244321}">
                <p14:modId xmlns:p14="http://schemas.microsoft.com/office/powerpoint/2010/main" val="3607978154"/>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359889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Transfer Payment to Local Government</a:t>
            </a:r>
            <a:endParaRPr lang="zh-CN" altLang="en-US" dirty="0"/>
          </a:p>
        </p:txBody>
      </p:sp>
      <p:graphicFrame>
        <p:nvGraphicFramePr>
          <p:cNvPr id="4" name="内容占位符 3"/>
          <p:cNvGraphicFramePr>
            <a:graphicFrameLocks noGrp="1"/>
          </p:cNvGraphicFramePr>
          <p:nvPr>
            <p:ph idx="1"/>
            <p:extLst>
              <p:ext uri="{D42A27DB-BD31-4B8C-83A1-F6EECF244321}">
                <p14:modId xmlns:p14="http://schemas.microsoft.com/office/powerpoint/2010/main" val="1153235191"/>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40990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Basics of Fiscal System</a:t>
            </a:r>
            <a:endParaRPr lang="zh-CN" altLang="en-US" dirty="0"/>
          </a:p>
        </p:txBody>
      </p:sp>
      <p:sp>
        <p:nvSpPr>
          <p:cNvPr id="3" name="内容占位符 2"/>
          <p:cNvSpPr>
            <a:spLocks noGrp="1"/>
          </p:cNvSpPr>
          <p:nvPr>
            <p:ph idx="1"/>
          </p:nvPr>
        </p:nvSpPr>
        <p:spPr/>
        <p:txBody>
          <a:bodyPr>
            <a:normAutofit/>
          </a:bodyPr>
          <a:lstStyle/>
          <a:p>
            <a:r>
              <a:rPr lang="en-US" altLang="zh-CN" dirty="0" smtClean="0"/>
              <a:t>The fiscal system collects tax, provide public goods and make transfer payments to the citizens. </a:t>
            </a:r>
          </a:p>
          <a:p>
            <a:r>
              <a:rPr lang="en-US" altLang="zh-CN" dirty="0" smtClean="0"/>
              <a:t>A modern fiscal system has the following characteristics:</a:t>
            </a:r>
          </a:p>
          <a:p>
            <a:pPr lvl="1"/>
            <a:r>
              <a:rPr lang="en-US" altLang="zh-CN" dirty="0" smtClean="0"/>
              <a:t>Principled taxation (equity, certainty, convenience, economy in collection, etc.)</a:t>
            </a:r>
          </a:p>
          <a:p>
            <a:pPr lvl="1"/>
            <a:r>
              <a:rPr lang="en-US" altLang="zh-CN" dirty="0" smtClean="0"/>
              <a:t>Modern budgeting process (in which the public have a say)</a:t>
            </a:r>
          </a:p>
          <a:p>
            <a:pPr lvl="1"/>
            <a:r>
              <a:rPr lang="en-US" altLang="zh-CN" dirty="0" smtClean="0"/>
              <a:t>Rule/law-based sharing of revenue and responsibility among different levels of government   </a:t>
            </a:r>
            <a:endParaRPr lang="zh-CN" altLang="en-US" dirty="0"/>
          </a:p>
        </p:txBody>
      </p:sp>
    </p:spTree>
    <p:extLst>
      <p:ext uri="{BB962C8B-B14F-4D97-AF65-F5344CB8AC3E}">
        <p14:creationId xmlns:p14="http://schemas.microsoft.com/office/powerpoint/2010/main" val="33224883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What are public goods?</a:t>
            </a:r>
            <a:endParaRPr lang="zh-CN" altLang="en-US" dirty="0"/>
          </a:p>
        </p:txBody>
      </p:sp>
      <p:graphicFrame>
        <p:nvGraphicFramePr>
          <p:cNvPr id="4" name="内容占位符 3"/>
          <p:cNvGraphicFramePr>
            <a:graphicFrameLocks noGrp="1"/>
          </p:cNvGraphicFramePr>
          <p:nvPr>
            <p:ph idx="1"/>
            <p:extLst>
              <p:ext uri="{D42A27DB-BD31-4B8C-83A1-F6EECF244321}">
                <p14:modId xmlns:p14="http://schemas.microsoft.com/office/powerpoint/2010/main" val="979458344"/>
              </p:ext>
            </p:extLst>
          </p:nvPr>
        </p:nvGraphicFramePr>
        <p:xfrm>
          <a:off x="838200" y="1825625"/>
          <a:ext cx="10515600" cy="1381760"/>
        </p:xfrm>
        <a:graphic>
          <a:graphicData uri="http://schemas.openxmlformats.org/drawingml/2006/table">
            <a:tbl>
              <a:tblPr firstRow="1" bandRow="1">
                <a:tableStyleId>{5C22544A-7EE6-4342-B048-85BDC9FD1C3A}</a:tableStyleId>
              </a:tblPr>
              <a:tblGrid>
                <a:gridCol w="3505200"/>
                <a:gridCol w="3505200"/>
                <a:gridCol w="3505200"/>
              </a:tblGrid>
              <a:tr h="370840">
                <a:tc>
                  <a:txBody>
                    <a:bodyPr/>
                    <a:lstStyle/>
                    <a:p>
                      <a:endParaRPr lang="zh-CN" altLang="en-US" dirty="0"/>
                    </a:p>
                  </a:txBody>
                  <a:tcPr/>
                </a:tc>
                <a:tc>
                  <a:txBody>
                    <a:bodyPr/>
                    <a:lstStyle/>
                    <a:p>
                      <a:r>
                        <a:rPr lang="en-US" altLang="zh-CN" dirty="0" smtClean="0"/>
                        <a:t>Excludable</a:t>
                      </a:r>
                      <a:endParaRPr lang="zh-CN" altLang="en-US" dirty="0"/>
                    </a:p>
                  </a:txBody>
                  <a:tcPr/>
                </a:tc>
                <a:tc>
                  <a:txBody>
                    <a:bodyPr/>
                    <a:lstStyle/>
                    <a:p>
                      <a:r>
                        <a:rPr lang="en-US" altLang="zh-CN" dirty="0" smtClean="0"/>
                        <a:t>Non-excludable</a:t>
                      </a:r>
                      <a:endParaRPr lang="zh-CN" altLang="en-US" dirty="0"/>
                    </a:p>
                  </a:txBody>
                  <a:tcPr/>
                </a:tc>
              </a:tr>
              <a:tr h="370840">
                <a:tc>
                  <a:txBody>
                    <a:bodyPr/>
                    <a:lstStyle/>
                    <a:p>
                      <a:r>
                        <a:rPr lang="en-US" altLang="zh-CN" dirty="0" smtClean="0"/>
                        <a:t>Rival</a:t>
                      </a:r>
                      <a:endParaRPr lang="zh-CN" altLang="en-US" dirty="0"/>
                    </a:p>
                  </a:txBody>
                  <a:tcPr/>
                </a:tc>
                <a:tc>
                  <a:txBody>
                    <a:bodyPr/>
                    <a:lstStyle/>
                    <a:p>
                      <a:r>
                        <a:rPr lang="en-US" altLang="zh-CN" dirty="0" smtClean="0"/>
                        <a:t>Private goods (e.g., clothes, food)</a:t>
                      </a:r>
                      <a:endParaRPr lang="zh-CN" altLang="en-US" dirty="0"/>
                    </a:p>
                  </a:txBody>
                  <a:tcPr/>
                </a:tc>
                <a:tc>
                  <a:txBody>
                    <a:bodyPr/>
                    <a:lstStyle/>
                    <a:p>
                      <a:r>
                        <a:rPr lang="en-US" altLang="zh-CN" dirty="0" smtClean="0"/>
                        <a:t>Common goods (e.g.,</a:t>
                      </a:r>
                      <a:r>
                        <a:rPr lang="en-US" altLang="zh-CN" baseline="0" dirty="0" smtClean="0"/>
                        <a:t> public parks</a:t>
                      </a:r>
                      <a:r>
                        <a:rPr lang="en-US" altLang="zh-CN" dirty="0" smtClean="0"/>
                        <a:t>)</a:t>
                      </a:r>
                      <a:endParaRPr lang="zh-CN" altLang="en-US" dirty="0"/>
                    </a:p>
                  </a:txBody>
                  <a:tcPr/>
                </a:tc>
              </a:tr>
              <a:tr h="370840">
                <a:tc>
                  <a:txBody>
                    <a:bodyPr/>
                    <a:lstStyle/>
                    <a:p>
                      <a:r>
                        <a:rPr lang="en-US" altLang="zh-CN" dirty="0" smtClean="0"/>
                        <a:t>Non-Rival</a:t>
                      </a:r>
                      <a:endParaRPr lang="zh-CN" altLang="en-US" dirty="0"/>
                    </a:p>
                  </a:txBody>
                  <a:tcPr/>
                </a:tc>
                <a:tc>
                  <a:txBody>
                    <a:bodyPr/>
                    <a:lstStyle/>
                    <a:p>
                      <a:r>
                        <a:rPr lang="en-US" altLang="zh-CN" dirty="0" smtClean="0"/>
                        <a:t>Semi-public goods (e.g., satellite</a:t>
                      </a:r>
                      <a:r>
                        <a:rPr lang="en-US" altLang="zh-CN" baseline="0" dirty="0" smtClean="0"/>
                        <a:t> signal</a:t>
                      </a:r>
                      <a:r>
                        <a:rPr lang="en-US" altLang="zh-CN" dirty="0" smtClean="0"/>
                        <a:t>)</a:t>
                      </a:r>
                      <a:endParaRPr lang="zh-CN" altLang="en-US" dirty="0"/>
                    </a:p>
                  </a:txBody>
                  <a:tcPr/>
                </a:tc>
                <a:tc>
                  <a:txBody>
                    <a:bodyPr/>
                    <a:lstStyle/>
                    <a:p>
                      <a:r>
                        <a:rPr lang="en-US" altLang="zh-CN" dirty="0" smtClean="0"/>
                        <a:t>Public</a:t>
                      </a:r>
                      <a:r>
                        <a:rPr lang="en-US" altLang="zh-CN" baseline="0" dirty="0" smtClean="0"/>
                        <a:t> goods (e.g., national defense, public security)</a:t>
                      </a:r>
                      <a:endParaRPr lang="zh-CN" altLang="en-US" dirty="0"/>
                    </a:p>
                  </a:txBody>
                  <a:tcPr/>
                </a:tc>
              </a:tr>
            </a:tbl>
          </a:graphicData>
        </a:graphic>
      </p:graphicFrame>
    </p:spTree>
    <p:extLst>
      <p:ext uri="{BB962C8B-B14F-4D97-AF65-F5344CB8AC3E}">
        <p14:creationId xmlns:p14="http://schemas.microsoft.com/office/powerpoint/2010/main" val="1206587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Content</a:t>
            </a:r>
            <a:endParaRPr lang="zh-CN" altLang="en-US" dirty="0"/>
          </a:p>
        </p:txBody>
      </p:sp>
      <p:sp>
        <p:nvSpPr>
          <p:cNvPr id="3" name="内容占位符 2"/>
          <p:cNvSpPr>
            <a:spLocks noGrp="1"/>
          </p:cNvSpPr>
          <p:nvPr>
            <p:ph idx="1"/>
          </p:nvPr>
        </p:nvSpPr>
        <p:spPr/>
        <p:txBody>
          <a:bodyPr>
            <a:normAutofit/>
          </a:bodyPr>
          <a:lstStyle/>
          <a:p>
            <a:r>
              <a:rPr lang="en-US" altLang="zh-CN" dirty="0" smtClean="0"/>
              <a:t>Basics</a:t>
            </a:r>
          </a:p>
          <a:p>
            <a:r>
              <a:rPr lang="en-US" altLang="zh-CN" b="1" dirty="0" smtClean="0"/>
              <a:t>The Transition of Fiscal System</a:t>
            </a:r>
          </a:p>
          <a:p>
            <a:pPr lvl="1"/>
            <a:r>
              <a:rPr lang="en-US" altLang="zh-CN" b="1" dirty="0" smtClean="0"/>
              <a:t>The Fiscal System Before the Reform</a:t>
            </a:r>
          </a:p>
          <a:p>
            <a:pPr lvl="1"/>
            <a:r>
              <a:rPr lang="en-US" altLang="zh-CN" b="1" dirty="0" smtClean="0"/>
              <a:t>Fiscal Responsibility System (1980-1993)</a:t>
            </a:r>
          </a:p>
          <a:p>
            <a:pPr lvl="1"/>
            <a:r>
              <a:rPr lang="en-US" altLang="zh-CN" b="1" dirty="0" smtClean="0"/>
              <a:t>Fiscal Reform of 1994</a:t>
            </a:r>
          </a:p>
          <a:p>
            <a:pPr lvl="1"/>
            <a:r>
              <a:rPr lang="en-US" altLang="zh-CN" b="1" dirty="0" smtClean="0"/>
              <a:t>Reforms after 1994</a:t>
            </a:r>
          </a:p>
          <a:p>
            <a:pPr lvl="1"/>
            <a:r>
              <a:rPr lang="en-US" altLang="zh-CN" b="1" dirty="0" smtClean="0"/>
              <a:t>Future Fiscal Reform</a:t>
            </a:r>
          </a:p>
          <a:p>
            <a:r>
              <a:rPr lang="en-US" altLang="zh-CN" dirty="0"/>
              <a:t>Recent Trends</a:t>
            </a:r>
            <a:endParaRPr lang="zh-CN" altLang="en-US" dirty="0"/>
          </a:p>
        </p:txBody>
      </p:sp>
    </p:spTree>
    <p:extLst>
      <p:ext uri="{BB962C8B-B14F-4D97-AF65-F5344CB8AC3E}">
        <p14:creationId xmlns:p14="http://schemas.microsoft.com/office/powerpoint/2010/main" val="2147885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The Fiscal System Before the </a:t>
            </a:r>
            <a:r>
              <a:rPr lang="en-US" altLang="zh-CN" dirty="0" smtClean="0"/>
              <a:t>Reform</a:t>
            </a:r>
            <a:endParaRPr lang="zh-CN" altLang="en-US" dirty="0"/>
          </a:p>
        </p:txBody>
      </p:sp>
      <p:sp>
        <p:nvSpPr>
          <p:cNvPr id="3" name="内容占位符 2"/>
          <p:cNvSpPr>
            <a:spLocks noGrp="1"/>
          </p:cNvSpPr>
          <p:nvPr>
            <p:ph idx="1"/>
          </p:nvPr>
        </p:nvSpPr>
        <p:spPr/>
        <p:txBody>
          <a:bodyPr>
            <a:normAutofit/>
          </a:bodyPr>
          <a:lstStyle/>
          <a:p>
            <a:r>
              <a:rPr lang="en-US" altLang="zh-CN" dirty="0"/>
              <a:t>E</a:t>
            </a:r>
            <a:r>
              <a:rPr lang="en-US" altLang="zh-CN" dirty="0" smtClean="0"/>
              <a:t>ssentially </a:t>
            </a:r>
            <a:r>
              <a:rPr lang="en-US" altLang="zh-CN" dirty="0"/>
              <a:t>all expenditures were determined at the center</a:t>
            </a:r>
            <a:r>
              <a:rPr lang="en-US" altLang="zh-CN" dirty="0" smtClean="0"/>
              <a:t>.</a:t>
            </a:r>
          </a:p>
          <a:p>
            <a:r>
              <a:rPr lang="en-US" altLang="zh-CN" dirty="0" smtClean="0"/>
              <a:t>Responsibilities </a:t>
            </a:r>
            <a:r>
              <a:rPr lang="en-US" altLang="zh-CN" dirty="0"/>
              <a:t>for day-to-day </a:t>
            </a:r>
            <a:r>
              <a:rPr lang="en-US" altLang="zh-CN" dirty="0" smtClean="0"/>
              <a:t>public administration and social </a:t>
            </a:r>
            <a:r>
              <a:rPr lang="en-US" altLang="zh-CN" dirty="0"/>
              <a:t>services, </a:t>
            </a:r>
            <a:r>
              <a:rPr lang="en-US" altLang="zh-CN" dirty="0" smtClean="0"/>
              <a:t>such as </a:t>
            </a:r>
            <a:r>
              <a:rPr lang="en-US" altLang="zh-CN" dirty="0"/>
              <a:t>education (except universities), </a:t>
            </a:r>
            <a:r>
              <a:rPr lang="en-US" altLang="zh-CN" dirty="0" smtClean="0"/>
              <a:t>public safety</a:t>
            </a:r>
            <a:r>
              <a:rPr lang="en-US" altLang="zh-CN" dirty="0"/>
              <a:t>, health care, social security, housing, and other local/urban services, were </a:t>
            </a:r>
            <a:r>
              <a:rPr lang="en-US" altLang="zh-CN" dirty="0" smtClean="0"/>
              <a:t>all delegated </a:t>
            </a:r>
            <a:r>
              <a:rPr lang="en-US" altLang="zh-CN" dirty="0"/>
              <a:t>to local governments</a:t>
            </a:r>
            <a:r>
              <a:rPr lang="en-US" altLang="zh-CN" dirty="0" smtClean="0"/>
              <a:t>.</a:t>
            </a:r>
          </a:p>
          <a:p>
            <a:r>
              <a:rPr lang="en-US" altLang="zh-CN" dirty="0"/>
              <a:t>Financing for these services was provided by </a:t>
            </a:r>
            <a:r>
              <a:rPr lang="en-US" altLang="zh-CN" dirty="0" smtClean="0"/>
              <a:t>the central </a:t>
            </a:r>
            <a:r>
              <a:rPr lang="en-US" altLang="zh-CN" dirty="0"/>
              <a:t>government through the revenue-sharing system, under which all </a:t>
            </a:r>
            <a:r>
              <a:rPr lang="en-US" altLang="zh-CN" dirty="0" smtClean="0"/>
              <a:t>revenues belonged </a:t>
            </a:r>
            <a:r>
              <a:rPr lang="en-US" altLang="zh-CN" dirty="0"/>
              <a:t>to the central government.</a:t>
            </a:r>
          </a:p>
          <a:p>
            <a:r>
              <a:rPr lang="en-US" altLang="zh-CN" dirty="0" smtClean="0"/>
              <a:t>Revenues </a:t>
            </a:r>
            <a:r>
              <a:rPr lang="en-US" altLang="zh-CN" dirty="0"/>
              <a:t>came largely from industrial profits and were collected </a:t>
            </a:r>
            <a:r>
              <a:rPr lang="en-US" altLang="zh-CN" dirty="0" smtClean="0"/>
              <a:t>in a </a:t>
            </a:r>
            <a:r>
              <a:rPr lang="en-US" altLang="zh-CN" dirty="0"/>
              <a:t>highly uneven pattern from different regions and localities.</a:t>
            </a:r>
          </a:p>
          <a:p>
            <a:endParaRPr lang="en-US" altLang="zh-CN" dirty="0"/>
          </a:p>
          <a:p>
            <a:endParaRPr lang="en-US" altLang="zh-CN" dirty="0"/>
          </a:p>
          <a:p>
            <a:endParaRPr lang="zh-CN" altLang="en-US" dirty="0"/>
          </a:p>
        </p:txBody>
      </p:sp>
    </p:spTree>
    <p:extLst>
      <p:ext uri="{BB962C8B-B14F-4D97-AF65-F5344CB8AC3E}">
        <p14:creationId xmlns:p14="http://schemas.microsoft.com/office/powerpoint/2010/main" val="11937043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The Decline of the Budget</a:t>
            </a:r>
            <a:endParaRPr lang="zh-CN" altLang="en-US" dirty="0"/>
          </a:p>
        </p:txBody>
      </p:sp>
      <p:sp>
        <p:nvSpPr>
          <p:cNvPr id="3" name="内容占位符 2"/>
          <p:cNvSpPr>
            <a:spLocks noGrp="1"/>
          </p:cNvSpPr>
          <p:nvPr>
            <p:ph idx="1"/>
          </p:nvPr>
        </p:nvSpPr>
        <p:spPr/>
        <p:txBody>
          <a:bodyPr>
            <a:normAutofit/>
          </a:bodyPr>
          <a:lstStyle/>
          <a:p>
            <a:r>
              <a:rPr lang="en-US" altLang="zh-CN" dirty="0" smtClean="0"/>
              <a:t>As reform started, </a:t>
            </a:r>
            <a:r>
              <a:rPr lang="en-US" altLang="zh-CN" dirty="0"/>
              <a:t>the formal revenue system quickly began to erode.</a:t>
            </a:r>
          </a:p>
          <a:p>
            <a:r>
              <a:rPr lang="en-US" altLang="zh-CN" dirty="0"/>
              <a:t>Central revenues were especially hard-hit because local </a:t>
            </a:r>
            <a:r>
              <a:rPr lang="en-US" altLang="zh-CN" dirty="0" smtClean="0"/>
              <a:t>governments in </a:t>
            </a:r>
            <a:r>
              <a:rPr lang="en-US" altLang="zh-CN" dirty="0"/>
              <a:t>rich regions often shielded local enterprises </a:t>
            </a:r>
            <a:r>
              <a:rPr lang="en-US" altLang="zh-CN" dirty="0" smtClean="0"/>
              <a:t>from taxation </a:t>
            </a:r>
            <a:r>
              <a:rPr lang="en-US" altLang="zh-CN" dirty="0"/>
              <a:t>to avoid </a:t>
            </a:r>
            <a:r>
              <a:rPr lang="en-US" altLang="zh-CN" dirty="0" smtClean="0"/>
              <a:t>sharing revenues </a:t>
            </a:r>
            <a:r>
              <a:rPr lang="en-US" altLang="zh-CN" dirty="0"/>
              <a:t>with central the government</a:t>
            </a:r>
            <a:r>
              <a:rPr lang="en-US" altLang="zh-CN" dirty="0" smtClean="0"/>
              <a:t>.</a:t>
            </a:r>
          </a:p>
          <a:p>
            <a:r>
              <a:rPr lang="en-US" altLang="zh-CN" dirty="0" smtClean="0"/>
              <a:t>Furthermore, there was no tax administration in place for rural enterprises. </a:t>
            </a:r>
          </a:p>
          <a:p>
            <a:r>
              <a:rPr lang="en-US" altLang="zh-CN" dirty="0" smtClean="0"/>
              <a:t>Piece-meal reforms: </a:t>
            </a:r>
          </a:p>
          <a:p>
            <a:pPr lvl="1"/>
            <a:r>
              <a:rPr lang="en-US" altLang="zh-CN" dirty="0" smtClean="0"/>
              <a:t>1984: Income tax on SOE’s was introduced to replace profit remittances. </a:t>
            </a:r>
          </a:p>
          <a:p>
            <a:pPr lvl="1"/>
            <a:r>
              <a:rPr lang="en-US" altLang="zh-CN" dirty="0" smtClean="0"/>
              <a:t>1986: A contract system was introduced</a:t>
            </a:r>
          </a:p>
          <a:p>
            <a:pPr lvl="1"/>
            <a:r>
              <a:rPr lang="en-US" altLang="zh-CN" dirty="0" smtClean="0"/>
              <a:t>1988: Fiscal responsibility system (a contract system with local governments )</a:t>
            </a:r>
          </a:p>
          <a:p>
            <a:pPr marL="0" indent="0">
              <a:buNone/>
            </a:pPr>
            <a:endParaRPr lang="en-US" altLang="zh-CN" dirty="0"/>
          </a:p>
          <a:p>
            <a:endParaRPr lang="zh-CN" altLang="en-US" dirty="0"/>
          </a:p>
        </p:txBody>
      </p:sp>
    </p:spTree>
    <p:extLst>
      <p:ext uri="{BB962C8B-B14F-4D97-AF65-F5344CB8AC3E}">
        <p14:creationId xmlns:p14="http://schemas.microsoft.com/office/powerpoint/2010/main" val="15948208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Fiscal Responsibility System</a:t>
            </a:r>
            <a:endParaRPr lang="zh-CN" altLang="en-US" dirty="0"/>
          </a:p>
        </p:txBody>
      </p:sp>
      <p:sp>
        <p:nvSpPr>
          <p:cNvPr id="3" name="内容占位符 2"/>
          <p:cNvSpPr>
            <a:spLocks noGrp="1"/>
          </p:cNvSpPr>
          <p:nvPr>
            <p:ph idx="1"/>
          </p:nvPr>
        </p:nvSpPr>
        <p:spPr/>
        <p:txBody>
          <a:bodyPr>
            <a:normAutofit fontScale="85000" lnSpcReduction="20000"/>
          </a:bodyPr>
          <a:lstStyle/>
          <a:p>
            <a:r>
              <a:rPr lang="en-US" altLang="zh-CN" dirty="0" smtClean="0"/>
              <a:t>The contracts </a:t>
            </a:r>
            <a:r>
              <a:rPr lang="en-US" altLang="zh-CN" dirty="0"/>
              <a:t>stipulated a </a:t>
            </a:r>
            <a:r>
              <a:rPr lang="en-US" altLang="zh-CN" dirty="0" smtClean="0"/>
              <a:t>lump-sum remittance </a:t>
            </a:r>
            <a:r>
              <a:rPr lang="en-US" altLang="zh-CN" dirty="0"/>
              <a:t>to the center from each province, to increase annually by an </a:t>
            </a:r>
            <a:r>
              <a:rPr lang="en-US" altLang="zh-CN" dirty="0" smtClean="0"/>
              <a:t>agreed rate</a:t>
            </a:r>
            <a:r>
              <a:rPr lang="en-US" altLang="zh-CN" dirty="0"/>
              <a:t>, with any additional revenues accruing to the province. </a:t>
            </a:r>
            <a:r>
              <a:rPr lang="en-US" altLang="zh-CN" dirty="0" smtClean="0"/>
              <a:t>In </a:t>
            </a:r>
            <a:r>
              <a:rPr lang="en-US" altLang="zh-CN" dirty="0"/>
              <a:t>return, </a:t>
            </a:r>
            <a:r>
              <a:rPr lang="en-US" altLang="zh-CN" dirty="0" smtClean="0"/>
              <a:t>provinces accepted </a:t>
            </a:r>
            <a:r>
              <a:rPr lang="en-US" altLang="zh-CN" dirty="0"/>
              <a:t>responsibility for meeting their expenditure requirements from </a:t>
            </a:r>
            <a:r>
              <a:rPr lang="en-US" altLang="zh-CN" dirty="0" smtClean="0"/>
              <a:t>retained revenues.</a:t>
            </a:r>
          </a:p>
          <a:p>
            <a:r>
              <a:rPr lang="en-US" altLang="zh-CN" dirty="0" smtClean="0"/>
              <a:t>Fiscal </a:t>
            </a:r>
            <a:r>
              <a:rPr lang="en-US" altLang="zh-CN" dirty="0"/>
              <a:t>contracts put local governments on a </a:t>
            </a:r>
            <a:r>
              <a:rPr lang="en-US" altLang="zh-CN" dirty="0" smtClean="0"/>
              <a:t>self-financing basis.</a:t>
            </a:r>
          </a:p>
          <a:p>
            <a:r>
              <a:rPr lang="en-US" altLang="zh-CN" dirty="0" smtClean="0"/>
              <a:t>The responsibility system did not stop the decline of the budget. The central government share of revenue declined further due to the generous terms of the contracts (also thanks to the inflation). </a:t>
            </a:r>
          </a:p>
          <a:p>
            <a:r>
              <a:rPr lang="en-US" altLang="zh-CN" dirty="0"/>
              <a:t>Accompanying this decline of the budget</a:t>
            </a:r>
            <a:r>
              <a:rPr lang="en-US" altLang="zh-CN" dirty="0" smtClean="0"/>
              <a:t>, </a:t>
            </a:r>
            <a:r>
              <a:rPr lang="en-US" altLang="zh-CN" dirty="0"/>
              <a:t>“</a:t>
            </a:r>
            <a:r>
              <a:rPr lang="en-US" altLang="zh-CN" dirty="0" smtClean="0"/>
              <a:t>extra-budgetary revenues” grew </a:t>
            </a:r>
            <a:r>
              <a:rPr lang="en-US" altLang="zh-CN" dirty="0"/>
              <a:t>during the 1980s and </a:t>
            </a:r>
            <a:r>
              <a:rPr lang="en-US" altLang="zh-CN" dirty="0" smtClean="0"/>
              <a:t>1990s.</a:t>
            </a:r>
          </a:p>
          <a:p>
            <a:r>
              <a:rPr lang="en-US" altLang="zh-CN" dirty="0"/>
              <a:t>By the early </a:t>
            </a:r>
            <a:r>
              <a:rPr lang="en-US" altLang="zh-CN" dirty="0" smtClean="0"/>
              <a:t>1990s, the </a:t>
            </a:r>
            <a:r>
              <a:rPr lang="en-US" altLang="zh-CN" dirty="0"/>
              <a:t>central government was </a:t>
            </a:r>
            <a:r>
              <a:rPr lang="en-US" altLang="zh-CN" dirty="0" smtClean="0"/>
              <a:t>in a </a:t>
            </a:r>
            <a:r>
              <a:rPr lang="en-US" altLang="zh-CN" dirty="0"/>
              <a:t>“</a:t>
            </a:r>
            <a:r>
              <a:rPr lang="en-US" altLang="zh-CN" dirty="0" smtClean="0"/>
              <a:t>desperate” situation, </a:t>
            </a:r>
            <a:r>
              <a:rPr lang="en-US" altLang="zh-CN" dirty="0"/>
              <a:t>spurring </a:t>
            </a:r>
            <a:r>
              <a:rPr lang="en-US" altLang="zh-CN" dirty="0" smtClean="0"/>
              <a:t>a drastic </a:t>
            </a:r>
            <a:r>
              <a:rPr lang="en-US" altLang="zh-CN" dirty="0"/>
              <a:t>reform with two </a:t>
            </a:r>
            <a:r>
              <a:rPr lang="en-US" altLang="zh-CN" dirty="0" smtClean="0"/>
              <a:t>objectives: </a:t>
            </a:r>
          </a:p>
          <a:p>
            <a:pPr lvl="1"/>
            <a:r>
              <a:rPr lang="en-US" altLang="zh-CN" dirty="0" smtClean="0"/>
              <a:t>stemming </a:t>
            </a:r>
            <a:r>
              <a:rPr lang="en-US" altLang="zh-CN" dirty="0"/>
              <a:t>the decline of </a:t>
            </a:r>
            <a:r>
              <a:rPr lang="en-US" altLang="zh-CN" dirty="0" smtClean="0"/>
              <a:t>revenues</a:t>
            </a:r>
          </a:p>
          <a:p>
            <a:pPr lvl="1"/>
            <a:r>
              <a:rPr lang="en-US" altLang="zh-CN" dirty="0" smtClean="0"/>
              <a:t>Increasing the share of central government revenue</a:t>
            </a:r>
            <a:endParaRPr lang="en-US" altLang="zh-CN" dirty="0"/>
          </a:p>
          <a:p>
            <a:endParaRPr lang="en-US" altLang="zh-CN" dirty="0"/>
          </a:p>
          <a:p>
            <a:endParaRPr lang="en-US" altLang="zh-CN" dirty="0"/>
          </a:p>
          <a:p>
            <a:endParaRPr lang="zh-CN" altLang="en-US" dirty="0"/>
          </a:p>
        </p:txBody>
      </p:sp>
    </p:spTree>
    <p:extLst>
      <p:ext uri="{BB962C8B-B14F-4D97-AF65-F5344CB8AC3E}">
        <p14:creationId xmlns:p14="http://schemas.microsoft.com/office/powerpoint/2010/main" val="18073716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Budgetary Share of GDP</a:t>
            </a:r>
            <a:endParaRPr lang="zh-CN" altLang="en-US" dirty="0"/>
          </a:p>
        </p:txBody>
      </p:sp>
      <p:pic>
        <p:nvPicPr>
          <p:cNvPr id="4" name="内容占位符 3"/>
          <p:cNvPicPr>
            <a:picLocks noGrp="1" noChangeAspect="1"/>
          </p:cNvPicPr>
          <p:nvPr>
            <p:ph idx="1"/>
          </p:nvPr>
        </p:nvPicPr>
        <p:blipFill>
          <a:blip r:embed="rId2"/>
          <a:stretch>
            <a:fillRect/>
          </a:stretch>
        </p:blipFill>
        <p:spPr>
          <a:xfrm>
            <a:off x="2547260" y="1825625"/>
            <a:ext cx="7097480" cy="4351338"/>
          </a:xfrm>
          <a:prstGeom prst="rect">
            <a:avLst/>
          </a:prstGeom>
        </p:spPr>
      </p:pic>
    </p:spTree>
    <p:extLst>
      <p:ext uri="{BB962C8B-B14F-4D97-AF65-F5344CB8AC3E}">
        <p14:creationId xmlns:p14="http://schemas.microsoft.com/office/powerpoint/2010/main" val="32904210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1452</TotalTime>
  <Words>1514</Words>
  <Application>Microsoft Office PowerPoint</Application>
  <PresentationFormat>宽屏</PresentationFormat>
  <Paragraphs>154</Paragraphs>
  <Slides>29</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29</vt:i4>
      </vt:variant>
    </vt:vector>
  </HeadingPairs>
  <TitlesOfParts>
    <vt:vector size="34" baseType="lpstr">
      <vt:lpstr>宋体</vt:lpstr>
      <vt:lpstr>Arial</vt:lpstr>
      <vt:lpstr>Calibri</vt:lpstr>
      <vt:lpstr>Calibri Light</vt:lpstr>
      <vt:lpstr>Office 主题</vt:lpstr>
      <vt:lpstr>Fiscal System</vt:lpstr>
      <vt:lpstr>Content</vt:lpstr>
      <vt:lpstr>Basics of Fiscal System</vt:lpstr>
      <vt:lpstr>What are public goods?</vt:lpstr>
      <vt:lpstr>Content</vt:lpstr>
      <vt:lpstr>The Fiscal System Before the Reform</vt:lpstr>
      <vt:lpstr>The Decline of the Budget</vt:lpstr>
      <vt:lpstr>Fiscal Responsibility System</vt:lpstr>
      <vt:lpstr>Budgetary Share of GDP</vt:lpstr>
      <vt:lpstr>Central government share of budgetary revenue and expenditure</vt:lpstr>
      <vt:lpstr>The 1994 Reform</vt:lpstr>
      <vt:lpstr>Tax Modernization</vt:lpstr>
      <vt:lpstr>Tax-Sharing System</vt:lpstr>
      <vt:lpstr>Revenue assignments between the central and provincial governments (I)</vt:lpstr>
      <vt:lpstr>Revenue assignments between the central and provincial governments (II)</vt:lpstr>
      <vt:lpstr>Revenue assignments between the central and provincial governments (III)</vt:lpstr>
      <vt:lpstr>Tax Administration</vt:lpstr>
      <vt:lpstr>Overview of the 1994 Reform</vt:lpstr>
      <vt:lpstr>The Fiscal Imbalance</vt:lpstr>
      <vt:lpstr>Reforms after 1994</vt:lpstr>
      <vt:lpstr>What is transfer payment?</vt:lpstr>
      <vt:lpstr>Transfers as a share of local expenditures</vt:lpstr>
      <vt:lpstr>Transfer payment as a share of the gap between local revenue and local expenditure </vt:lpstr>
      <vt:lpstr>The Improving Structure of Transfer Payments</vt:lpstr>
      <vt:lpstr>Future Fiscal Reforms</vt:lpstr>
      <vt:lpstr>Content</vt:lpstr>
      <vt:lpstr>Central Government Revenue and Balance</vt:lpstr>
      <vt:lpstr>Tax and Nontax Revenue</vt:lpstr>
      <vt:lpstr>Transfer Payment to Local Government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Macroeconomic Trends and Cycles</dc:title>
  <dc:creator>Junhui Qian</dc:creator>
  <cp:lastModifiedBy>Windows 用户</cp:lastModifiedBy>
  <cp:revision>68</cp:revision>
  <dcterms:created xsi:type="dcterms:W3CDTF">2013-10-19T02:49:49Z</dcterms:created>
  <dcterms:modified xsi:type="dcterms:W3CDTF">2018-05-28T09:03:21Z</dcterms:modified>
</cp:coreProperties>
</file>