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259" r:id="rId4"/>
    <p:sldId id="260" r:id="rId5"/>
    <p:sldId id="261" r:id="rId6"/>
    <p:sldId id="267" r:id="rId7"/>
    <p:sldId id="262" r:id="rId8"/>
    <p:sldId id="264" r:id="rId9"/>
    <p:sldId id="263" r:id="rId10"/>
    <p:sldId id="265" r:id="rId11"/>
    <p:sldId id="266" r:id="rId12"/>
    <p:sldId id="275" r:id="rId13"/>
    <p:sldId id="276" r:id="rId14"/>
    <p:sldId id="268" r:id="rId15"/>
    <p:sldId id="271" r:id="rId16"/>
    <p:sldId id="272" r:id="rId17"/>
    <p:sldId id="269" r:id="rId18"/>
    <p:sldId id="277" r:id="rId19"/>
    <p:sldId id="270" r:id="rId20"/>
    <p:sldId id="273" r:id="rId21"/>
    <p:sldId id="274" r:id="rId22"/>
    <p:sldId id="27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82707" autoAdjust="0"/>
  </p:normalViewPr>
  <p:slideViewPr>
    <p:cSldViewPr snapToGrid="0">
      <p:cViewPr varScale="1">
        <p:scale>
          <a:sx n="97" d="100"/>
          <a:sy n="97" d="100"/>
        </p:scale>
        <p:origin x="49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0154;&#21475;_&#25242;&#20859;&#27604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5945;&#32946;&#31243;&#24230;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LaborForce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3601;&#19994;&#19977;&#27425;&#20135;&#19994;.xls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5353;&#22478;&#20065;&#20998;&#23601;&#19994;&#20154;&#25968;.xls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4179;&#22343;&#24037;&#36164;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4179;&#22343;&#24037;&#36164;.xls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nhui%20Qian\Documents\courses\China_economy\2018\china\Lecture12\&#24180;&#40836;&#32467;&#26500;.xls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Dependency Ratio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[人口_抚养比.xls]年度数据!$F$4</c:f>
              <c:strCache>
                <c:ptCount val="1"/>
                <c:pt idx="0">
                  <c:v>Total Dependency Ratio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[人口_抚养比.xls]年度数据!$A$6:$A$32</c:f>
              <c:numCache>
                <c:formatCode>yyyy</c:formatCode>
                <c:ptCount val="2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</c:numCache>
            </c:numRef>
          </c:cat>
          <c:val>
            <c:numRef>
              <c:f>[人口_抚养比.xls]年度数据!$F$6:$F$32</c:f>
              <c:numCache>
                <c:formatCode>General</c:formatCode>
                <c:ptCount val="27"/>
                <c:pt idx="0">
                  <c:v>37.9</c:v>
                </c:pt>
                <c:pt idx="1">
                  <c:v>37</c:v>
                </c:pt>
                <c:pt idx="2">
                  <c:v>36.200000000000003</c:v>
                </c:pt>
                <c:pt idx="3">
                  <c:v>35.299999999999997</c:v>
                </c:pt>
                <c:pt idx="4">
                  <c:v>34.9</c:v>
                </c:pt>
                <c:pt idx="5">
                  <c:v>34.4</c:v>
                </c:pt>
                <c:pt idx="6">
                  <c:v>34.200000000000003</c:v>
                </c:pt>
                <c:pt idx="7">
                  <c:v>36.9</c:v>
                </c:pt>
                <c:pt idx="8">
                  <c:v>37.4</c:v>
                </c:pt>
                <c:pt idx="9">
                  <c:v>37.9</c:v>
                </c:pt>
                <c:pt idx="10">
                  <c:v>38.299999999999997</c:v>
                </c:pt>
                <c:pt idx="11">
                  <c:v>38.799999999999997</c:v>
                </c:pt>
                <c:pt idx="12">
                  <c:v>41</c:v>
                </c:pt>
                <c:pt idx="13">
                  <c:v>42</c:v>
                </c:pt>
                <c:pt idx="14">
                  <c:v>42.2</c:v>
                </c:pt>
                <c:pt idx="15">
                  <c:v>42</c:v>
                </c:pt>
                <c:pt idx="16">
                  <c:v>42.6</c:v>
                </c:pt>
                <c:pt idx="17">
                  <c:v>47.7</c:v>
                </c:pt>
                <c:pt idx="18">
                  <c:v>47.9</c:v>
                </c:pt>
                <c:pt idx="19">
                  <c:v>48.1</c:v>
                </c:pt>
                <c:pt idx="20">
                  <c:v>48.8</c:v>
                </c:pt>
                <c:pt idx="21">
                  <c:v>48.8</c:v>
                </c:pt>
                <c:pt idx="22">
                  <c:v>50.1</c:v>
                </c:pt>
                <c:pt idx="23">
                  <c:v>49.9</c:v>
                </c:pt>
                <c:pt idx="24">
                  <c:v>51</c:v>
                </c:pt>
                <c:pt idx="25">
                  <c:v>50.8</c:v>
                </c:pt>
                <c:pt idx="26">
                  <c:v>49.8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[人口_抚养比.xls]年度数据!$G$4</c:f>
              <c:strCache>
                <c:ptCount val="1"/>
                <c:pt idx="0">
                  <c:v>Child Dependency Ratio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[人口_抚养比.xls]年度数据!$A$6:$A$32</c:f>
              <c:numCache>
                <c:formatCode>yyyy</c:formatCode>
                <c:ptCount val="2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</c:numCache>
            </c:numRef>
          </c:cat>
          <c:val>
            <c:numRef>
              <c:f>[人口_抚养比.xls]年度数据!$G$6:$G$32</c:f>
              <c:numCache>
                <c:formatCode>General</c:formatCode>
                <c:ptCount val="27"/>
                <c:pt idx="0">
                  <c:v>22.9</c:v>
                </c:pt>
                <c:pt idx="1">
                  <c:v>22.6</c:v>
                </c:pt>
                <c:pt idx="2">
                  <c:v>22.5</c:v>
                </c:pt>
                <c:pt idx="3">
                  <c:v>22.2</c:v>
                </c:pt>
                <c:pt idx="4">
                  <c:v>22.2</c:v>
                </c:pt>
                <c:pt idx="5">
                  <c:v>22.1</c:v>
                </c:pt>
                <c:pt idx="6">
                  <c:v>22.3</c:v>
                </c:pt>
                <c:pt idx="7">
                  <c:v>25.3</c:v>
                </c:pt>
                <c:pt idx="8">
                  <c:v>26</c:v>
                </c:pt>
                <c:pt idx="9">
                  <c:v>26.8</c:v>
                </c:pt>
                <c:pt idx="10">
                  <c:v>27.3</c:v>
                </c:pt>
                <c:pt idx="11">
                  <c:v>28.1</c:v>
                </c:pt>
                <c:pt idx="12">
                  <c:v>30.3</c:v>
                </c:pt>
                <c:pt idx="13">
                  <c:v>31.4</c:v>
                </c:pt>
                <c:pt idx="14">
                  <c:v>31.9</c:v>
                </c:pt>
                <c:pt idx="15">
                  <c:v>32</c:v>
                </c:pt>
                <c:pt idx="16">
                  <c:v>32.6</c:v>
                </c:pt>
                <c:pt idx="17">
                  <c:v>37.5</c:v>
                </c:pt>
                <c:pt idx="18">
                  <c:v>38</c:v>
                </c:pt>
                <c:pt idx="19">
                  <c:v>38.5</c:v>
                </c:pt>
                <c:pt idx="20">
                  <c:v>39.299999999999997</c:v>
                </c:pt>
                <c:pt idx="21">
                  <c:v>39.6</c:v>
                </c:pt>
                <c:pt idx="22">
                  <c:v>40.5</c:v>
                </c:pt>
                <c:pt idx="23">
                  <c:v>40.700000000000003</c:v>
                </c:pt>
                <c:pt idx="24">
                  <c:v>41.7</c:v>
                </c:pt>
                <c:pt idx="25">
                  <c:v>41.8</c:v>
                </c:pt>
                <c:pt idx="26">
                  <c:v>41.5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[人口_抚养比.xls]年度数据!$H$4</c:f>
              <c:strCache>
                <c:ptCount val="1"/>
                <c:pt idx="0">
                  <c:v>Aged Dependency Ratio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[人口_抚养比.xls]年度数据!$A$6:$A$32</c:f>
              <c:numCache>
                <c:formatCode>yyyy</c:formatCode>
                <c:ptCount val="2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</c:numCache>
            </c:numRef>
          </c:cat>
          <c:val>
            <c:numRef>
              <c:f>[人口_抚养比.xls]年度数据!$H$6:$H$32</c:f>
              <c:numCache>
                <c:formatCode>General</c:formatCode>
                <c:ptCount val="27"/>
                <c:pt idx="0">
                  <c:v>15</c:v>
                </c:pt>
                <c:pt idx="1">
                  <c:v>14.3</c:v>
                </c:pt>
                <c:pt idx="2">
                  <c:v>13.7</c:v>
                </c:pt>
                <c:pt idx="3">
                  <c:v>13.1</c:v>
                </c:pt>
                <c:pt idx="4">
                  <c:v>12.7</c:v>
                </c:pt>
                <c:pt idx="5">
                  <c:v>12.3</c:v>
                </c:pt>
                <c:pt idx="6">
                  <c:v>11.9</c:v>
                </c:pt>
                <c:pt idx="7">
                  <c:v>11.6</c:v>
                </c:pt>
                <c:pt idx="8">
                  <c:v>11.3</c:v>
                </c:pt>
                <c:pt idx="9">
                  <c:v>11.1</c:v>
                </c:pt>
                <c:pt idx="10">
                  <c:v>11</c:v>
                </c:pt>
                <c:pt idx="11">
                  <c:v>10.7</c:v>
                </c:pt>
                <c:pt idx="12">
                  <c:v>10.7</c:v>
                </c:pt>
                <c:pt idx="13">
                  <c:v>10.7</c:v>
                </c:pt>
                <c:pt idx="14">
                  <c:v>10.4</c:v>
                </c:pt>
                <c:pt idx="15">
                  <c:v>10.1</c:v>
                </c:pt>
                <c:pt idx="16">
                  <c:v>9.9</c:v>
                </c:pt>
                <c:pt idx="17">
                  <c:v>10.199999999999999</c:v>
                </c:pt>
                <c:pt idx="18">
                  <c:v>9.9</c:v>
                </c:pt>
                <c:pt idx="19">
                  <c:v>9.6999999999999993</c:v>
                </c:pt>
                <c:pt idx="20">
                  <c:v>9.5</c:v>
                </c:pt>
                <c:pt idx="21">
                  <c:v>9.1999999999999993</c:v>
                </c:pt>
                <c:pt idx="22">
                  <c:v>9.5</c:v>
                </c:pt>
                <c:pt idx="23">
                  <c:v>9.1999999999999993</c:v>
                </c:pt>
                <c:pt idx="24">
                  <c:v>9.3000000000000007</c:v>
                </c:pt>
                <c:pt idx="25">
                  <c:v>9</c:v>
                </c:pt>
                <c:pt idx="26">
                  <c:v>8.3000000000000007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95034240"/>
        <c:axId val="2095034784"/>
      </c:lineChart>
      <c:dateAx>
        <c:axId val="2095034240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095034784"/>
        <c:crosses val="autoZero"/>
        <c:auto val="1"/>
        <c:lblOffset val="100"/>
        <c:baseTimeUnit val="years"/>
      </c:dateAx>
      <c:valAx>
        <c:axId val="209503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09503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Educational level among aged</a:t>
            </a:r>
            <a:r>
              <a:rPr lang="en-US" altLang="zh-CN" baseline="0"/>
              <a:t> 6+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[教育程度.xls]年度数据!$I$6</c:f>
              <c:strCache>
                <c:ptCount val="1"/>
                <c:pt idx="0">
                  <c:v>Below primary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[教育程度.xls]年度数据!$H$7:$H$20</c:f>
              <c:numCache>
                <c:formatCode>yyyy</c:formatCode>
                <c:ptCount val="14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</c:numCache>
            </c:numRef>
          </c:cat>
          <c:val>
            <c:numRef>
              <c:f>[教育程度.xls]年度数据!$I$7:$I$20</c:f>
              <c:numCache>
                <c:formatCode>General</c:formatCode>
                <c:ptCount val="14"/>
                <c:pt idx="0">
                  <c:v>5.7037728738483014E-2</c:v>
                </c:pt>
                <c:pt idx="1">
                  <c:v>5.6921257698287681E-2</c:v>
                </c:pt>
                <c:pt idx="2">
                  <c:v>5.3725085713739983E-2</c:v>
                </c:pt>
                <c:pt idx="3">
                  <c:v>4.9922011854198159E-2</c:v>
                </c:pt>
                <c:pt idx="4">
                  <c:v>5.2920939243127692E-2</c:v>
                </c:pt>
                <c:pt idx="5">
                  <c:v>5.5030278271510316E-2</c:v>
                </c:pt>
                <c:pt idx="6">
                  <c:v>7.1177101994013933E-2</c:v>
                </c:pt>
                <c:pt idx="7">
                  <c:v>7.5004021929911777E-2</c:v>
                </c:pt>
                <c:pt idx="8">
                  <c:v>8.0147880401814642E-2</c:v>
                </c:pt>
                <c:pt idx="9">
                  <c:v>8.7888957907861165E-2</c:v>
                </c:pt>
                <c:pt idx="10">
                  <c:v>0.10368580372463017</c:v>
                </c:pt>
                <c:pt idx="11">
                  <c:v>9.1628835379350099E-2</c:v>
                </c:pt>
                <c:pt idx="12">
                  <c:v>9.6849473925499488E-2</c:v>
                </c:pt>
                <c:pt idx="13">
                  <c:v>0.10225276538210663</c:v>
                </c:pt>
              </c:numCache>
            </c:numRef>
          </c:val>
        </c:ser>
        <c:ser>
          <c:idx val="1"/>
          <c:order val="1"/>
          <c:tx>
            <c:strRef>
              <c:f>[教育程度.xls]年度数据!$J$6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[教育程度.xls]年度数据!$H$7:$H$20</c:f>
              <c:numCache>
                <c:formatCode>yyyy</c:formatCode>
                <c:ptCount val="14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</c:numCache>
            </c:numRef>
          </c:cat>
          <c:val>
            <c:numRef>
              <c:f>[教育程度.xls]年度数据!$J$7:$J$20</c:f>
              <c:numCache>
                <c:formatCode>General</c:formatCode>
                <c:ptCount val="14"/>
                <c:pt idx="0">
                  <c:v>0.25613419200573273</c:v>
                </c:pt>
                <c:pt idx="1">
                  <c:v>0.26216160168450614</c:v>
                </c:pt>
                <c:pt idx="2">
                  <c:v>0.2624970155383014</c:v>
                </c:pt>
                <c:pt idx="3">
                  <c:v>0.26363160799558466</c:v>
                </c:pt>
                <c:pt idx="4">
                  <c:v>0.26881420793709115</c:v>
                </c:pt>
                <c:pt idx="5">
                  <c:v>0.27568733971911435</c:v>
                </c:pt>
                <c:pt idx="6">
                  <c:v>0.30125802752713698</c:v>
                </c:pt>
                <c:pt idx="7">
                  <c:v>0.3116950491398493</c:v>
                </c:pt>
                <c:pt idx="8">
                  <c:v>0.3179760169241701</c:v>
                </c:pt>
                <c:pt idx="9">
                  <c:v>0.33070773245862956</c:v>
                </c:pt>
                <c:pt idx="10">
                  <c:v>0.33284587729648318</c:v>
                </c:pt>
                <c:pt idx="11">
                  <c:v>0.32379478306052639</c:v>
                </c:pt>
                <c:pt idx="12">
                  <c:v>0.33420934880782105</c:v>
                </c:pt>
                <c:pt idx="13">
                  <c:v>0.34962097661395597</c:v>
                </c:pt>
              </c:numCache>
            </c:numRef>
          </c:val>
        </c:ser>
        <c:ser>
          <c:idx val="2"/>
          <c:order val="2"/>
          <c:tx>
            <c:strRef>
              <c:f>[教育程度.xls]年度数据!$K$6</c:f>
              <c:strCache>
                <c:ptCount val="1"/>
                <c:pt idx="0">
                  <c:v>Junior high school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[教育程度.xls]年度数据!$H$7:$H$20</c:f>
              <c:numCache>
                <c:formatCode>yyyy</c:formatCode>
                <c:ptCount val="14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</c:numCache>
            </c:numRef>
          </c:cat>
          <c:val>
            <c:numRef>
              <c:f>[教育程度.xls]年度数据!$K$7:$K$20</c:f>
              <c:numCache>
                <c:formatCode>General</c:formatCode>
                <c:ptCount val="14"/>
                <c:pt idx="0">
                  <c:v>0.38836578107566727</c:v>
                </c:pt>
                <c:pt idx="1">
                  <c:v>0.38321531145156706</c:v>
                </c:pt>
                <c:pt idx="2">
                  <c:v>0.40152422427871531</c:v>
                </c:pt>
                <c:pt idx="3">
                  <c:v>0.40807621241571279</c:v>
                </c:pt>
                <c:pt idx="4">
                  <c:v>0.41112070734302608</c:v>
                </c:pt>
                <c:pt idx="5">
                  <c:v>0.41405290335033312</c:v>
                </c:pt>
                <c:pt idx="6">
                  <c:v>0.41671887077925168</c:v>
                </c:pt>
                <c:pt idx="7">
                  <c:v>0.40935925685580882</c:v>
                </c:pt>
                <c:pt idx="8">
                  <c:v>0.4022241198096479</c:v>
                </c:pt>
                <c:pt idx="9">
                  <c:v>0.38992809613399415</c:v>
                </c:pt>
                <c:pt idx="10">
                  <c:v>0.38345653564238863</c:v>
                </c:pt>
                <c:pt idx="11">
                  <c:v>0.39292691479236586</c:v>
                </c:pt>
                <c:pt idx="12">
                  <c:v>0.38037144522252964</c:v>
                </c:pt>
                <c:pt idx="13">
                  <c:v>0.37646687606185497</c:v>
                </c:pt>
              </c:numCache>
            </c:numRef>
          </c:val>
        </c:ser>
        <c:ser>
          <c:idx val="3"/>
          <c:order val="3"/>
          <c:tx>
            <c:strRef>
              <c:f>[教育程度.xls]年度数据!$L$6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[教育程度.xls]年度数据!$H$7:$H$20</c:f>
              <c:numCache>
                <c:formatCode>yyyy</c:formatCode>
                <c:ptCount val="14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</c:numCache>
            </c:numRef>
          </c:cat>
          <c:val>
            <c:numRef>
              <c:f>[教育程度.xls]年度数据!$L$7:$L$20</c:f>
              <c:numCache>
                <c:formatCode>General</c:formatCode>
                <c:ptCount val="14"/>
                <c:pt idx="0">
                  <c:v>0.1690961476698703</c:v>
                </c:pt>
                <c:pt idx="1">
                  <c:v>0.16441763163065423</c:v>
                </c:pt>
                <c:pt idx="2">
                  <c:v>0.16698373587752724</c:v>
                </c:pt>
                <c:pt idx="3">
                  <c:v>0.16517937273534422</c:v>
                </c:pt>
                <c:pt idx="4">
                  <c:v>0.16122401263521541</c:v>
                </c:pt>
                <c:pt idx="5">
                  <c:v>0.1546464005726777</c:v>
                </c:pt>
                <c:pt idx="6">
                  <c:v>0.13797272197738189</c:v>
                </c:pt>
                <c:pt idx="7">
                  <c:v>0.13690287897877323</c:v>
                </c:pt>
                <c:pt idx="8">
                  <c:v>0.13407709601025772</c:v>
                </c:pt>
                <c:pt idx="9">
                  <c:v>0.12928574301406348</c:v>
                </c:pt>
                <c:pt idx="10">
                  <c:v>0.12438933378174251</c:v>
                </c:pt>
                <c:pt idx="11">
                  <c:v>0.13396223691795925</c:v>
                </c:pt>
                <c:pt idx="12">
                  <c:v>0.13369456636388166</c:v>
                </c:pt>
                <c:pt idx="13">
                  <c:v>0.124548857416466</c:v>
                </c:pt>
              </c:numCache>
            </c:numRef>
          </c:val>
        </c:ser>
        <c:ser>
          <c:idx val="4"/>
          <c:order val="4"/>
          <c:tx>
            <c:strRef>
              <c:f>[教育程度.xls]年度数据!$M$6</c:f>
              <c:strCache>
                <c:ptCount val="1"/>
                <c:pt idx="0">
                  <c:v>Beyond high school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[教育程度.xls]年度数据!$H$7:$H$20</c:f>
              <c:numCache>
                <c:formatCode>yyyy</c:formatCode>
                <c:ptCount val="14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</c:numCache>
            </c:numRef>
          </c:cat>
          <c:val>
            <c:numRef>
              <c:f>[教育程度.xls]年度数据!$M$7:$M$20</c:f>
              <c:numCache>
                <c:formatCode>General</c:formatCode>
                <c:ptCount val="14"/>
                <c:pt idx="0">
                  <c:v>0.12936707873783326</c:v>
                </c:pt>
                <c:pt idx="1">
                  <c:v>0.13328429837463129</c:v>
                </c:pt>
                <c:pt idx="2">
                  <c:v>0.1152699385917161</c:v>
                </c:pt>
                <c:pt idx="3">
                  <c:v>0.11319079499916013</c:v>
                </c:pt>
                <c:pt idx="4">
                  <c:v>0.1059201328415397</c:v>
                </c:pt>
                <c:pt idx="5">
                  <c:v>0.10058214111370445</c:v>
                </c:pt>
                <c:pt idx="6">
                  <c:v>7.2872361860591206E-2</c:v>
                </c:pt>
                <c:pt idx="7">
                  <c:v>6.703969690013141E-2</c:v>
                </c:pt>
                <c:pt idx="8">
                  <c:v>6.5574886854109671E-2</c:v>
                </c:pt>
                <c:pt idx="9">
                  <c:v>6.2189470485451648E-2</c:v>
                </c:pt>
                <c:pt idx="10">
                  <c:v>5.5622386575939382E-2</c:v>
                </c:pt>
                <c:pt idx="11">
                  <c:v>5.7687229849798398E-2</c:v>
                </c:pt>
                <c:pt idx="12">
                  <c:v>5.4874319833334323E-2</c:v>
                </c:pt>
                <c:pt idx="13">
                  <c:v>4.7110524525616419E-2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1516032"/>
        <c:axId val="471518752"/>
      </c:areaChart>
      <c:dateAx>
        <c:axId val="471516032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71518752"/>
        <c:crosses val="autoZero"/>
        <c:auto val="1"/>
        <c:lblOffset val="100"/>
        <c:baseTimeUnit val="years"/>
      </c:dateAx>
      <c:valAx>
        <c:axId val="47151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715160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Labor Force Participation and Unemployment Rate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[LaborForce.xls]年度数据!$D$7</c:f>
              <c:strCache>
                <c:ptCount val="1"/>
                <c:pt idx="0">
                  <c:v>Labor Force Participation Rate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[LaborForce.xls]年度数据!$A$8:$A$46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[LaborForce.xls]年度数据!$D$8:$D$46</c:f>
              <c:numCache>
                <c:formatCode>General</c:formatCode>
                <c:ptCount val="39"/>
                <c:pt idx="0">
                  <c:v>0.58359308893404982</c:v>
                </c:pt>
                <c:pt idx="1">
                  <c:v>0.5826410207912005</c:v>
                </c:pt>
                <c:pt idx="2">
                  <c:v>0.58260589843692878</c:v>
                </c:pt>
                <c:pt idx="3">
                  <c:v>0.58277970486213182</c:v>
                </c:pt>
                <c:pt idx="4">
                  <c:v>0.58265634693214385</c:v>
                </c:pt>
                <c:pt idx="5">
                  <c:v>0.58321148921957922</c:v>
                </c:pt>
                <c:pt idx="6">
                  <c:v>0.58458807824537073</c:v>
                </c:pt>
                <c:pt idx="7">
                  <c:v>0.5808167853128513</c:v>
                </c:pt>
                <c:pt idx="8">
                  <c:v>0.58015692534750984</c:v>
                </c:pt>
                <c:pt idx="9">
                  <c:v>0.57921425273785465</c:v>
                </c:pt>
                <c:pt idx="10">
                  <c:v>0.58057178504047224</c:v>
                </c:pt>
                <c:pt idx="11">
                  <c:v>0.5821530178347456</c:v>
                </c:pt>
                <c:pt idx="12">
                  <c:v>0.57920731144413329</c:v>
                </c:pt>
                <c:pt idx="13">
                  <c:v>0.57968535987061531</c:v>
                </c:pt>
                <c:pt idx="14">
                  <c:v>0.57991638965224634</c:v>
                </c:pt>
                <c:pt idx="15">
                  <c:v>0.57890571744223396</c:v>
                </c:pt>
                <c:pt idx="16">
                  <c:v>0.58379555478409062</c:v>
                </c:pt>
                <c:pt idx="17">
                  <c:v>0.57868920229596299</c:v>
                </c:pt>
                <c:pt idx="18">
                  <c:v>0.57780075504364348</c:v>
                </c:pt>
                <c:pt idx="19">
                  <c:v>0.57269506414508276</c:v>
                </c:pt>
                <c:pt idx="20">
                  <c:v>0.57002671808740979</c:v>
                </c:pt>
                <c:pt idx="21">
                  <c:v>0.56848110567118837</c:v>
                </c:pt>
                <c:pt idx="22">
                  <c:v>0.56850229453483525</c:v>
                </c:pt>
                <c:pt idx="23">
                  <c:v>0.56926854375321689</c:v>
                </c:pt>
                <c:pt idx="24">
                  <c:v>0.56995331609357269</c:v>
                </c:pt>
                <c:pt idx="25">
                  <c:v>0.5706206884642947</c:v>
                </c:pt>
                <c:pt idx="26">
                  <c:v>0.57133985813369714</c:v>
                </c:pt>
                <c:pt idx="27">
                  <c:v>0.49427704429301533</c:v>
                </c:pt>
                <c:pt idx="28">
                  <c:v>0.49204690793147549</c:v>
                </c:pt>
                <c:pt idx="29">
                  <c:v>0.48545288197621228</c:v>
                </c:pt>
                <c:pt idx="30">
                  <c:v>0.47946645334722388</c:v>
                </c:pt>
                <c:pt idx="31">
                  <c:v>0.47342018497699595</c:v>
                </c:pt>
                <c:pt idx="32">
                  <c:v>0.46410878043638665</c:v>
                </c:pt>
                <c:pt idx="33">
                  <c:v>0.45343080149114634</c:v>
                </c:pt>
                <c:pt idx="34">
                  <c:v>0.44930843842839435</c:v>
                </c:pt>
                <c:pt idx="35">
                  <c:v>0.44133224078663363</c:v>
                </c:pt>
                <c:pt idx="36">
                  <c:v>0.43465883187275212</c:v>
                </c:pt>
                <c:pt idx="37">
                  <c:v>0.426400934981854</c:v>
                </c:pt>
                <c:pt idx="38">
                  <c:v>0.42263061116363143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294032"/>
        <c:axId val="1926290768"/>
      </c:lineChart>
      <c:lineChart>
        <c:grouping val="standard"/>
        <c:varyColors val="0"/>
        <c:ser>
          <c:idx val="2"/>
          <c:order val="1"/>
          <c:tx>
            <c:strRef>
              <c:f>[LaborForce.xls]年度数据!$F$7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[LaborForce.xls]年度数据!$F$8:$F$46</c:f>
              <c:numCache>
                <c:formatCode>General</c:formatCode>
                <c:ptCount val="39"/>
                <c:pt idx="0">
                  <c:v>3.8305202369445013E-2</c:v>
                </c:pt>
                <c:pt idx="1">
                  <c:v>3.2962505150391452E-2</c:v>
                </c:pt>
                <c:pt idx="2">
                  <c:v>3.0581001380348805E-2</c:v>
                </c:pt>
                <c:pt idx="3">
                  <c:v>2.9293820933165238E-2</c:v>
                </c:pt>
                <c:pt idx="4">
                  <c:v>2.775876492508933E-2</c:v>
                </c:pt>
                <c:pt idx="5">
                  <c:v>2.7475534175797622E-2</c:v>
                </c:pt>
                <c:pt idx="6">
                  <c:v>2.9124355768740062E-2</c:v>
                </c:pt>
                <c:pt idx="7">
                  <c:v>2.1700425751515984E-2</c:v>
                </c:pt>
                <c:pt idx="8">
                  <c:v>1.9235262051242152E-2</c:v>
                </c:pt>
                <c:pt idx="9">
                  <c:v>1.5810586559694806E-2</c:v>
                </c:pt>
                <c:pt idx="10">
                  <c:v>1.7519491580947344E-2</c:v>
                </c:pt>
                <c:pt idx="11">
                  <c:v>1.9351024697845554E-2</c:v>
                </c:pt>
                <c:pt idx="12">
                  <c:v>1.362730774339227E-2</c:v>
                </c:pt>
                <c:pt idx="13">
                  <c:v>1.5685279865440327E-2</c:v>
                </c:pt>
                <c:pt idx="14">
                  <c:v>1.6270203511786541E-2</c:v>
                </c:pt>
                <c:pt idx="15">
                  <c:v>1.4712251637702289E-2</c:v>
                </c:pt>
                <c:pt idx="16">
                  <c:v>2.5773056546653739E-2</c:v>
                </c:pt>
                <c:pt idx="17">
                  <c:v>1.9191933068648637E-2</c:v>
                </c:pt>
                <c:pt idx="18">
                  <c:v>2.011458376683728E-2</c:v>
                </c:pt>
                <c:pt idx="19">
                  <c:v>1.3841807909604542E-2</c:v>
                </c:pt>
                <c:pt idx="20">
                  <c:v>1.1682075539310555E-2</c:v>
                </c:pt>
                <c:pt idx="21">
                  <c:v>1.1473386101227168E-2</c:v>
                </c:pt>
                <c:pt idx="22">
                  <c:v>9.9801863946576974E-3</c:v>
                </c:pt>
                <c:pt idx="23">
                  <c:v>9.782415367285191E-3</c:v>
                </c:pt>
                <c:pt idx="24">
                  <c:v>9.4336797340600631E-3</c:v>
                </c:pt>
                <c:pt idx="25">
                  <c:v>9.0783919141789182E-3</c:v>
                </c:pt>
                <c:pt idx="26">
                  <c:v>8.7871040827885993E-3</c:v>
                </c:pt>
                <c:pt idx="27">
                  <c:v>6.7855027195864448E-3</c:v>
                </c:pt>
                <c:pt idx="28">
                  <c:v>5.4182683507230101E-3</c:v>
                </c:pt>
                <c:pt idx="29">
                  <c:v>5.2205050885789639E-3</c:v>
                </c:pt>
                <c:pt idx="30">
                  <c:v>5.1216389244558291E-3</c:v>
                </c:pt>
                <c:pt idx="31">
                  <c:v>4.7693167305236095E-3</c:v>
                </c:pt>
                <c:pt idx="32">
                  <c:v>4.8727107550636806E-3</c:v>
                </c:pt>
                <c:pt idx="33">
                  <c:v>5.8021281606611685E-3</c:v>
                </c:pt>
                <c:pt idx="34">
                  <c:v>8.2979375574725456E-3</c:v>
                </c:pt>
                <c:pt idx="35">
                  <c:v>9.9626400996264408E-3</c:v>
                </c:pt>
                <c:pt idx="36">
                  <c:v>1.263314919702585E-2</c:v>
                </c:pt>
                <c:pt idx="37">
                  <c:v>1.3656472398538178E-2</c:v>
                </c:pt>
                <c:pt idx="38">
                  <c:v>1.3027874735755396E-2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6284240"/>
        <c:axId val="1926291856"/>
      </c:lineChart>
      <c:dateAx>
        <c:axId val="1926294032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26290768"/>
        <c:crosses val="autoZero"/>
        <c:auto val="1"/>
        <c:lblOffset val="100"/>
        <c:baseTimeUnit val="years"/>
      </c:dateAx>
      <c:valAx>
        <c:axId val="1926290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26294032"/>
        <c:crosses val="autoZero"/>
        <c:crossBetween val="between"/>
      </c:valAx>
      <c:valAx>
        <c:axId val="1926291856"/>
        <c:scaling>
          <c:orientation val="minMax"/>
        </c:scaling>
        <c:delete val="0"/>
        <c:axPos val="r"/>
        <c:numFmt formatCode="0.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26284240"/>
        <c:crosses val="max"/>
        <c:crossBetween val="between"/>
      </c:valAx>
      <c:catAx>
        <c:axId val="1926284240"/>
        <c:scaling>
          <c:orientation val="minMax"/>
        </c:scaling>
        <c:delete val="1"/>
        <c:axPos val="b"/>
        <c:majorTickMark val="out"/>
        <c:minorTickMark val="none"/>
        <c:tickLblPos val="nextTo"/>
        <c:crossAx val="19262918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Employment in Three</a:t>
            </a:r>
            <a:r>
              <a:rPr lang="en-US" altLang="zh-CN" baseline="0"/>
              <a:t> Sectors (10 thousands)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[就业三次产业.xls]年度数据!$C$11</c:f>
              <c:strCache>
                <c:ptCount val="1"/>
                <c:pt idx="0">
                  <c:v>Primary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[就业三次产业.xls]年度数据!$A$12:$A$50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[就业三次产业.xls]年度数据!$C$12:$C$50</c:f>
              <c:numCache>
                <c:formatCode>General</c:formatCode>
                <c:ptCount val="39"/>
                <c:pt idx="0">
                  <c:v>21496</c:v>
                </c:pt>
                <c:pt idx="1">
                  <c:v>21919</c:v>
                </c:pt>
                <c:pt idx="2">
                  <c:v>22790</c:v>
                </c:pt>
                <c:pt idx="3">
                  <c:v>24171</c:v>
                </c:pt>
                <c:pt idx="4">
                  <c:v>25773</c:v>
                </c:pt>
                <c:pt idx="5">
                  <c:v>26594</c:v>
                </c:pt>
                <c:pt idx="6">
                  <c:v>27930.5</c:v>
                </c:pt>
                <c:pt idx="7">
                  <c:v>28890.5</c:v>
                </c:pt>
                <c:pt idx="8">
                  <c:v>29923.3</c:v>
                </c:pt>
                <c:pt idx="9">
                  <c:v>30731</c:v>
                </c:pt>
                <c:pt idx="10">
                  <c:v>31940.6</c:v>
                </c:pt>
                <c:pt idx="11">
                  <c:v>33441.9</c:v>
                </c:pt>
                <c:pt idx="12">
                  <c:v>34829.800000000003</c:v>
                </c:pt>
                <c:pt idx="13">
                  <c:v>36204.400000000001</c:v>
                </c:pt>
                <c:pt idx="14">
                  <c:v>36640</c:v>
                </c:pt>
                <c:pt idx="15">
                  <c:v>36398.5</c:v>
                </c:pt>
                <c:pt idx="16">
                  <c:v>36042.5</c:v>
                </c:pt>
                <c:pt idx="17">
                  <c:v>35768</c:v>
                </c:pt>
                <c:pt idx="18">
                  <c:v>35177</c:v>
                </c:pt>
                <c:pt idx="19">
                  <c:v>34840</c:v>
                </c:pt>
                <c:pt idx="20">
                  <c:v>34820</c:v>
                </c:pt>
                <c:pt idx="21">
                  <c:v>35530</c:v>
                </c:pt>
                <c:pt idx="22">
                  <c:v>36628</c:v>
                </c:pt>
                <c:pt idx="23">
                  <c:v>37680</c:v>
                </c:pt>
                <c:pt idx="24">
                  <c:v>38699</c:v>
                </c:pt>
                <c:pt idx="25">
                  <c:v>39098</c:v>
                </c:pt>
                <c:pt idx="26">
                  <c:v>38914</c:v>
                </c:pt>
                <c:pt idx="27">
                  <c:v>33225</c:v>
                </c:pt>
                <c:pt idx="28">
                  <c:v>32249</c:v>
                </c:pt>
                <c:pt idx="29">
                  <c:v>31663</c:v>
                </c:pt>
                <c:pt idx="30">
                  <c:v>31254</c:v>
                </c:pt>
                <c:pt idx="31">
                  <c:v>31130</c:v>
                </c:pt>
                <c:pt idx="32">
                  <c:v>30868</c:v>
                </c:pt>
                <c:pt idx="33">
                  <c:v>31151</c:v>
                </c:pt>
                <c:pt idx="34">
                  <c:v>30859</c:v>
                </c:pt>
                <c:pt idx="35">
                  <c:v>29777</c:v>
                </c:pt>
                <c:pt idx="36">
                  <c:v>29122</c:v>
                </c:pt>
                <c:pt idx="37">
                  <c:v>28634</c:v>
                </c:pt>
                <c:pt idx="38">
                  <c:v>28318</c:v>
                </c:pt>
              </c:numCache>
            </c:numRef>
          </c:val>
        </c:ser>
        <c:ser>
          <c:idx val="1"/>
          <c:order val="1"/>
          <c:tx>
            <c:strRef>
              <c:f>[就业三次产业.xls]年度数据!$D$11</c:f>
              <c:strCache>
                <c:ptCount val="1"/>
                <c:pt idx="0">
                  <c:v>Secondary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[就业三次产业.xls]年度数据!$A$12:$A$50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[就业三次产业.xls]年度数据!$D$12:$D$50</c:f>
              <c:numCache>
                <c:formatCode>General</c:formatCode>
                <c:ptCount val="39"/>
                <c:pt idx="0">
                  <c:v>22350</c:v>
                </c:pt>
                <c:pt idx="1">
                  <c:v>22693</c:v>
                </c:pt>
                <c:pt idx="2">
                  <c:v>23099</c:v>
                </c:pt>
                <c:pt idx="3">
                  <c:v>23170</c:v>
                </c:pt>
                <c:pt idx="4">
                  <c:v>23241</c:v>
                </c:pt>
                <c:pt idx="5">
                  <c:v>22544</c:v>
                </c:pt>
                <c:pt idx="6">
                  <c:v>21842.1</c:v>
                </c:pt>
                <c:pt idx="7">
                  <c:v>21080.2</c:v>
                </c:pt>
                <c:pt idx="8">
                  <c:v>20553.400000000001</c:v>
                </c:pt>
                <c:pt idx="9">
                  <c:v>20186</c:v>
                </c:pt>
                <c:pt idx="10">
                  <c:v>18894.5</c:v>
                </c:pt>
                <c:pt idx="11">
                  <c:v>17766</c:v>
                </c:pt>
                <c:pt idx="12">
                  <c:v>16709.400000000001</c:v>
                </c:pt>
                <c:pt idx="13">
                  <c:v>15927</c:v>
                </c:pt>
                <c:pt idx="14">
                  <c:v>15681.9</c:v>
                </c:pt>
                <c:pt idx="15">
                  <c:v>16233.7</c:v>
                </c:pt>
                <c:pt idx="16">
                  <c:v>16219.1</c:v>
                </c:pt>
                <c:pt idx="17">
                  <c:v>16421</c:v>
                </c:pt>
                <c:pt idx="18">
                  <c:v>16600</c:v>
                </c:pt>
                <c:pt idx="19">
                  <c:v>16547</c:v>
                </c:pt>
                <c:pt idx="20">
                  <c:v>16203</c:v>
                </c:pt>
                <c:pt idx="21">
                  <c:v>15655</c:v>
                </c:pt>
                <c:pt idx="22">
                  <c:v>15312</c:v>
                </c:pt>
                <c:pt idx="23">
                  <c:v>14965</c:v>
                </c:pt>
                <c:pt idx="24">
                  <c:v>14355</c:v>
                </c:pt>
                <c:pt idx="25">
                  <c:v>14015</c:v>
                </c:pt>
                <c:pt idx="26">
                  <c:v>13856</c:v>
                </c:pt>
                <c:pt idx="27">
                  <c:v>11976</c:v>
                </c:pt>
                <c:pt idx="28">
                  <c:v>12152</c:v>
                </c:pt>
                <c:pt idx="29">
                  <c:v>11726</c:v>
                </c:pt>
                <c:pt idx="30">
                  <c:v>11216</c:v>
                </c:pt>
                <c:pt idx="31">
                  <c:v>10384</c:v>
                </c:pt>
                <c:pt idx="32">
                  <c:v>9590</c:v>
                </c:pt>
                <c:pt idx="33">
                  <c:v>8679</c:v>
                </c:pt>
                <c:pt idx="34">
                  <c:v>8346</c:v>
                </c:pt>
                <c:pt idx="35">
                  <c:v>8003</c:v>
                </c:pt>
                <c:pt idx="36">
                  <c:v>7707</c:v>
                </c:pt>
                <c:pt idx="37">
                  <c:v>7214</c:v>
                </c:pt>
                <c:pt idx="38">
                  <c:v>6945</c:v>
                </c:pt>
              </c:numCache>
            </c:numRef>
          </c:val>
        </c:ser>
        <c:ser>
          <c:idx val="2"/>
          <c:order val="2"/>
          <c:tx>
            <c:strRef>
              <c:f>[就业三次产业.xls]年度数据!$E$11</c:f>
              <c:strCache>
                <c:ptCount val="1"/>
                <c:pt idx="0">
                  <c:v>Tertiary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[就业三次产业.xls]年度数据!$A$12:$A$50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[就业三次产业.xls]年度数据!$E$12:$E$50</c:f>
              <c:numCache>
                <c:formatCode>General</c:formatCode>
                <c:ptCount val="39"/>
                <c:pt idx="0">
                  <c:v>33757</c:v>
                </c:pt>
                <c:pt idx="1">
                  <c:v>32839</c:v>
                </c:pt>
                <c:pt idx="2">
                  <c:v>31364</c:v>
                </c:pt>
                <c:pt idx="3">
                  <c:v>29636</c:v>
                </c:pt>
                <c:pt idx="4">
                  <c:v>27690</c:v>
                </c:pt>
                <c:pt idx="5">
                  <c:v>27282</c:v>
                </c:pt>
                <c:pt idx="6">
                  <c:v>26332.3</c:v>
                </c:pt>
                <c:pt idx="7">
                  <c:v>25857.3</c:v>
                </c:pt>
                <c:pt idx="8">
                  <c:v>25087.200000000001</c:v>
                </c:pt>
                <c:pt idx="9">
                  <c:v>24404</c:v>
                </c:pt>
                <c:pt idx="10">
                  <c:v>24142.9</c:v>
                </c:pt>
                <c:pt idx="11">
                  <c:v>23439.200000000001</c:v>
                </c:pt>
                <c:pt idx="12">
                  <c:v>22724.799999999999</c:v>
                </c:pt>
                <c:pt idx="13">
                  <c:v>21604.6</c:v>
                </c:pt>
                <c:pt idx="14">
                  <c:v>20958.099999999999</c:v>
                </c:pt>
                <c:pt idx="15">
                  <c:v>20164.8</c:v>
                </c:pt>
                <c:pt idx="16">
                  <c:v>19823.400000000001</c:v>
                </c:pt>
                <c:pt idx="17">
                  <c:v>19205</c:v>
                </c:pt>
                <c:pt idx="18">
                  <c:v>18860</c:v>
                </c:pt>
                <c:pt idx="19">
                  <c:v>18432</c:v>
                </c:pt>
                <c:pt idx="20">
                  <c:v>17927</c:v>
                </c:pt>
                <c:pt idx="21">
                  <c:v>16880</c:v>
                </c:pt>
                <c:pt idx="22">
                  <c:v>15515</c:v>
                </c:pt>
                <c:pt idx="23">
                  <c:v>14163</c:v>
                </c:pt>
                <c:pt idx="24">
                  <c:v>13098</c:v>
                </c:pt>
                <c:pt idx="25">
                  <c:v>12378</c:v>
                </c:pt>
                <c:pt idx="26">
                  <c:v>11979</c:v>
                </c:pt>
                <c:pt idx="27">
                  <c:v>10129</c:v>
                </c:pt>
                <c:pt idx="28">
                  <c:v>9933</c:v>
                </c:pt>
                <c:pt idx="29">
                  <c:v>9395</c:v>
                </c:pt>
                <c:pt idx="30">
                  <c:v>8811</c:v>
                </c:pt>
                <c:pt idx="31">
                  <c:v>8359</c:v>
                </c:pt>
                <c:pt idx="32">
                  <c:v>7739</c:v>
                </c:pt>
                <c:pt idx="33">
                  <c:v>6606</c:v>
                </c:pt>
                <c:pt idx="34">
                  <c:v>6090</c:v>
                </c:pt>
                <c:pt idx="35">
                  <c:v>5945</c:v>
                </c:pt>
                <c:pt idx="36">
                  <c:v>5532</c:v>
                </c:pt>
                <c:pt idx="37">
                  <c:v>5177</c:v>
                </c:pt>
                <c:pt idx="38">
                  <c:v>4890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1518208"/>
        <c:axId val="471519296"/>
      </c:barChart>
      <c:dateAx>
        <c:axId val="471518208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71519296"/>
        <c:crosses val="autoZero"/>
        <c:auto val="1"/>
        <c:lblOffset val="100"/>
        <c:baseTimeUnit val="years"/>
      </c:dateAx>
      <c:valAx>
        <c:axId val="4715192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7151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Urban</a:t>
            </a:r>
            <a:r>
              <a:rPr lang="en-US" altLang="zh-CN" baseline="0"/>
              <a:t> and Rural Employment (10 thousands)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[按城乡分就业人数.xls]年度数据!$C$9</c:f>
              <c:strCache>
                <c:ptCount val="1"/>
                <c:pt idx="0">
                  <c:v>Urban Employment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[按城乡分就业人数.xls]年度数据!$A$10:$A$48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[按城乡分就业人数.xls]年度数据!$C$10:$C$48</c:f>
              <c:numCache>
                <c:formatCode>General</c:formatCode>
                <c:ptCount val="39"/>
                <c:pt idx="0">
                  <c:v>41428</c:v>
                </c:pt>
                <c:pt idx="1">
                  <c:v>40410</c:v>
                </c:pt>
                <c:pt idx="2">
                  <c:v>39310</c:v>
                </c:pt>
                <c:pt idx="3">
                  <c:v>38240</c:v>
                </c:pt>
                <c:pt idx="4">
                  <c:v>37102</c:v>
                </c:pt>
                <c:pt idx="5">
                  <c:v>35914</c:v>
                </c:pt>
                <c:pt idx="6">
                  <c:v>34687</c:v>
                </c:pt>
                <c:pt idx="7">
                  <c:v>33322</c:v>
                </c:pt>
                <c:pt idx="8">
                  <c:v>32103</c:v>
                </c:pt>
                <c:pt idx="9">
                  <c:v>30953</c:v>
                </c:pt>
                <c:pt idx="10">
                  <c:v>29630</c:v>
                </c:pt>
                <c:pt idx="11">
                  <c:v>28389</c:v>
                </c:pt>
                <c:pt idx="12">
                  <c:v>27293</c:v>
                </c:pt>
                <c:pt idx="13">
                  <c:v>26230</c:v>
                </c:pt>
                <c:pt idx="14">
                  <c:v>25159</c:v>
                </c:pt>
                <c:pt idx="15">
                  <c:v>24123</c:v>
                </c:pt>
                <c:pt idx="16">
                  <c:v>23151</c:v>
                </c:pt>
                <c:pt idx="17">
                  <c:v>22412</c:v>
                </c:pt>
                <c:pt idx="18">
                  <c:v>21616</c:v>
                </c:pt>
                <c:pt idx="19">
                  <c:v>20781</c:v>
                </c:pt>
                <c:pt idx="20">
                  <c:v>19922</c:v>
                </c:pt>
                <c:pt idx="21">
                  <c:v>19040</c:v>
                </c:pt>
                <c:pt idx="22">
                  <c:v>18653</c:v>
                </c:pt>
                <c:pt idx="23">
                  <c:v>18262</c:v>
                </c:pt>
                <c:pt idx="24">
                  <c:v>17861</c:v>
                </c:pt>
                <c:pt idx="25">
                  <c:v>17465</c:v>
                </c:pt>
                <c:pt idx="26">
                  <c:v>17041</c:v>
                </c:pt>
                <c:pt idx="27">
                  <c:v>14390</c:v>
                </c:pt>
                <c:pt idx="28">
                  <c:v>14267</c:v>
                </c:pt>
                <c:pt idx="29">
                  <c:v>13783</c:v>
                </c:pt>
                <c:pt idx="30">
                  <c:v>13292</c:v>
                </c:pt>
                <c:pt idx="31">
                  <c:v>12808</c:v>
                </c:pt>
                <c:pt idx="32">
                  <c:v>12229</c:v>
                </c:pt>
                <c:pt idx="33">
                  <c:v>11746</c:v>
                </c:pt>
                <c:pt idx="34">
                  <c:v>11428</c:v>
                </c:pt>
                <c:pt idx="35">
                  <c:v>11053</c:v>
                </c:pt>
                <c:pt idx="36">
                  <c:v>10525</c:v>
                </c:pt>
                <c:pt idx="37">
                  <c:v>9999</c:v>
                </c:pt>
                <c:pt idx="38">
                  <c:v>9514</c:v>
                </c:pt>
              </c:numCache>
            </c:numRef>
          </c:val>
        </c:ser>
        <c:ser>
          <c:idx val="1"/>
          <c:order val="1"/>
          <c:tx>
            <c:strRef>
              <c:f>[按城乡分就业人数.xls]年度数据!$D$9</c:f>
              <c:strCache>
                <c:ptCount val="1"/>
                <c:pt idx="0">
                  <c:v>Rural Employment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[按城乡分就业人数.xls]年度数据!$A$10:$A$48</c:f>
              <c:numCache>
                <c:formatCode>yyyy</c:formatCode>
                <c:ptCount val="39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  <c:pt idx="17">
                  <c:v>36161</c:v>
                </c:pt>
                <c:pt idx="18">
                  <c:v>35796</c:v>
                </c:pt>
                <c:pt idx="19">
                  <c:v>35431</c:v>
                </c:pt>
                <c:pt idx="20">
                  <c:v>35065</c:v>
                </c:pt>
                <c:pt idx="21">
                  <c:v>34700</c:v>
                </c:pt>
                <c:pt idx="22">
                  <c:v>34335</c:v>
                </c:pt>
                <c:pt idx="23">
                  <c:v>33970</c:v>
                </c:pt>
                <c:pt idx="24">
                  <c:v>33604</c:v>
                </c:pt>
                <c:pt idx="25">
                  <c:v>33239</c:v>
                </c:pt>
                <c:pt idx="26">
                  <c:v>32874</c:v>
                </c:pt>
                <c:pt idx="27">
                  <c:v>32509</c:v>
                </c:pt>
                <c:pt idx="28">
                  <c:v>32143</c:v>
                </c:pt>
                <c:pt idx="29">
                  <c:v>31778</c:v>
                </c:pt>
                <c:pt idx="30">
                  <c:v>31413</c:v>
                </c:pt>
                <c:pt idx="31">
                  <c:v>31048</c:v>
                </c:pt>
                <c:pt idx="32">
                  <c:v>30682</c:v>
                </c:pt>
                <c:pt idx="33">
                  <c:v>30317</c:v>
                </c:pt>
                <c:pt idx="34">
                  <c:v>29952</c:v>
                </c:pt>
                <c:pt idx="35">
                  <c:v>29587</c:v>
                </c:pt>
                <c:pt idx="36">
                  <c:v>29221</c:v>
                </c:pt>
                <c:pt idx="37">
                  <c:v>28856</c:v>
                </c:pt>
                <c:pt idx="38">
                  <c:v>28491</c:v>
                </c:pt>
              </c:numCache>
            </c:numRef>
          </c:cat>
          <c:val>
            <c:numRef>
              <c:f>[按城乡分就业人数.xls]年度数据!$D$10:$D$48</c:f>
              <c:numCache>
                <c:formatCode>General</c:formatCode>
                <c:ptCount val="39"/>
                <c:pt idx="0">
                  <c:v>36175</c:v>
                </c:pt>
                <c:pt idx="1">
                  <c:v>37041</c:v>
                </c:pt>
                <c:pt idx="2">
                  <c:v>37943</c:v>
                </c:pt>
                <c:pt idx="3">
                  <c:v>38737</c:v>
                </c:pt>
                <c:pt idx="4">
                  <c:v>39602</c:v>
                </c:pt>
                <c:pt idx="5">
                  <c:v>40506</c:v>
                </c:pt>
                <c:pt idx="6">
                  <c:v>41418</c:v>
                </c:pt>
                <c:pt idx="7">
                  <c:v>42506</c:v>
                </c:pt>
                <c:pt idx="8">
                  <c:v>43461</c:v>
                </c:pt>
                <c:pt idx="9">
                  <c:v>44368</c:v>
                </c:pt>
                <c:pt idx="10">
                  <c:v>45348</c:v>
                </c:pt>
                <c:pt idx="11">
                  <c:v>46258</c:v>
                </c:pt>
                <c:pt idx="12">
                  <c:v>46971</c:v>
                </c:pt>
                <c:pt idx="13">
                  <c:v>47506</c:v>
                </c:pt>
                <c:pt idx="14">
                  <c:v>48121</c:v>
                </c:pt>
                <c:pt idx="15">
                  <c:v>48674</c:v>
                </c:pt>
                <c:pt idx="16">
                  <c:v>48934</c:v>
                </c:pt>
                <c:pt idx="17">
                  <c:v>48982</c:v>
                </c:pt>
                <c:pt idx="18">
                  <c:v>49021</c:v>
                </c:pt>
                <c:pt idx="19">
                  <c:v>49039</c:v>
                </c:pt>
                <c:pt idx="20">
                  <c:v>49028</c:v>
                </c:pt>
                <c:pt idx="21">
                  <c:v>49025</c:v>
                </c:pt>
                <c:pt idx="22">
                  <c:v>48802</c:v>
                </c:pt>
                <c:pt idx="23">
                  <c:v>48546</c:v>
                </c:pt>
                <c:pt idx="24">
                  <c:v>48291</c:v>
                </c:pt>
                <c:pt idx="25">
                  <c:v>48026</c:v>
                </c:pt>
                <c:pt idx="26">
                  <c:v>47708</c:v>
                </c:pt>
                <c:pt idx="27">
                  <c:v>40939</c:v>
                </c:pt>
                <c:pt idx="28">
                  <c:v>40067</c:v>
                </c:pt>
                <c:pt idx="29">
                  <c:v>39000</c:v>
                </c:pt>
                <c:pt idx="30">
                  <c:v>37990</c:v>
                </c:pt>
                <c:pt idx="31">
                  <c:v>37065</c:v>
                </c:pt>
                <c:pt idx="32">
                  <c:v>35968</c:v>
                </c:pt>
                <c:pt idx="33">
                  <c:v>34690</c:v>
                </c:pt>
                <c:pt idx="34">
                  <c:v>33867</c:v>
                </c:pt>
                <c:pt idx="35">
                  <c:v>32672</c:v>
                </c:pt>
                <c:pt idx="36">
                  <c:v>31836</c:v>
                </c:pt>
                <c:pt idx="37">
                  <c:v>31025</c:v>
                </c:pt>
                <c:pt idx="38">
                  <c:v>30638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26297296"/>
        <c:axId val="1926295664"/>
      </c:barChart>
      <c:dateAx>
        <c:axId val="1926297296"/>
        <c:scaling>
          <c:orientation val="minMax"/>
        </c:scaling>
        <c:delete val="0"/>
        <c:axPos val="b"/>
        <c:numFmt formatCode="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26295664"/>
        <c:crosses val="autoZero"/>
        <c:auto val="1"/>
        <c:lblOffset val="100"/>
        <c:baseTimeUnit val="years"/>
      </c:dateAx>
      <c:valAx>
        <c:axId val="1926295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2629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Average Wage (RMB)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[平均工资.xls]年度数据!$B$16</c:f>
              <c:strCache>
                <c:ptCount val="1"/>
                <c:pt idx="0">
                  <c:v>Average Wage for Urban Employees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[平均工资.xls]年度数据!$A$17:$A$33</c:f>
              <c:numCache>
                <c:formatCode>yyyy</c:formatCode>
                <c:ptCount val="1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</c:numCache>
            </c:numRef>
          </c:cat>
          <c:val>
            <c:numRef>
              <c:f>[平均工资.xls]年度数据!$B$17:$B$33</c:f>
              <c:numCache>
                <c:formatCode>General</c:formatCode>
                <c:ptCount val="17"/>
                <c:pt idx="0">
                  <c:v>67569</c:v>
                </c:pt>
                <c:pt idx="1">
                  <c:v>62029</c:v>
                </c:pt>
                <c:pt idx="2">
                  <c:v>56360</c:v>
                </c:pt>
                <c:pt idx="3">
                  <c:v>51483</c:v>
                </c:pt>
                <c:pt idx="4">
                  <c:v>46769</c:v>
                </c:pt>
                <c:pt idx="5">
                  <c:v>41799</c:v>
                </c:pt>
                <c:pt idx="6">
                  <c:v>36539</c:v>
                </c:pt>
                <c:pt idx="7">
                  <c:v>32244</c:v>
                </c:pt>
                <c:pt idx="8">
                  <c:v>28898</c:v>
                </c:pt>
                <c:pt idx="9">
                  <c:v>24721</c:v>
                </c:pt>
                <c:pt idx="10">
                  <c:v>20856</c:v>
                </c:pt>
                <c:pt idx="11">
                  <c:v>18200</c:v>
                </c:pt>
                <c:pt idx="12">
                  <c:v>15920</c:v>
                </c:pt>
                <c:pt idx="13">
                  <c:v>13969</c:v>
                </c:pt>
                <c:pt idx="14">
                  <c:v>12373</c:v>
                </c:pt>
                <c:pt idx="15">
                  <c:v>10834</c:v>
                </c:pt>
                <c:pt idx="16">
                  <c:v>9333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[平均工资.xls]年度数据!$C$16</c:f>
              <c:strCache>
                <c:ptCount val="1"/>
                <c:pt idx="0">
                  <c:v>SOE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[平均工资.xls]年度数据!$A$17:$A$33</c:f>
              <c:numCache>
                <c:formatCode>yyyy</c:formatCode>
                <c:ptCount val="1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</c:numCache>
            </c:numRef>
          </c:cat>
          <c:val>
            <c:numRef>
              <c:f>[平均工资.xls]年度数据!$C$17:$C$33</c:f>
              <c:numCache>
                <c:formatCode>General</c:formatCode>
                <c:ptCount val="17"/>
                <c:pt idx="0">
                  <c:v>72538</c:v>
                </c:pt>
                <c:pt idx="1">
                  <c:v>65296</c:v>
                </c:pt>
                <c:pt idx="2">
                  <c:v>57296</c:v>
                </c:pt>
                <c:pt idx="3">
                  <c:v>52657</c:v>
                </c:pt>
                <c:pt idx="4">
                  <c:v>48357</c:v>
                </c:pt>
                <c:pt idx="5">
                  <c:v>43483</c:v>
                </c:pt>
                <c:pt idx="6">
                  <c:v>38359</c:v>
                </c:pt>
                <c:pt idx="7">
                  <c:v>34130</c:v>
                </c:pt>
                <c:pt idx="8">
                  <c:v>30287</c:v>
                </c:pt>
                <c:pt idx="9">
                  <c:v>26100</c:v>
                </c:pt>
                <c:pt idx="10">
                  <c:v>21706</c:v>
                </c:pt>
                <c:pt idx="11">
                  <c:v>18978</c:v>
                </c:pt>
                <c:pt idx="12">
                  <c:v>16445</c:v>
                </c:pt>
                <c:pt idx="13">
                  <c:v>14358</c:v>
                </c:pt>
                <c:pt idx="14">
                  <c:v>12701</c:v>
                </c:pt>
                <c:pt idx="15">
                  <c:v>11045</c:v>
                </c:pt>
                <c:pt idx="16">
                  <c:v>9441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[平均工资.xls]年度数据!$D$16</c:f>
              <c:strCache>
                <c:ptCount val="1"/>
                <c:pt idx="0">
                  <c:v>Urban Collectives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[平均工资.xls]年度数据!$A$17:$A$33</c:f>
              <c:numCache>
                <c:formatCode>yyyy</c:formatCode>
                <c:ptCount val="1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</c:numCache>
            </c:numRef>
          </c:cat>
          <c:val>
            <c:numRef>
              <c:f>[平均工资.xls]年度数据!$D$17:$D$33</c:f>
              <c:numCache>
                <c:formatCode>General</c:formatCode>
                <c:ptCount val="17"/>
                <c:pt idx="0">
                  <c:v>50527</c:v>
                </c:pt>
                <c:pt idx="1">
                  <c:v>46607</c:v>
                </c:pt>
                <c:pt idx="2">
                  <c:v>42742</c:v>
                </c:pt>
                <c:pt idx="3">
                  <c:v>38905</c:v>
                </c:pt>
                <c:pt idx="4">
                  <c:v>33784</c:v>
                </c:pt>
                <c:pt idx="5">
                  <c:v>28791</c:v>
                </c:pt>
                <c:pt idx="6">
                  <c:v>24010</c:v>
                </c:pt>
                <c:pt idx="7">
                  <c:v>20607</c:v>
                </c:pt>
                <c:pt idx="8">
                  <c:v>18103</c:v>
                </c:pt>
                <c:pt idx="9">
                  <c:v>15444</c:v>
                </c:pt>
                <c:pt idx="10">
                  <c:v>12866</c:v>
                </c:pt>
                <c:pt idx="11">
                  <c:v>11176</c:v>
                </c:pt>
                <c:pt idx="12">
                  <c:v>9723</c:v>
                </c:pt>
                <c:pt idx="13">
                  <c:v>8627</c:v>
                </c:pt>
                <c:pt idx="14">
                  <c:v>7636</c:v>
                </c:pt>
                <c:pt idx="15">
                  <c:v>6851</c:v>
                </c:pt>
                <c:pt idx="16">
                  <c:v>6241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[平均工资.xls]年度数据!$E$16</c:f>
              <c:strCache>
                <c:ptCount val="1"/>
                <c:pt idx="0">
                  <c:v>Foreign-Owned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[平均工资.xls]年度数据!$A$17:$A$33</c:f>
              <c:numCache>
                <c:formatCode>yyyy</c:formatCode>
                <c:ptCount val="17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  <c:pt idx="16">
                  <c:v>36526</c:v>
                </c:pt>
              </c:numCache>
            </c:numRef>
          </c:cat>
          <c:val>
            <c:numRef>
              <c:f>[平均工资.xls]年度数据!$E$17:$E$33</c:f>
              <c:numCache>
                <c:formatCode>General</c:formatCode>
                <c:ptCount val="17"/>
                <c:pt idx="0">
                  <c:v>82902</c:v>
                </c:pt>
                <c:pt idx="1">
                  <c:v>76302</c:v>
                </c:pt>
                <c:pt idx="2">
                  <c:v>69826</c:v>
                </c:pt>
                <c:pt idx="3">
                  <c:v>63171</c:v>
                </c:pt>
                <c:pt idx="4">
                  <c:v>55888</c:v>
                </c:pt>
                <c:pt idx="5">
                  <c:v>48869</c:v>
                </c:pt>
                <c:pt idx="6">
                  <c:v>41739</c:v>
                </c:pt>
                <c:pt idx="7">
                  <c:v>37101</c:v>
                </c:pt>
                <c:pt idx="8">
                  <c:v>34250</c:v>
                </c:pt>
                <c:pt idx="9">
                  <c:v>29594</c:v>
                </c:pt>
                <c:pt idx="10">
                  <c:v>26552</c:v>
                </c:pt>
                <c:pt idx="11">
                  <c:v>23625</c:v>
                </c:pt>
                <c:pt idx="12">
                  <c:v>22250</c:v>
                </c:pt>
                <c:pt idx="13">
                  <c:v>21016</c:v>
                </c:pt>
                <c:pt idx="14">
                  <c:v>19409</c:v>
                </c:pt>
                <c:pt idx="15">
                  <c:v>17553</c:v>
                </c:pt>
                <c:pt idx="16">
                  <c:v>15692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362720"/>
        <c:axId val="519380128"/>
      </c:lineChart>
      <c:dateAx>
        <c:axId val="519362720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80128"/>
        <c:crosses val="autoZero"/>
        <c:auto val="1"/>
        <c:lblOffset val="100"/>
        <c:baseTimeUnit val="years"/>
      </c:dateAx>
      <c:valAx>
        <c:axId val="519380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[平均工资.xls]年度数据!$F$16</c:f>
              <c:strCache>
                <c:ptCount val="1"/>
                <c:pt idx="0">
                  <c:v>Growth of Wage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[平均工资.xls]年度数据!$A$17:$A$32</c:f>
              <c:numCache>
                <c:formatCode>yyyy</c:formatCode>
                <c:ptCount val="16"/>
                <c:pt idx="0">
                  <c:v>42370</c:v>
                </c:pt>
                <c:pt idx="1">
                  <c:v>42005</c:v>
                </c:pt>
                <c:pt idx="2">
                  <c:v>41640</c:v>
                </c:pt>
                <c:pt idx="3">
                  <c:v>41275</c:v>
                </c:pt>
                <c:pt idx="4">
                  <c:v>40909</c:v>
                </c:pt>
                <c:pt idx="5">
                  <c:v>40544</c:v>
                </c:pt>
                <c:pt idx="6">
                  <c:v>40179</c:v>
                </c:pt>
                <c:pt idx="7">
                  <c:v>39814</c:v>
                </c:pt>
                <c:pt idx="8">
                  <c:v>39448</c:v>
                </c:pt>
                <c:pt idx="9">
                  <c:v>39083</c:v>
                </c:pt>
                <c:pt idx="10">
                  <c:v>38718</c:v>
                </c:pt>
                <c:pt idx="11">
                  <c:v>38353</c:v>
                </c:pt>
                <c:pt idx="12">
                  <c:v>37987</c:v>
                </c:pt>
                <c:pt idx="13">
                  <c:v>37622</c:v>
                </c:pt>
                <c:pt idx="14">
                  <c:v>37257</c:v>
                </c:pt>
                <c:pt idx="15">
                  <c:v>36892</c:v>
                </c:pt>
              </c:numCache>
            </c:numRef>
          </c:cat>
          <c:val>
            <c:numRef>
              <c:f>[平均工资.xls]年度数据!$F$17:$F$32</c:f>
              <c:numCache>
                <c:formatCode>General</c:formatCode>
                <c:ptCount val="16"/>
                <c:pt idx="0">
                  <c:v>8.9313063244611302E-2</c:v>
                </c:pt>
                <c:pt idx="1">
                  <c:v>0.10058552164655787</c:v>
                </c:pt>
                <c:pt idx="2">
                  <c:v>9.4730299322106415E-2</c:v>
                </c:pt>
                <c:pt idx="3">
                  <c:v>0.1007932604930617</c:v>
                </c:pt>
                <c:pt idx="4">
                  <c:v>0.11890236608531302</c:v>
                </c:pt>
                <c:pt idx="5">
                  <c:v>0.14395577328334119</c:v>
                </c:pt>
                <c:pt idx="6">
                  <c:v>0.13320307654137209</c:v>
                </c:pt>
                <c:pt idx="7">
                  <c:v>0.11578655962350326</c:v>
                </c:pt>
                <c:pt idx="8">
                  <c:v>0.16896565672909669</c:v>
                </c:pt>
                <c:pt idx="9">
                  <c:v>0.18531837360951275</c:v>
                </c:pt>
                <c:pt idx="10">
                  <c:v>0.14593406593406599</c:v>
                </c:pt>
                <c:pt idx="11">
                  <c:v>0.14321608040200995</c:v>
                </c:pt>
                <c:pt idx="12">
                  <c:v>0.13966640418068588</c:v>
                </c:pt>
                <c:pt idx="13">
                  <c:v>0.12899054392629106</c:v>
                </c:pt>
                <c:pt idx="14">
                  <c:v>0.14205279675096927</c:v>
                </c:pt>
                <c:pt idx="15">
                  <c:v>0.16082717239901423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355648"/>
        <c:axId val="519353472"/>
      </c:lineChart>
      <c:dateAx>
        <c:axId val="519355648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53472"/>
        <c:crosses val="autoZero"/>
        <c:auto val="1"/>
        <c:lblOffset val="100"/>
        <c:baseTimeUnit val="years"/>
      </c:dateAx>
      <c:valAx>
        <c:axId val="51935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5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zh-CN"/>
              <a:t>Distribution of Population (age, 2016)</a:t>
            </a:r>
            <a:endParaRPr lang="zh-CN" alt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[年龄结构.xls]年度数据!$A$27:$A$46</c:f>
              <c:strCache>
                <c:ptCount val="20"/>
                <c:pt idx="0">
                  <c:v>Age 0-4</c:v>
                </c:pt>
                <c:pt idx="1">
                  <c:v>Age 5-9</c:v>
                </c:pt>
                <c:pt idx="2">
                  <c:v>Age 10-14</c:v>
                </c:pt>
                <c:pt idx="3">
                  <c:v>Age 15-19</c:v>
                </c:pt>
                <c:pt idx="4">
                  <c:v>Age 20-24</c:v>
                </c:pt>
                <c:pt idx="5">
                  <c:v>Age 25-29</c:v>
                </c:pt>
                <c:pt idx="6">
                  <c:v>Age 30-34</c:v>
                </c:pt>
                <c:pt idx="7">
                  <c:v>Age 35-39</c:v>
                </c:pt>
                <c:pt idx="8">
                  <c:v>Age 40-44</c:v>
                </c:pt>
                <c:pt idx="9">
                  <c:v>Age 45-49</c:v>
                </c:pt>
                <c:pt idx="10">
                  <c:v>Age 50-54</c:v>
                </c:pt>
                <c:pt idx="11">
                  <c:v>Age 55-59</c:v>
                </c:pt>
                <c:pt idx="12">
                  <c:v>Age 60-64</c:v>
                </c:pt>
                <c:pt idx="13">
                  <c:v>Age 65-69</c:v>
                </c:pt>
                <c:pt idx="14">
                  <c:v>Age 70-74</c:v>
                </c:pt>
                <c:pt idx="15">
                  <c:v>Age 75-79</c:v>
                </c:pt>
                <c:pt idx="16">
                  <c:v>Age 80-84</c:v>
                </c:pt>
                <c:pt idx="17">
                  <c:v>Age 85-89</c:v>
                </c:pt>
                <c:pt idx="18">
                  <c:v>Age 90-94</c:v>
                </c:pt>
                <c:pt idx="19">
                  <c:v>Age &gt;=95</c:v>
                </c:pt>
              </c:strCache>
            </c:strRef>
          </c:cat>
          <c:val>
            <c:numRef>
              <c:f>[年龄结构.xls]年度数据!$B$27:$B$46</c:f>
              <c:numCache>
                <c:formatCode>General</c:formatCode>
                <c:ptCount val="20"/>
                <c:pt idx="0">
                  <c:v>5.910697492873606E-2</c:v>
                </c:pt>
                <c:pt idx="1">
                  <c:v>5.5120857257091635E-2</c:v>
                </c:pt>
                <c:pt idx="2">
                  <c:v>5.21753097315329E-2</c:v>
                </c:pt>
                <c:pt idx="3">
                  <c:v>5.3161476625167632E-2</c:v>
                </c:pt>
                <c:pt idx="4">
                  <c:v>6.830803294246468E-2</c:v>
                </c:pt>
                <c:pt idx="5">
                  <c:v>9.2108160574222012E-2</c:v>
                </c:pt>
                <c:pt idx="6">
                  <c:v>7.5623111537893598E-2</c:v>
                </c:pt>
                <c:pt idx="7">
                  <c:v>6.9502313865316551E-2</c:v>
                </c:pt>
                <c:pt idx="8">
                  <c:v>8.1803493725059781E-2</c:v>
                </c:pt>
                <c:pt idx="9">
                  <c:v>9.0346531447238781E-2</c:v>
                </c:pt>
                <c:pt idx="10">
                  <c:v>8.4288772464009662E-2</c:v>
                </c:pt>
                <c:pt idx="11">
                  <c:v>5.1500018566189326E-2</c:v>
                </c:pt>
                <c:pt idx="12">
                  <c:v>5.8458453617773111E-2</c:v>
                </c:pt>
                <c:pt idx="13">
                  <c:v>4.1842145940610649E-2</c:v>
                </c:pt>
                <c:pt idx="14">
                  <c:v>2.7354473458552925E-2</c:v>
                </c:pt>
                <c:pt idx="15">
                  <c:v>1.9385692290022877E-2</c:v>
                </c:pt>
                <c:pt idx="16">
                  <c:v>1.2375444617057233E-2</c:v>
                </c:pt>
                <c:pt idx="17">
                  <c:v>5.5404963131002165E-3</c:v>
                </c:pt>
                <c:pt idx="18">
                  <c:v>1.6424600978049582E-3</c:v>
                </c:pt>
                <c:pt idx="19">
                  <c:v>3.566435438451355E-4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370336"/>
        <c:axId val="519361632"/>
      </c:barChart>
      <c:catAx>
        <c:axId val="519370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61632"/>
        <c:crosses val="autoZero"/>
        <c:auto val="1"/>
        <c:lblAlgn val="ctr"/>
        <c:lblOffset val="100"/>
        <c:noMultiLvlLbl val="0"/>
      </c:catAx>
      <c:valAx>
        <c:axId val="51936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19370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4C21D-2F9B-4DB9-B76E-4FFB29127C44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5C35D7-680B-4997-8E88-FEBB69E57C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038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58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637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B3B30-EA08-44AE-A351-7969A2259CD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7424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Even after the complete abolishment of birth planning, the birth rate may not recover to a</a:t>
            </a:r>
            <a:r>
              <a:rPr lang="en-US" altLang="zh-CN" baseline="0" dirty="0" smtClean="0"/>
              <a:t> level that would keep population stable. 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571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Since the early 1990s, the migrants themselves have opened unlicensed private migrant schools that provide education to a large number of rural migrant children. Even these</a:t>
            </a:r>
            <a:r>
              <a:rPr lang="en-US" altLang="zh-CN" baseline="0" dirty="0" smtClean="0"/>
              <a:t> low-standard school were later closed down in Beijing and Shanghai, in effect driving many migrant children back in their hometown.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5C35D7-680B-4997-8E88-FEBB69E57CD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62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60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8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268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3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060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673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55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86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760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506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82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783ED-30AB-499B-85BF-1C78CBB4D1B5}" type="datetimeFigureOut">
              <a:rPr lang="zh-CN" altLang="en-US" smtClean="0"/>
              <a:t>2018/5/21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5BF4F-8141-422D-8713-FB06F26846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504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Population</a:t>
            </a:r>
            <a:r>
              <a:rPr lang="en-US" altLang="zh-CN" dirty="0" smtClean="0"/>
              <a:t> </a:t>
            </a:r>
            <a:r>
              <a:rPr lang="en-US" altLang="zh-CN" dirty="0" smtClean="0"/>
              <a:t>and Employment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Qian, 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4145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Structural Change (urbanization)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8373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Employment by Ownership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6973" y="1825625"/>
            <a:ext cx="463805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81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Average Wage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8744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Growth of Average Wage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4781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Population</a:t>
            </a:r>
          </a:p>
          <a:p>
            <a:r>
              <a:rPr lang="en-US" altLang="zh-CN" dirty="0" smtClean="0"/>
              <a:t>Empl</a:t>
            </a:r>
            <a:r>
              <a:rPr lang="en-US" altLang="zh-CN" dirty="0" smtClean="0"/>
              <a:t>oyment</a:t>
            </a:r>
          </a:p>
          <a:p>
            <a:r>
              <a:rPr lang="en-US" altLang="zh-CN" b="1" dirty="0" smtClean="0"/>
              <a:t>Issues</a:t>
            </a:r>
          </a:p>
          <a:p>
            <a:pPr lvl="1"/>
            <a:r>
              <a:rPr lang="en-US" altLang="zh-CN" dirty="0" smtClean="0"/>
              <a:t>Return to education</a:t>
            </a:r>
          </a:p>
          <a:p>
            <a:pPr lvl="1"/>
            <a:r>
              <a:rPr lang="en-US" altLang="zh-CN" dirty="0" smtClean="0"/>
              <a:t>Population aging</a:t>
            </a:r>
          </a:p>
          <a:p>
            <a:pPr lvl="1"/>
            <a:r>
              <a:rPr lang="en-US" altLang="zh-CN" dirty="0" smtClean="0"/>
              <a:t>Urban-rural disparity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1459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Return to Education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The return to education is usually measured by the hypothetical increase in income, given an additional year of schooling. </a:t>
                </a:r>
              </a:p>
              <a:p>
                <a:r>
                  <a:rPr lang="en-US" altLang="zh-CN" dirty="0" smtClean="0"/>
                  <a:t>For example, one may estimate the following linear regression: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>
                          <a:latin typeface="Cambria Math" panose="02040503050406030204" pitchFamily="18" charset="0"/>
                        </a:rPr>
                        <m:t>log</m:t>
                      </m:r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𝑒𝑑𝑢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𝑒𝑥𝑝𝑟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𝑟𝑢𝑟𝑎𝑙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+⋯+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US" altLang="zh-CN" dirty="0"/>
              </a:p>
              <a:p>
                <a:pPr lvl="1"/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altLang="zh-CN" dirty="0" smtClean="0"/>
                  <a:t> may be hourly wage, or annual income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measures the growth of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zh-CN" altLang="en-US" dirty="0" smtClean="0"/>
                  <a:t> </a:t>
                </a:r>
                <a:r>
                  <a:rPr lang="en-US" altLang="zh-CN" dirty="0" smtClean="0"/>
                  <a:t>brought by an additional year of schooling, holding other factors constant. </a:t>
                </a:r>
              </a:p>
              <a:p>
                <a:r>
                  <a:rPr lang="en-US" altLang="zh-CN" dirty="0" smtClean="0"/>
                  <a:t>The estimation of return to education is challenging, since the year of schooling may reflect innate ability, which also affects the income. 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11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Percentage of wage increase given an additional year of schooling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2687" y="1825625"/>
            <a:ext cx="694662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284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Population Aging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9870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Reluctance to give birth</a:t>
            </a:r>
            <a:endParaRPr lang="zh-CN" altLang="en-US" dirty="0"/>
          </a:p>
        </p:txBody>
      </p:sp>
      <p:pic>
        <p:nvPicPr>
          <p:cNvPr id="1026" name="Picture 2" descr="https://upload.wikimedia.org/wikipedia/commons/b/b2/2013_Fertility_per_woman_world_map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141" y="1825625"/>
            <a:ext cx="955171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759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 Population Aging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China, when would the pain of population aging be felt?</a:t>
            </a:r>
          </a:p>
          <a:p>
            <a:r>
              <a:rPr lang="en-US" altLang="zh-CN" dirty="0" smtClean="0"/>
              <a:t>What would be the effect of population aging?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548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Population</a:t>
            </a:r>
          </a:p>
          <a:p>
            <a:r>
              <a:rPr lang="en-US" altLang="zh-CN" dirty="0" smtClean="0"/>
              <a:t>Empl</a:t>
            </a:r>
            <a:r>
              <a:rPr lang="en-US" altLang="zh-CN" dirty="0" smtClean="0"/>
              <a:t>oyment</a:t>
            </a:r>
          </a:p>
          <a:p>
            <a:r>
              <a:rPr lang="en-US" altLang="zh-CN" dirty="0" smtClean="0"/>
              <a:t>Issues</a:t>
            </a:r>
          </a:p>
          <a:p>
            <a:pPr lvl="1"/>
            <a:r>
              <a:rPr lang="en-US" altLang="zh-CN" dirty="0"/>
              <a:t>Return to education</a:t>
            </a:r>
          </a:p>
          <a:p>
            <a:pPr lvl="1"/>
            <a:r>
              <a:rPr lang="en-US" altLang="zh-CN" dirty="0" smtClean="0"/>
              <a:t>Population aging</a:t>
            </a:r>
          </a:p>
          <a:p>
            <a:pPr lvl="1"/>
            <a:r>
              <a:rPr lang="en-US" altLang="zh-CN" dirty="0" smtClean="0"/>
              <a:t>Urban-rural disparity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9205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Household Registration System (</a:t>
            </a:r>
            <a:r>
              <a:rPr lang="en-US" altLang="zh-CN" dirty="0" err="1" smtClean="0"/>
              <a:t>Hukou</a:t>
            </a:r>
            <a:r>
              <a:rPr lang="en-US" altLang="zh-CN" dirty="0" smtClean="0"/>
              <a:t>, </a:t>
            </a:r>
            <a:r>
              <a:rPr lang="zh-CN" altLang="en-US" dirty="0"/>
              <a:t>户口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Hukou</a:t>
            </a:r>
            <a:r>
              <a:rPr lang="en-US" altLang="zh-CN" dirty="0" smtClean="0"/>
              <a:t> system has origins in ancient China.</a:t>
            </a:r>
          </a:p>
          <a:p>
            <a:r>
              <a:rPr lang="en-US" altLang="zh-CN" dirty="0"/>
              <a:t>By 1954, rural and urban </a:t>
            </a:r>
            <a:r>
              <a:rPr lang="en-US" altLang="zh-CN" dirty="0" smtClean="0"/>
              <a:t>residents had </a:t>
            </a:r>
            <a:r>
              <a:rPr lang="en-US" altLang="zh-CN" dirty="0"/>
              <a:t>been </a:t>
            </a:r>
            <a:r>
              <a:rPr lang="en-US" altLang="zh-CN" dirty="0" smtClean="0"/>
              <a:t>registered, </a:t>
            </a:r>
            <a:r>
              <a:rPr lang="en-US" altLang="zh-CN" dirty="0"/>
              <a:t>and rigorous regulations on the conversion of </a:t>
            </a:r>
            <a:r>
              <a:rPr lang="en-US" altLang="zh-CN" dirty="0" err="1"/>
              <a:t>hukou</a:t>
            </a:r>
            <a:r>
              <a:rPr lang="en-US" altLang="zh-CN" dirty="0"/>
              <a:t> status had already been </a:t>
            </a:r>
            <a:r>
              <a:rPr lang="en-US" altLang="zh-CN" dirty="0" smtClean="0"/>
              <a:t>implemented.</a:t>
            </a:r>
          </a:p>
          <a:p>
            <a:r>
              <a:rPr lang="en-US" altLang="zh-CN" dirty="0" smtClean="0"/>
              <a:t>After the great famine, greater limits were imposed on migration to big cities (Beijing and Shanghai, in particular). </a:t>
            </a:r>
          </a:p>
          <a:p>
            <a:r>
              <a:rPr lang="en-US" altLang="zh-CN" dirty="0" smtClean="0"/>
              <a:t>In 1977, these limits were strengthened. </a:t>
            </a:r>
          </a:p>
          <a:p>
            <a:r>
              <a:rPr lang="en-US" altLang="zh-CN" dirty="0" smtClean="0"/>
              <a:t>During the reform era, restrictions on migration from rural area to small cities have been relaxed, but migration to big cities are still strictly regulated. </a:t>
            </a:r>
          </a:p>
          <a:p>
            <a:r>
              <a:rPr lang="en-US" altLang="zh-CN" dirty="0" smtClean="0"/>
              <a:t>During the reform, migration becomes common, but conversion of </a:t>
            </a:r>
            <a:r>
              <a:rPr lang="en-US" altLang="zh-CN" dirty="0" err="1" smtClean="0"/>
              <a:t>Hukou</a:t>
            </a:r>
            <a:r>
              <a:rPr lang="en-US" altLang="zh-CN" dirty="0" smtClean="0"/>
              <a:t> status remains difficult.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5535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Hukou</a:t>
            </a:r>
            <a:r>
              <a:rPr lang="en-US" altLang="zh-CN" dirty="0" smtClean="0"/>
              <a:t> as a discrimination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rural area, the provision of public goods (education, health, etc.) is poor. </a:t>
            </a:r>
          </a:p>
          <a:p>
            <a:r>
              <a:rPr lang="en-US" altLang="zh-CN" dirty="0" smtClean="0"/>
              <a:t>Migrant workers face inequality in cities</a:t>
            </a:r>
          </a:p>
          <a:p>
            <a:pPr lvl="1"/>
            <a:r>
              <a:rPr lang="en-US" altLang="zh-CN" dirty="0" smtClean="0"/>
              <a:t>Less job opportunity </a:t>
            </a:r>
          </a:p>
          <a:p>
            <a:pPr lvl="1"/>
            <a:r>
              <a:rPr lang="en-US" altLang="zh-CN" dirty="0" smtClean="0"/>
              <a:t>Less employment benefits</a:t>
            </a:r>
          </a:p>
          <a:p>
            <a:pPr lvl="1"/>
            <a:r>
              <a:rPr lang="en-US" altLang="zh-CN" dirty="0" smtClean="0"/>
              <a:t>Children’s education </a:t>
            </a:r>
          </a:p>
          <a:p>
            <a:r>
              <a:rPr lang="en-US" altLang="zh-CN" dirty="0" smtClean="0"/>
              <a:t>The </a:t>
            </a:r>
            <a:r>
              <a:rPr lang="en-US" altLang="zh-CN" dirty="0" err="1" smtClean="0"/>
              <a:t>Hukou</a:t>
            </a:r>
            <a:r>
              <a:rPr lang="en-US" altLang="zh-CN" dirty="0" smtClean="0"/>
              <a:t> discrimination may result in a poverty trap for rural population.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60192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Hukou</a:t>
            </a:r>
            <a:r>
              <a:rPr lang="en-US" altLang="zh-CN" dirty="0" smtClean="0"/>
              <a:t> and Urbanization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Hukou</a:t>
            </a:r>
            <a:r>
              <a:rPr lang="en-US" altLang="zh-CN" dirty="0" smtClean="0"/>
              <a:t> as a barrier against urbanization, which is the ultimate solution to poverty.</a:t>
            </a:r>
          </a:p>
          <a:p>
            <a:pPr lvl="1"/>
            <a:r>
              <a:rPr lang="en-US" altLang="zh-CN" dirty="0" smtClean="0"/>
              <a:t>If without scale of production, a farmer would be no different from unemployed. </a:t>
            </a:r>
          </a:p>
          <a:p>
            <a:pPr lvl="1"/>
            <a:r>
              <a:rPr lang="en-US" altLang="zh-CN" dirty="0" smtClean="0"/>
              <a:t>The scale of production in the rural area implies mass migration to the cities. </a:t>
            </a:r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Hukou</a:t>
            </a:r>
            <a:r>
              <a:rPr lang="en-US" altLang="zh-CN" dirty="0" smtClean="0"/>
              <a:t> is not the only barrier against urbanization.</a:t>
            </a:r>
          </a:p>
          <a:p>
            <a:pPr lvl="1"/>
            <a:r>
              <a:rPr lang="en-US" altLang="zh-CN" dirty="0" smtClean="0"/>
              <a:t>The outdated land ownership, rigid policies on land transfer and usage.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760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Population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As of 2016, Chinese has 1.38 billion people</a:t>
            </a:r>
          </a:p>
          <a:p>
            <a:r>
              <a:rPr lang="en-US" altLang="zh-CN" dirty="0" smtClean="0"/>
              <a:t>Gender: 51.21% male and 48.79% female</a:t>
            </a:r>
          </a:p>
          <a:p>
            <a:r>
              <a:rPr lang="en-US" altLang="zh-CN" dirty="0" smtClean="0"/>
              <a:t>Residence: 57.35% urban and 42.65 rural</a:t>
            </a:r>
          </a:p>
          <a:p>
            <a:r>
              <a:rPr lang="en-US" altLang="zh-CN" dirty="0" smtClean="0"/>
              <a:t>Age: 22.9% under 15, 15% older or equal to 65</a:t>
            </a:r>
          </a:p>
          <a:p>
            <a:r>
              <a:rPr lang="en-US" altLang="zh-CN" dirty="0" smtClean="0"/>
              <a:t>Education level among age 6+: 5.7% below primary, 12.9% beyond high school.</a:t>
            </a:r>
          </a:p>
          <a:p>
            <a:r>
              <a:rPr lang="en-US" altLang="zh-CN" dirty="0" smtClean="0"/>
              <a:t>In average, a typical family has 3.11 persons. </a:t>
            </a:r>
          </a:p>
          <a:p>
            <a:pPr lvl="1"/>
            <a:r>
              <a:rPr lang="en-US" altLang="zh-CN" dirty="0" smtClean="0"/>
              <a:t>In Shanghai, the average family size is 2.47, the lowest among all provinces.</a:t>
            </a:r>
          </a:p>
          <a:p>
            <a:pPr lvl="1"/>
            <a:r>
              <a:rPr lang="en-US" altLang="zh-CN" dirty="0" smtClean="0"/>
              <a:t>Tibet has the highest average family size, 4.03. 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379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Dependency Ratio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140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Educational Achievement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14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Population</a:t>
            </a:r>
          </a:p>
          <a:p>
            <a:r>
              <a:rPr lang="en-US" altLang="zh-CN" b="1" dirty="0" smtClean="0"/>
              <a:t>Empl</a:t>
            </a:r>
            <a:r>
              <a:rPr lang="en-US" altLang="zh-CN" b="1" dirty="0" smtClean="0"/>
              <a:t>oyment</a:t>
            </a:r>
          </a:p>
          <a:p>
            <a:r>
              <a:rPr lang="en-US" altLang="zh-CN" dirty="0" smtClean="0"/>
              <a:t>Issues</a:t>
            </a:r>
          </a:p>
          <a:p>
            <a:pPr lvl="1"/>
            <a:r>
              <a:rPr lang="en-US" altLang="zh-CN" dirty="0"/>
              <a:t>Return to education</a:t>
            </a:r>
          </a:p>
          <a:p>
            <a:pPr lvl="1"/>
            <a:r>
              <a:rPr lang="en-US" altLang="zh-CN" dirty="0" smtClean="0"/>
              <a:t>Population aging</a:t>
            </a:r>
          </a:p>
          <a:p>
            <a:pPr lvl="1"/>
            <a:r>
              <a:rPr lang="en-US" altLang="zh-CN" dirty="0"/>
              <a:t>Urban-rural disparity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202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Employment 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As of 2016, 807 million are in labor force and 776 million are employed. </a:t>
            </a:r>
          </a:p>
          <a:p>
            <a:r>
              <a:rPr lang="en-US" altLang="zh-CN" dirty="0" smtClean="0"/>
              <a:t>The primary (</a:t>
            </a:r>
            <a:r>
              <a:rPr lang="en-US" altLang="zh-CN" dirty="0"/>
              <a:t>agriculture</a:t>
            </a:r>
            <a:r>
              <a:rPr lang="en-US" altLang="zh-CN" dirty="0" smtClean="0"/>
              <a:t>) sector employs 215 million, the secondary (manufacturing and construction) employs 224 million, and the tertiary (service) employs 338 million. </a:t>
            </a:r>
          </a:p>
          <a:p>
            <a:r>
              <a:rPr lang="en-US" altLang="zh-CN" dirty="0" smtClean="0"/>
              <a:t>414 million are employed in the urban area, 362 million are employed in the rural area.</a:t>
            </a:r>
          </a:p>
          <a:p>
            <a:pPr lvl="1"/>
            <a:r>
              <a:rPr lang="en-US" altLang="zh-CN" dirty="0" smtClean="0"/>
              <a:t>Urban: 61.7 million are employed in SOEs, 4.5 million in collectives.</a:t>
            </a:r>
          </a:p>
          <a:p>
            <a:pPr lvl="1"/>
            <a:r>
              <a:rPr lang="en-US" altLang="zh-CN" dirty="0" smtClean="0"/>
              <a:t>Rural: 59.1 million are employed in private enterprises.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192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Labor Force Participation and Unemployment </a:t>
            </a:r>
            <a:r>
              <a:rPr lang="en-US" altLang="zh-CN" dirty="0" smtClean="0"/>
              <a:t>Rate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016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Structural Change (by sectors)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5551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697</Words>
  <Application>Microsoft Office PowerPoint</Application>
  <PresentationFormat>宽屏</PresentationFormat>
  <Paragraphs>97</Paragraphs>
  <Slides>22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宋体</vt:lpstr>
      <vt:lpstr>Arial</vt:lpstr>
      <vt:lpstr>Calibri</vt:lpstr>
      <vt:lpstr>Calibri Light</vt:lpstr>
      <vt:lpstr>Cambria Math</vt:lpstr>
      <vt:lpstr>Office 主题</vt:lpstr>
      <vt:lpstr>Population and Employment</vt:lpstr>
      <vt:lpstr>Content</vt:lpstr>
      <vt:lpstr>Population Overview</vt:lpstr>
      <vt:lpstr>The Dependency Ratio</vt:lpstr>
      <vt:lpstr>Educational Achievement</vt:lpstr>
      <vt:lpstr>Content</vt:lpstr>
      <vt:lpstr>Employment Overview</vt:lpstr>
      <vt:lpstr>Labor Force Participation and Unemployment Rate</vt:lpstr>
      <vt:lpstr>Structural Change (by sectors)</vt:lpstr>
      <vt:lpstr>Structural Change (urbanization)</vt:lpstr>
      <vt:lpstr>Employment by Ownership</vt:lpstr>
      <vt:lpstr>Average Wage</vt:lpstr>
      <vt:lpstr>Growth of Average Wage</vt:lpstr>
      <vt:lpstr>Content</vt:lpstr>
      <vt:lpstr>Return to Education</vt:lpstr>
      <vt:lpstr>Percentage of wage increase given an additional year of schooling</vt:lpstr>
      <vt:lpstr>Population Aging</vt:lpstr>
      <vt:lpstr>Reluctance to give birth</vt:lpstr>
      <vt:lpstr>On Population Aging</vt:lpstr>
      <vt:lpstr>The Household Registration System (Hukou, 户口)</vt:lpstr>
      <vt:lpstr>Hukou as a discrimination</vt:lpstr>
      <vt:lpstr>Hukou and Urbanization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Trade and Investment</dc:title>
  <dc:creator>Windows 用户</dc:creator>
  <cp:lastModifiedBy>Windows 用户</cp:lastModifiedBy>
  <cp:revision>50</cp:revision>
  <dcterms:created xsi:type="dcterms:W3CDTF">2018-05-13T11:05:53Z</dcterms:created>
  <dcterms:modified xsi:type="dcterms:W3CDTF">2018-05-21T09:30:16Z</dcterms:modified>
</cp:coreProperties>
</file>