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58" r:id="rId3"/>
    <p:sldId id="264" r:id="rId4"/>
    <p:sldId id="266" r:id="rId5"/>
    <p:sldId id="260" r:id="rId6"/>
    <p:sldId id="259" r:id="rId7"/>
    <p:sldId id="263" r:id="rId8"/>
    <p:sldId id="261" r:id="rId9"/>
    <p:sldId id="262" r:id="rId10"/>
    <p:sldId id="267" r:id="rId11"/>
    <p:sldId id="268" r:id="rId12"/>
    <p:sldId id="277" r:id="rId13"/>
    <p:sldId id="278" r:id="rId14"/>
    <p:sldId id="279" r:id="rId15"/>
    <p:sldId id="269" r:id="rId16"/>
    <p:sldId id="270" r:id="rId17"/>
    <p:sldId id="271" r:id="rId18"/>
    <p:sldId id="272" r:id="rId19"/>
    <p:sldId id="273" r:id="rId20"/>
    <p:sldId id="275" r:id="rId21"/>
    <p:sldId id="274" r:id="rId22"/>
    <p:sldId id="276" r:id="rId2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9" autoAdjust="0"/>
    <p:restoredTop sz="82707" autoAdjust="0"/>
  </p:normalViewPr>
  <p:slideViewPr>
    <p:cSldViewPr snapToGrid="0">
      <p:cViewPr varScale="1">
        <p:scale>
          <a:sx n="105" d="100"/>
          <a:sy n="105" d="100"/>
        </p:scale>
        <p:origin x="1066" y="8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nhui%20Qian\Documents\courses\China_economy\2018\china\Lecture11\average_tariff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nhui%20Qian\Documents\courses\China_economy\2018\china\Lecture11\trade_shar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nhui%20Qian\Documents\courses\China_economy\2018\china\Lecture11\fdi_odi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nhui%20Qian\Documents\courses\China_economy\2018\china\Lecture11\fdi_odi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/>
              <a:t>Average Statutory Tariff Rate (%, by 2005)</a:t>
            </a:r>
            <a:endParaRPr lang="zh-CN" alt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China</c:v>
                </c:pt>
                <c:pt idx="1">
                  <c:v>Argentina</c:v>
                </c:pt>
                <c:pt idx="2">
                  <c:v>Brazil</c:v>
                </c:pt>
                <c:pt idx="3">
                  <c:v>India</c:v>
                </c:pt>
                <c:pt idx="4">
                  <c:v>Indonesia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8.9</c:v>
                </c:pt>
                <c:pt idx="1">
                  <c:v>30.9</c:v>
                </c:pt>
                <c:pt idx="2">
                  <c:v>27</c:v>
                </c:pt>
                <c:pt idx="3">
                  <c:v>32.4</c:v>
                </c:pt>
                <c:pt idx="4">
                  <c:v>36.9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3839840"/>
        <c:axId val="223844736"/>
      </c:barChart>
      <c:catAx>
        <c:axId val="223839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23844736"/>
        <c:crosses val="autoZero"/>
        <c:auto val="1"/>
        <c:lblAlgn val="ctr"/>
        <c:lblOffset val="100"/>
        <c:noMultiLvlLbl val="0"/>
      </c:catAx>
      <c:valAx>
        <c:axId val="223844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23839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 dirty="0"/>
              <a:t>Share of Total </a:t>
            </a:r>
            <a:r>
              <a:rPr lang="en-US" altLang="zh-CN" dirty="0" smtClean="0"/>
              <a:t>Merchandise Trade</a:t>
            </a:r>
            <a:endParaRPr lang="zh-CN" alt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Sheet1!$A$33</c:f>
              <c:strCache>
                <c:ptCount val="1"/>
                <c:pt idx="0">
                  <c:v>China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Sheet1!$B$32:$BS$32</c:f>
              <c:numCache>
                <c:formatCode>General</c:formatCode>
                <c:ptCount val="70"/>
                <c:pt idx="0">
                  <c:v>1948</c:v>
                </c:pt>
                <c:pt idx="1">
                  <c:v>1949</c:v>
                </c:pt>
                <c:pt idx="2">
                  <c:v>1950</c:v>
                </c:pt>
                <c:pt idx="3">
                  <c:v>1951</c:v>
                </c:pt>
                <c:pt idx="4">
                  <c:v>1952</c:v>
                </c:pt>
                <c:pt idx="5">
                  <c:v>1953</c:v>
                </c:pt>
                <c:pt idx="6">
                  <c:v>1954</c:v>
                </c:pt>
                <c:pt idx="7">
                  <c:v>1955</c:v>
                </c:pt>
                <c:pt idx="8">
                  <c:v>1956</c:v>
                </c:pt>
                <c:pt idx="9">
                  <c:v>1957</c:v>
                </c:pt>
                <c:pt idx="10">
                  <c:v>1958</c:v>
                </c:pt>
                <c:pt idx="11">
                  <c:v>1959</c:v>
                </c:pt>
                <c:pt idx="12">
                  <c:v>1960</c:v>
                </c:pt>
                <c:pt idx="13">
                  <c:v>1961</c:v>
                </c:pt>
                <c:pt idx="14">
                  <c:v>1962</c:v>
                </c:pt>
                <c:pt idx="15">
                  <c:v>1963</c:v>
                </c:pt>
                <c:pt idx="16">
                  <c:v>1964</c:v>
                </c:pt>
                <c:pt idx="17">
                  <c:v>1965</c:v>
                </c:pt>
                <c:pt idx="18">
                  <c:v>1966</c:v>
                </c:pt>
                <c:pt idx="19">
                  <c:v>1967</c:v>
                </c:pt>
                <c:pt idx="20">
                  <c:v>1968</c:v>
                </c:pt>
                <c:pt idx="21">
                  <c:v>1969</c:v>
                </c:pt>
                <c:pt idx="22">
                  <c:v>1970</c:v>
                </c:pt>
                <c:pt idx="23">
                  <c:v>1971</c:v>
                </c:pt>
                <c:pt idx="24">
                  <c:v>1972</c:v>
                </c:pt>
                <c:pt idx="25">
                  <c:v>1973</c:v>
                </c:pt>
                <c:pt idx="26">
                  <c:v>1974</c:v>
                </c:pt>
                <c:pt idx="27">
                  <c:v>1975</c:v>
                </c:pt>
                <c:pt idx="28">
                  <c:v>1976</c:v>
                </c:pt>
                <c:pt idx="29">
                  <c:v>1977</c:v>
                </c:pt>
                <c:pt idx="30">
                  <c:v>1978</c:v>
                </c:pt>
                <c:pt idx="31">
                  <c:v>1979</c:v>
                </c:pt>
                <c:pt idx="32">
                  <c:v>1980</c:v>
                </c:pt>
                <c:pt idx="33">
                  <c:v>1981</c:v>
                </c:pt>
                <c:pt idx="34">
                  <c:v>1982</c:v>
                </c:pt>
                <c:pt idx="35">
                  <c:v>1983</c:v>
                </c:pt>
                <c:pt idx="36">
                  <c:v>1984</c:v>
                </c:pt>
                <c:pt idx="37">
                  <c:v>1985</c:v>
                </c:pt>
                <c:pt idx="38">
                  <c:v>1986</c:v>
                </c:pt>
                <c:pt idx="39">
                  <c:v>1987</c:v>
                </c:pt>
                <c:pt idx="40">
                  <c:v>1988</c:v>
                </c:pt>
                <c:pt idx="41">
                  <c:v>1989</c:v>
                </c:pt>
                <c:pt idx="42">
                  <c:v>1990</c:v>
                </c:pt>
                <c:pt idx="43">
                  <c:v>1991</c:v>
                </c:pt>
                <c:pt idx="44">
                  <c:v>1992</c:v>
                </c:pt>
                <c:pt idx="45">
                  <c:v>1993</c:v>
                </c:pt>
                <c:pt idx="46">
                  <c:v>1994</c:v>
                </c:pt>
                <c:pt idx="47">
                  <c:v>1995</c:v>
                </c:pt>
                <c:pt idx="48">
                  <c:v>1996</c:v>
                </c:pt>
                <c:pt idx="49">
                  <c:v>1997</c:v>
                </c:pt>
                <c:pt idx="50">
                  <c:v>1998</c:v>
                </c:pt>
                <c:pt idx="51">
                  <c:v>1999</c:v>
                </c:pt>
                <c:pt idx="52">
                  <c:v>2000</c:v>
                </c:pt>
                <c:pt idx="53">
                  <c:v>2001</c:v>
                </c:pt>
                <c:pt idx="54">
                  <c:v>2002</c:v>
                </c:pt>
                <c:pt idx="55">
                  <c:v>2003</c:v>
                </c:pt>
                <c:pt idx="56">
                  <c:v>2004</c:v>
                </c:pt>
                <c:pt idx="57">
                  <c:v>2005</c:v>
                </c:pt>
                <c:pt idx="58">
                  <c:v>2006</c:v>
                </c:pt>
                <c:pt idx="59">
                  <c:v>2007</c:v>
                </c:pt>
                <c:pt idx="60">
                  <c:v>2008</c:v>
                </c:pt>
                <c:pt idx="61">
                  <c:v>2009</c:v>
                </c:pt>
                <c:pt idx="62">
                  <c:v>2010</c:v>
                </c:pt>
                <c:pt idx="63">
                  <c:v>2011</c:v>
                </c:pt>
                <c:pt idx="64">
                  <c:v>2012</c:v>
                </c:pt>
                <c:pt idx="65">
                  <c:v>2013</c:v>
                </c:pt>
                <c:pt idx="66">
                  <c:v>2014</c:v>
                </c:pt>
                <c:pt idx="67">
                  <c:v>2015</c:v>
                </c:pt>
                <c:pt idx="68">
                  <c:v>2016</c:v>
                </c:pt>
                <c:pt idx="69">
                  <c:v>2017</c:v>
                </c:pt>
              </c:numCache>
            </c:numRef>
          </c:cat>
          <c:val>
            <c:numRef>
              <c:f>Sheet1!$B$33:$BS$33</c:f>
              <c:numCache>
                <c:formatCode>General</c:formatCode>
                <c:ptCount val="70"/>
                <c:pt idx="0">
                  <c:v>0</c:v>
                </c:pt>
                <c:pt idx="1">
                  <c:v>0</c:v>
                </c:pt>
                <c:pt idx="2">
                  <c:v>8.9848416974258345E-3</c:v>
                </c:pt>
                <c:pt idx="3">
                  <c:v>1.1440724613469865E-2</c:v>
                </c:pt>
                <c:pt idx="4">
                  <c:v>1.1566378758913589E-2</c:v>
                </c:pt>
                <c:pt idx="5">
                  <c:v>1.4273341733245131E-2</c:v>
                </c:pt>
                <c:pt idx="6">
                  <c:v>1.3992107537858997E-2</c:v>
                </c:pt>
                <c:pt idx="7">
                  <c:v>1.6225324743241083E-2</c:v>
                </c:pt>
                <c:pt idx="8">
                  <c:v>1.5008744276835049E-2</c:v>
                </c:pt>
                <c:pt idx="9">
                  <c:v>1.8076096052870548E-2</c:v>
                </c:pt>
                <c:pt idx="10">
                  <c:v>2.3283902368383277E-2</c:v>
                </c:pt>
                <c:pt idx="11">
                  <c:v>2.5114336958960561E-2</c:v>
                </c:pt>
                <c:pt idx="12">
                  <c:v>1.9476069271422394E-2</c:v>
                </c:pt>
                <c:pt idx="13">
                  <c:v>1.3197124201528734E-2</c:v>
                </c:pt>
                <c:pt idx="14">
                  <c:v>1.1151445107049664E-2</c:v>
                </c:pt>
                <c:pt idx="15">
                  <c:v>1.0831154125878992E-2</c:v>
                </c:pt>
                <c:pt idx="16">
                  <c:v>1.1026296945809805E-2</c:v>
                </c:pt>
                <c:pt idx="17">
                  <c:v>1.2356175497854999E-2</c:v>
                </c:pt>
                <c:pt idx="18">
                  <c:v>1.2135442587962725E-2</c:v>
                </c:pt>
                <c:pt idx="19">
                  <c:v>1.0186545850357982E-2</c:v>
                </c:pt>
                <c:pt idx="20">
                  <c:v>8.8884522356315922E-3</c:v>
                </c:pt>
                <c:pt idx="21">
                  <c:v>7.6988353574470514E-3</c:v>
                </c:pt>
                <c:pt idx="22">
                  <c:v>7.0709551113385793E-3</c:v>
                </c:pt>
                <c:pt idx="23">
                  <c:v>6.8077974534647154E-3</c:v>
                </c:pt>
                <c:pt idx="24">
                  <c:v>7.6710258059602627E-3</c:v>
                </c:pt>
                <c:pt idx="25">
                  <c:v>9.4094777768981008E-3</c:v>
                </c:pt>
                <c:pt idx="26">
                  <c:v>8.7428339805788995E-3</c:v>
                </c:pt>
                <c:pt idx="27">
                  <c:v>8.7332638057120802E-3</c:v>
                </c:pt>
                <c:pt idx="28">
                  <c:v>6.7317011174543332E-3</c:v>
                </c:pt>
                <c:pt idx="29">
                  <c:v>6.370590329572449E-3</c:v>
                </c:pt>
                <c:pt idx="30">
                  <c:v>7.8919206383999407E-3</c:v>
                </c:pt>
                <c:pt idx="31">
                  <c:v>8.6907537891408766E-3</c:v>
                </c:pt>
                <c:pt idx="32">
                  <c:v>9.1860330617276557E-3</c:v>
                </c:pt>
                <c:pt idx="33">
                  <c:v>1.0712620173507381E-2</c:v>
                </c:pt>
                <c:pt idx="34">
                  <c:v>1.0799912651919891E-2</c:v>
                </c:pt>
                <c:pt idx="35">
                  <c:v>1.1605879460361613E-2</c:v>
                </c:pt>
                <c:pt idx="36">
                  <c:v>1.3408713297497337E-2</c:v>
                </c:pt>
                <c:pt idx="37">
                  <c:v>1.7435318912036289E-2</c:v>
                </c:pt>
                <c:pt idx="38">
                  <c:v>1.6962920380966466E-2</c:v>
                </c:pt>
                <c:pt idx="39">
                  <c:v>1.6176340572760534E-2</c:v>
                </c:pt>
                <c:pt idx="40">
                  <c:v>1.757678630221398E-2</c:v>
                </c:pt>
                <c:pt idx="41">
                  <c:v>1.768605334466998E-2</c:v>
                </c:pt>
                <c:pt idx="42">
                  <c:v>1.6247309955540603E-2</c:v>
                </c:pt>
                <c:pt idx="43">
                  <c:v>1.8966692046127765E-2</c:v>
                </c:pt>
                <c:pt idx="44">
                  <c:v>2.150826564246805E-2</c:v>
                </c:pt>
                <c:pt idx="45">
                  <c:v>2.5659521748131308E-2</c:v>
                </c:pt>
                <c:pt idx="46">
                  <c:v>2.7198295733076885E-2</c:v>
                </c:pt>
                <c:pt idx="47">
                  <c:v>2.6978147485203881E-2</c:v>
                </c:pt>
                <c:pt idx="48">
                  <c:v>2.6586088236012731E-2</c:v>
                </c:pt>
                <c:pt idx="49">
                  <c:v>2.8796229778219259E-2</c:v>
                </c:pt>
                <c:pt idx="50">
                  <c:v>2.9079556914542226E-2</c:v>
                </c:pt>
                <c:pt idx="51">
                  <c:v>3.1148697636000675E-2</c:v>
                </c:pt>
                <c:pt idx="52">
                  <c:v>3.6181514180646572E-2</c:v>
                </c:pt>
                <c:pt idx="53">
                  <c:v>4.0425373209556033E-2</c:v>
                </c:pt>
                <c:pt idx="54">
                  <c:v>4.7159500342151717E-2</c:v>
                </c:pt>
                <c:pt idx="55">
                  <c:v>5.5368564560236158E-2</c:v>
                </c:pt>
                <c:pt idx="56">
                  <c:v>6.1732571946466266E-2</c:v>
                </c:pt>
                <c:pt idx="57">
                  <c:v>6.681848255715192E-2</c:v>
                </c:pt>
                <c:pt idx="58">
                  <c:v>7.1904459749422125E-2</c:v>
                </c:pt>
                <c:pt idx="59">
                  <c:v>7.704575630113937E-2</c:v>
                </c:pt>
                <c:pt idx="60">
                  <c:v>7.8587813146500679E-2</c:v>
                </c:pt>
                <c:pt idx="61">
                  <c:v>8.7443181835576325E-2</c:v>
                </c:pt>
                <c:pt idx="62">
                  <c:v>9.6801574272647031E-2</c:v>
                </c:pt>
                <c:pt idx="63">
                  <c:v>9.9085966417533297E-2</c:v>
                </c:pt>
                <c:pt idx="64">
                  <c:v>0.10417178853216977</c:v>
                </c:pt>
                <c:pt idx="65">
                  <c:v>0.10977950287614638</c:v>
                </c:pt>
                <c:pt idx="66">
                  <c:v>0.11321131894934167</c:v>
                </c:pt>
                <c:pt idx="67">
                  <c:v>0.11902266629389283</c:v>
                </c:pt>
                <c:pt idx="68">
                  <c:v>0.11430782700756226</c:v>
                </c:pt>
                <c:pt idx="69">
                  <c:v>0.11504654520540945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Sheet1!$A$34</c:f>
              <c:strCache>
                <c:ptCount val="1"/>
                <c:pt idx="0">
                  <c:v>US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Sheet1!$B$32:$BS$32</c:f>
              <c:numCache>
                <c:formatCode>General</c:formatCode>
                <c:ptCount val="70"/>
                <c:pt idx="0">
                  <c:v>1948</c:v>
                </c:pt>
                <c:pt idx="1">
                  <c:v>1949</c:v>
                </c:pt>
                <c:pt idx="2">
                  <c:v>1950</c:v>
                </c:pt>
                <c:pt idx="3">
                  <c:v>1951</c:v>
                </c:pt>
                <c:pt idx="4">
                  <c:v>1952</c:v>
                </c:pt>
                <c:pt idx="5">
                  <c:v>1953</c:v>
                </c:pt>
                <c:pt idx="6">
                  <c:v>1954</c:v>
                </c:pt>
                <c:pt idx="7">
                  <c:v>1955</c:v>
                </c:pt>
                <c:pt idx="8">
                  <c:v>1956</c:v>
                </c:pt>
                <c:pt idx="9">
                  <c:v>1957</c:v>
                </c:pt>
                <c:pt idx="10">
                  <c:v>1958</c:v>
                </c:pt>
                <c:pt idx="11">
                  <c:v>1959</c:v>
                </c:pt>
                <c:pt idx="12">
                  <c:v>1960</c:v>
                </c:pt>
                <c:pt idx="13">
                  <c:v>1961</c:v>
                </c:pt>
                <c:pt idx="14">
                  <c:v>1962</c:v>
                </c:pt>
                <c:pt idx="15">
                  <c:v>1963</c:v>
                </c:pt>
                <c:pt idx="16">
                  <c:v>1964</c:v>
                </c:pt>
                <c:pt idx="17">
                  <c:v>1965</c:v>
                </c:pt>
                <c:pt idx="18">
                  <c:v>1966</c:v>
                </c:pt>
                <c:pt idx="19">
                  <c:v>1967</c:v>
                </c:pt>
                <c:pt idx="20">
                  <c:v>1968</c:v>
                </c:pt>
                <c:pt idx="21">
                  <c:v>1969</c:v>
                </c:pt>
                <c:pt idx="22">
                  <c:v>1970</c:v>
                </c:pt>
                <c:pt idx="23">
                  <c:v>1971</c:v>
                </c:pt>
                <c:pt idx="24">
                  <c:v>1972</c:v>
                </c:pt>
                <c:pt idx="25">
                  <c:v>1973</c:v>
                </c:pt>
                <c:pt idx="26">
                  <c:v>1974</c:v>
                </c:pt>
                <c:pt idx="27">
                  <c:v>1975</c:v>
                </c:pt>
                <c:pt idx="28">
                  <c:v>1976</c:v>
                </c:pt>
                <c:pt idx="29">
                  <c:v>1977</c:v>
                </c:pt>
                <c:pt idx="30">
                  <c:v>1978</c:v>
                </c:pt>
                <c:pt idx="31">
                  <c:v>1979</c:v>
                </c:pt>
                <c:pt idx="32">
                  <c:v>1980</c:v>
                </c:pt>
                <c:pt idx="33">
                  <c:v>1981</c:v>
                </c:pt>
                <c:pt idx="34">
                  <c:v>1982</c:v>
                </c:pt>
                <c:pt idx="35">
                  <c:v>1983</c:v>
                </c:pt>
                <c:pt idx="36">
                  <c:v>1984</c:v>
                </c:pt>
                <c:pt idx="37">
                  <c:v>1985</c:v>
                </c:pt>
                <c:pt idx="38">
                  <c:v>1986</c:v>
                </c:pt>
                <c:pt idx="39">
                  <c:v>1987</c:v>
                </c:pt>
                <c:pt idx="40">
                  <c:v>1988</c:v>
                </c:pt>
                <c:pt idx="41">
                  <c:v>1989</c:v>
                </c:pt>
                <c:pt idx="42">
                  <c:v>1990</c:v>
                </c:pt>
                <c:pt idx="43">
                  <c:v>1991</c:v>
                </c:pt>
                <c:pt idx="44">
                  <c:v>1992</c:v>
                </c:pt>
                <c:pt idx="45">
                  <c:v>1993</c:v>
                </c:pt>
                <c:pt idx="46">
                  <c:v>1994</c:v>
                </c:pt>
                <c:pt idx="47">
                  <c:v>1995</c:v>
                </c:pt>
                <c:pt idx="48">
                  <c:v>1996</c:v>
                </c:pt>
                <c:pt idx="49">
                  <c:v>1997</c:v>
                </c:pt>
                <c:pt idx="50">
                  <c:v>1998</c:v>
                </c:pt>
                <c:pt idx="51">
                  <c:v>1999</c:v>
                </c:pt>
                <c:pt idx="52">
                  <c:v>2000</c:v>
                </c:pt>
                <c:pt idx="53">
                  <c:v>2001</c:v>
                </c:pt>
                <c:pt idx="54">
                  <c:v>2002</c:v>
                </c:pt>
                <c:pt idx="55">
                  <c:v>2003</c:v>
                </c:pt>
                <c:pt idx="56">
                  <c:v>2004</c:v>
                </c:pt>
                <c:pt idx="57">
                  <c:v>2005</c:v>
                </c:pt>
                <c:pt idx="58">
                  <c:v>2006</c:v>
                </c:pt>
                <c:pt idx="59">
                  <c:v>2007</c:v>
                </c:pt>
                <c:pt idx="60">
                  <c:v>2008</c:v>
                </c:pt>
                <c:pt idx="61">
                  <c:v>2009</c:v>
                </c:pt>
                <c:pt idx="62">
                  <c:v>2010</c:v>
                </c:pt>
                <c:pt idx="63">
                  <c:v>2011</c:v>
                </c:pt>
                <c:pt idx="64">
                  <c:v>2012</c:v>
                </c:pt>
                <c:pt idx="65">
                  <c:v>2013</c:v>
                </c:pt>
                <c:pt idx="66">
                  <c:v>2014</c:v>
                </c:pt>
                <c:pt idx="67">
                  <c:v>2015</c:v>
                </c:pt>
                <c:pt idx="68">
                  <c:v>2016</c:v>
                </c:pt>
                <c:pt idx="69">
                  <c:v>2017</c:v>
                </c:pt>
              </c:numCache>
            </c:numRef>
          </c:cat>
          <c:val>
            <c:numRef>
              <c:f>Sheet1!$B$34:$BS$34</c:f>
              <c:numCache>
                <c:formatCode>General</c:formatCode>
                <c:ptCount val="70"/>
                <c:pt idx="0">
                  <c:v>0.17146460902740576</c:v>
                </c:pt>
                <c:pt idx="1">
                  <c:v>0.16220633461969014</c:v>
                </c:pt>
                <c:pt idx="2">
                  <c:v>0.15603410041618104</c:v>
                </c:pt>
                <c:pt idx="3">
                  <c:v>0.15111679567251088</c:v>
                </c:pt>
                <c:pt idx="4">
                  <c:v>0.14851468808481313</c:v>
                </c:pt>
                <c:pt idx="5">
                  <c:v>0.14519060021311123</c:v>
                </c:pt>
                <c:pt idx="6">
                  <c:v>0.13759288043581508</c:v>
                </c:pt>
                <c:pt idx="7">
                  <c:v>0.13838031739617715</c:v>
                </c:pt>
                <c:pt idx="8">
                  <c:v>0.14644045817771767</c:v>
                </c:pt>
                <c:pt idx="9">
                  <c:v>0.14527392413010556</c:v>
                </c:pt>
                <c:pt idx="10">
                  <c:v>0.13789399225225793</c:v>
                </c:pt>
                <c:pt idx="11">
                  <c:v>0.13837516645401329</c:v>
                </c:pt>
                <c:pt idx="12">
                  <c:v>0.13431321590029233</c:v>
                </c:pt>
                <c:pt idx="13">
                  <c:v>0.12926837090746246</c:v>
                </c:pt>
                <c:pt idx="14">
                  <c:v>0.13150846073842209</c:v>
                </c:pt>
                <c:pt idx="15">
                  <c:v>0.12771451477920728</c:v>
                </c:pt>
                <c:pt idx="16">
                  <c:v>0.12805594099721443</c:v>
                </c:pt>
                <c:pt idx="17">
                  <c:v>0.12816614832819606</c:v>
                </c:pt>
                <c:pt idx="18">
                  <c:v>0.13427151276516947</c:v>
                </c:pt>
                <c:pt idx="19">
                  <c:v>0.13340362472827258</c:v>
                </c:pt>
                <c:pt idx="20">
                  <c:v>0.139988504359088</c:v>
                </c:pt>
                <c:pt idx="21">
                  <c:v>0.13398920986994406</c:v>
                </c:pt>
                <c:pt idx="22">
                  <c:v>0.1320629294321233</c:v>
                </c:pt>
                <c:pt idx="23">
                  <c:v>0.12738169300458888</c:v>
                </c:pt>
                <c:pt idx="24">
                  <c:v>0.12668647130207436</c:v>
                </c:pt>
                <c:pt idx="25">
                  <c:v>0.1225841954368143</c:v>
                </c:pt>
                <c:pt idx="26">
                  <c:v>0.1231792112131533</c:v>
                </c:pt>
                <c:pt idx="27">
                  <c:v>0.12010280582937198</c:v>
                </c:pt>
                <c:pt idx="28">
                  <c:v>0.123361093423298</c:v>
                </c:pt>
                <c:pt idx="29">
                  <c:v>0.1231707371226836</c:v>
                </c:pt>
                <c:pt idx="30">
                  <c:v>0.12422000518076992</c:v>
                </c:pt>
                <c:pt idx="31">
                  <c:v>0.12146311435374717</c:v>
                </c:pt>
                <c:pt idx="32">
                  <c:v>0.11652627560999937</c:v>
                </c:pt>
                <c:pt idx="33">
                  <c:v>0.12460995126044715</c:v>
                </c:pt>
                <c:pt idx="34">
                  <c:v>0.12234484522854383</c:v>
                </c:pt>
                <c:pt idx="35">
                  <c:v>0.12653138718251955</c:v>
                </c:pt>
                <c:pt idx="36">
                  <c:v>0.14281335101274223</c:v>
                </c:pt>
                <c:pt idx="37">
                  <c:v>0.14310528601807804</c:v>
                </c:pt>
                <c:pt idx="38">
                  <c:v>0.139995202881954</c:v>
                </c:pt>
                <c:pt idx="39">
                  <c:v>0.13280459923723581</c:v>
                </c:pt>
                <c:pt idx="40">
                  <c:v>0.13372236520024777</c:v>
                </c:pt>
                <c:pt idx="41">
                  <c:v>0.13567796008338698</c:v>
                </c:pt>
                <c:pt idx="42">
                  <c:v>0.1281615722305538</c:v>
                </c:pt>
                <c:pt idx="43">
                  <c:v>0.12999747610746504</c:v>
                </c:pt>
                <c:pt idx="44">
                  <c:v>0.13019893611573177</c:v>
                </c:pt>
                <c:pt idx="45">
                  <c:v>0.14005806444506774</c:v>
                </c:pt>
                <c:pt idx="46">
                  <c:v>0.13813235185673184</c:v>
                </c:pt>
                <c:pt idx="47">
                  <c:v>0.13021281796276762</c:v>
                </c:pt>
                <c:pt idx="48">
                  <c:v>0.13266851424408879</c:v>
                </c:pt>
                <c:pt idx="49">
                  <c:v>0.14072893407992279</c:v>
                </c:pt>
                <c:pt idx="50">
                  <c:v>0.14597270391828424</c:v>
                </c:pt>
                <c:pt idx="51">
                  <c:v>0.15156769283714169</c:v>
                </c:pt>
                <c:pt idx="52">
                  <c:v>0.15573629930980529</c:v>
                </c:pt>
                <c:pt idx="53">
                  <c:v>0.15136423000902891</c:v>
                </c:pt>
                <c:pt idx="54">
                  <c:v>0.1438362253430554</c:v>
                </c:pt>
                <c:pt idx="55">
                  <c:v>0.13193786276081759</c:v>
                </c:pt>
                <c:pt idx="56">
                  <c:v>0.12514646762792708</c:v>
                </c:pt>
                <c:pt idx="57">
                  <c:v>0.12376747656823731</c:v>
                </c:pt>
                <c:pt idx="58">
                  <c:v>0.12024835469932654</c:v>
                </c:pt>
                <c:pt idx="59">
                  <c:v>0.11216138841595996</c:v>
                </c:pt>
                <c:pt idx="60">
                  <c:v>0.10598710164848699</c:v>
                </c:pt>
                <c:pt idx="61">
                  <c:v>0.10541890564369594</c:v>
                </c:pt>
                <c:pt idx="62">
                  <c:v>0.10570959130546984</c:v>
                </c:pt>
                <c:pt idx="63">
                  <c:v>0.1019881066066559</c:v>
                </c:pt>
                <c:pt idx="64">
                  <c:v>0.10457876524562079</c:v>
                </c:pt>
                <c:pt idx="65">
                  <c:v>0.10317155280961095</c:v>
                </c:pt>
                <c:pt idx="66">
                  <c:v>0.10614609366437865</c:v>
                </c:pt>
                <c:pt idx="67">
                  <c:v>0.11495308961180957</c:v>
                </c:pt>
                <c:pt idx="68">
                  <c:v>0.11479189789313075</c:v>
                </c:pt>
                <c:pt idx="69">
                  <c:v>0.11087094730622868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23848000"/>
        <c:axId val="223826784"/>
      </c:lineChart>
      <c:catAx>
        <c:axId val="223848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23826784"/>
        <c:crosses val="autoZero"/>
        <c:auto val="1"/>
        <c:lblAlgn val="ctr"/>
        <c:lblOffset val="100"/>
        <c:noMultiLvlLbl val="0"/>
      </c:catAx>
      <c:valAx>
        <c:axId val="223826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23848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/>
              <a:t>Destinations for FDI (mil USD)</a:t>
            </a:r>
            <a:endParaRPr lang="zh-CN" alt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FDI!$A$2</c:f>
              <c:strCache>
                <c:ptCount val="1"/>
                <c:pt idx="0">
                  <c:v>          United States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FDI!$K$1:$AV$1</c:f>
              <c:strCache>
                <c:ptCount val="38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</c:strCache>
            </c:strRef>
          </c:cat>
          <c:val>
            <c:numRef>
              <c:f>FDI!$K$2:$AV$2</c:f>
              <c:numCache>
                <c:formatCode>General</c:formatCode>
                <c:ptCount val="38"/>
                <c:pt idx="0">
                  <c:v>8700</c:v>
                </c:pt>
                <c:pt idx="1">
                  <c:v>16918</c:v>
                </c:pt>
                <c:pt idx="2">
                  <c:v>25195</c:v>
                </c:pt>
                <c:pt idx="3">
                  <c:v>13810</c:v>
                </c:pt>
                <c:pt idx="4">
                  <c:v>11518</c:v>
                </c:pt>
                <c:pt idx="5">
                  <c:v>25567</c:v>
                </c:pt>
                <c:pt idx="6">
                  <c:v>20490</c:v>
                </c:pt>
                <c:pt idx="7">
                  <c:v>36145</c:v>
                </c:pt>
                <c:pt idx="8">
                  <c:v>59581</c:v>
                </c:pt>
                <c:pt idx="9">
                  <c:v>58571</c:v>
                </c:pt>
                <c:pt idx="10">
                  <c:v>69010</c:v>
                </c:pt>
                <c:pt idx="11">
                  <c:v>48422</c:v>
                </c:pt>
                <c:pt idx="12">
                  <c:v>22799</c:v>
                </c:pt>
                <c:pt idx="13">
                  <c:v>19222</c:v>
                </c:pt>
                <c:pt idx="14">
                  <c:v>50663</c:v>
                </c:pt>
                <c:pt idx="15">
                  <c:v>45095</c:v>
                </c:pt>
                <c:pt idx="16">
                  <c:v>58772</c:v>
                </c:pt>
                <c:pt idx="17">
                  <c:v>84455</c:v>
                </c:pt>
                <c:pt idx="18">
                  <c:v>103398</c:v>
                </c:pt>
                <c:pt idx="19">
                  <c:v>174434</c:v>
                </c:pt>
                <c:pt idx="20">
                  <c:v>283376</c:v>
                </c:pt>
                <c:pt idx="21">
                  <c:v>314007</c:v>
                </c:pt>
                <c:pt idx="22">
                  <c:v>159461</c:v>
                </c:pt>
                <c:pt idx="23">
                  <c:v>74457</c:v>
                </c:pt>
                <c:pt idx="24">
                  <c:v>53146</c:v>
                </c:pt>
                <c:pt idx="25">
                  <c:v>135826</c:v>
                </c:pt>
                <c:pt idx="26">
                  <c:v>104773</c:v>
                </c:pt>
                <c:pt idx="27">
                  <c:v>237136</c:v>
                </c:pt>
                <c:pt idx="28">
                  <c:v>215952</c:v>
                </c:pt>
                <c:pt idx="29">
                  <c:v>306366</c:v>
                </c:pt>
                <c:pt idx="30">
                  <c:v>143604</c:v>
                </c:pt>
                <c:pt idx="31">
                  <c:v>198049</c:v>
                </c:pt>
                <c:pt idx="32">
                  <c:v>229862</c:v>
                </c:pt>
                <c:pt idx="33">
                  <c:v>199034</c:v>
                </c:pt>
                <c:pt idx="34">
                  <c:v>201393</c:v>
                </c:pt>
                <c:pt idx="35">
                  <c:v>171601</c:v>
                </c:pt>
                <c:pt idx="36">
                  <c:v>348402</c:v>
                </c:pt>
                <c:pt idx="37">
                  <c:v>391104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FDI!$A$3</c:f>
              <c:strCache>
                <c:ptCount val="1"/>
                <c:pt idx="0">
                  <c:v>          China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FDI!$K$1:$AV$1</c:f>
              <c:strCache>
                <c:ptCount val="38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</c:strCache>
            </c:strRef>
          </c:cat>
          <c:val>
            <c:numRef>
              <c:f>FDI!$K$3:$AV$3</c:f>
              <c:numCache>
                <c:formatCode>General</c:formatCode>
                <c:ptCount val="38"/>
                <c:pt idx="0">
                  <c:v>0.08</c:v>
                </c:pt>
                <c:pt idx="1">
                  <c:v>57</c:v>
                </c:pt>
                <c:pt idx="2">
                  <c:v>265</c:v>
                </c:pt>
                <c:pt idx="3">
                  <c:v>430</c:v>
                </c:pt>
                <c:pt idx="4">
                  <c:v>916</c:v>
                </c:pt>
                <c:pt idx="5">
                  <c:v>1419</c:v>
                </c:pt>
                <c:pt idx="6">
                  <c:v>1956</c:v>
                </c:pt>
                <c:pt idx="7">
                  <c:v>2243.73</c:v>
                </c:pt>
                <c:pt idx="8">
                  <c:v>2313.5300000000002</c:v>
                </c:pt>
                <c:pt idx="9">
                  <c:v>3193.68</c:v>
                </c:pt>
                <c:pt idx="10">
                  <c:v>3392.57</c:v>
                </c:pt>
                <c:pt idx="11">
                  <c:v>3487.11</c:v>
                </c:pt>
                <c:pt idx="12">
                  <c:v>4366.34</c:v>
                </c:pt>
                <c:pt idx="13">
                  <c:v>11007.51</c:v>
                </c:pt>
                <c:pt idx="14">
                  <c:v>27514.95</c:v>
                </c:pt>
                <c:pt idx="15">
                  <c:v>33766.5</c:v>
                </c:pt>
                <c:pt idx="16">
                  <c:v>37520.53</c:v>
                </c:pt>
                <c:pt idx="17">
                  <c:v>41725.519999999997</c:v>
                </c:pt>
                <c:pt idx="18">
                  <c:v>45257.04</c:v>
                </c:pt>
                <c:pt idx="19">
                  <c:v>45462.75</c:v>
                </c:pt>
                <c:pt idx="20">
                  <c:v>40318.71</c:v>
                </c:pt>
                <c:pt idx="21">
                  <c:v>40714.81</c:v>
                </c:pt>
                <c:pt idx="22">
                  <c:v>46877.59</c:v>
                </c:pt>
                <c:pt idx="23">
                  <c:v>52742.86</c:v>
                </c:pt>
                <c:pt idx="24">
                  <c:v>53504.7</c:v>
                </c:pt>
                <c:pt idx="25">
                  <c:v>60630</c:v>
                </c:pt>
                <c:pt idx="26">
                  <c:v>72406</c:v>
                </c:pt>
                <c:pt idx="27">
                  <c:v>72715</c:v>
                </c:pt>
                <c:pt idx="28">
                  <c:v>83521</c:v>
                </c:pt>
                <c:pt idx="29">
                  <c:v>108312</c:v>
                </c:pt>
                <c:pt idx="30">
                  <c:v>95000</c:v>
                </c:pt>
                <c:pt idx="31">
                  <c:v>114734</c:v>
                </c:pt>
                <c:pt idx="32">
                  <c:v>123985</c:v>
                </c:pt>
                <c:pt idx="33">
                  <c:v>121080</c:v>
                </c:pt>
                <c:pt idx="34">
                  <c:v>123911</c:v>
                </c:pt>
                <c:pt idx="35">
                  <c:v>128500</c:v>
                </c:pt>
                <c:pt idx="36">
                  <c:v>135610</c:v>
                </c:pt>
                <c:pt idx="37">
                  <c:v>133700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FDI!$A$4</c:f>
              <c:strCache>
                <c:ptCount val="1"/>
                <c:pt idx="0">
                  <c:v>          Japan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FDI!$K$1:$AV$1</c:f>
              <c:strCache>
                <c:ptCount val="38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</c:strCache>
            </c:strRef>
          </c:cat>
          <c:val>
            <c:numRef>
              <c:f>FDI!$K$4:$AV$4</c:f>
              <c:numCache>
                <c:formatCode>General</c:formatCode>
                <c:ptCount val="38"/>
                <c:pt idx="0">
                  <c:v>239</c:v>
                </c:pt>
                <c:pt idx="1">
                  <c:v>278</c:v>
                </c:pt>
                <c:pt idx="2">
                  <c:v>189</c:v>
                </c:pt>
                <c:pt idx="3">
                  <c:v>439</c:v>
                </c:pt>
                <c:pt idx="4">
                  <c:v>416</c:v>
                </c:pt>
                <c:pt idx="5">
                  <c:v>-10</c:v>
                </c:pt>
                <c:pt idx="6">
                  <c:v>608.71315021630005</c:v>
                </c:pt>
                <c:pt idx="7">
                  <c:v>242.10776168999999</c:v>
                </c:pt>
                <c:pt idx="8">
                  <c:v>1177.4222541793999</c:v>
                </c:pt>
                <c:pt idx="9">
                  <c:v>-483.80048692179997</c:v>
                </c:pt>
                <c:pt idx="10">
                  <c:v>-1059.6967324809</c:v>
                </c:pt>
                <c:pt idx="11">
                  <c:v>1806.0390076799999</c:v>
                </c:pt>
                <c:pt idx="12">
                  <c:v>1284.268820477</c:v>
                </c:pt>
                <c:pt idx="13">
                  <c:v>2755.6039825978</c:v>
                </c:pt>
                <c:pt idx="14">
                  <c:v>210.4354394863</c:v>
                </c:pt>
                <c:pt idx="15">
                  <c:v>888.38447088290002</c:v>
                </c:pt>
                <c:pt idx="16">
                  <c:v>41.463072349900003</c:v>
                </c:pt>
                <c:pt idx="17">
                  <c:v>228.08354553730001</c:v>
                </c:pt>
                <c:pt idx="18">
                  <c:v>3224.6183600433001</c:v>
                </c:pt>
                <c:pt idx="19">
                  <c:v>3192.5762957870002</c:v>
                </c:pt>
                <c:pt idx="20">
                  <c:v>12741.336353340899</c:v>
                </c:pt>
                <c:pt idx="21">
                  <c:v>8322.7392938337998</c:v>
                </c:pt>
                <c:pt idx="22">
                  <c:v>6241.5958330932999</c:v>
                </c:pt>
                <c:pt idx="23">
                  <c:v>9239.3482629916998</c:v>
                </c:pt>
                <c:pt idx="24">
                  <c:v>6323.9776422589002</c:v>
                </c:pt>
                <c:pt idx="25">
                  <c:v>7815.4178181583002</c:v>
                </c:pt>
                <c:pt idx="26">
                  <c:v>2775.7580431507999</c:v>
                </c:pt>
                <c:pt idx="27">
                  <c:v>-6505.8435584140998</c:v>
                </c:pt>
                <c:pt idx="28">
                  <c:v>22548.850994445998</c:v>
                </c:pt>
                <c:pt idx="29">
                  <c:v>24425.122147079601</c:v>
                </c:pt>
                <c:pt idx="30">
                  <c:v>11938.341414618601</c:v>
                </c:pt>
                <c:pt idx="31">
                  <c:v>-1251.810494202</c:v>
                </c:pt>
                <c:pt idx="32">
                  <c:v>-1758.3344819377</c:v>
                </c:pt>
                <c:pt idx="33">
                  <c:v>1731.5319492921999</c:v>
                </c:pt>
                <c:pt idx="34">
                  <c:v>2303.7172744291001</c:v>
                </c:pt>
                <c:pt idx="35">
                  <c:v>10612.014819009901</c:v>
                </c:pt>
                <c:pt idx="36">
                  <c:v>-2250.0431909058002</c:v>
                </c:pt>
                <c:pt idx="37">
                  <c:v>11388.4077100549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FDI!$A$5</c:f>
              <c:strCache>
                <c:ptCount val="1"/>
                <c:pt idx="0">
                  <c:v>          Germany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FDI!$K$1:$AV$1</c:f>
              <c:strCache>
                <c:ptCount val="38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</c:strCache>
            </c:strRef>
          </c:cat>
          <c:val>
            <c:numRef>
              <c:f>FDI!$K$5:$AV$5</c:f>
              <c:numCache>
                <c:formatCode>General</c:formatCode>
                <c:ptCount val="3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2962.3637612719999</c:v>
                </c:pt>
                <c:pt idx="12">
                  <c:v>4727.2497198019</c:v>
                </c:pt>
                <c:pt idx="13">
                  <c:v>-2089.3990330739998</c:v>
                </c:pt>
                <c:pt idx="14">
                  <c:v>368.2348244744</c:v>
                </c:pt>
                <c:pt idx="15">
                  <c:v>7134.5090862034003</c:v>
                </c:pt>
                <c:pt idx="16">
                  <c:v>12024.4848687837</c:v>
                </c:pt>
                <c:pt idx="17">
                  <c:v>6572.6456534886001</c:v>
                </c:pt>
                <c:pt idx="18">
                  <c:v>12244.633980369799</c:v>
                </c:pt>
                <c:pt idx="19">
                  <c:v>24593.2362317935</c:v>
                </c:pt>
                <c:pt idx="20">
                  <c:v>56075.693539606298</c:v>
                </c:pt>
                <c:pt idx="21">
                  <c:v>198279.33941404091</c:v>
                </c:pt>
                <c:pt idx="22">
                  <c:v>26401.996402716799</c:v>
                </c:pt>
                <c:pt idx="23">
                  <c:v>53522.331184414797</c:v>
                </c:pt>
                <c:pt idx="24">
                  <c:v>32376.7654514387</c:v>
                </c:pt>
                <c:pt idx="25">
                  <c:v>-10192.178701582499</c:v>
                </c:pt>
                <c:pt idx="26">
                  <c:v>47449.796050340803</c:v>
                </c:pt>
                <c:pt idx="27">
                  <c:v>55654.560485535199</c:v>
                </c:pt>
                <c:pt idx="28">
                  <c:v>80212.4814203477</c:v>
                </c:pt>
                <c:pt idx="29">
                  <c:v>8127.0282345185997</c:v>
                </c:pt>
                <c:pt idx="30">
                  <c:v>23805.596498125298</c:v>
                </c:pt>
                <c:pt idx="31">
                  <c:v>65642.988166268202</c:v>
                </c:pt>
                <c:pt idx="32">
                  <c:v>67513.664324290497</c:v>
                </c:pt>
                <c:pt idx="33">
                  <c:v>28181.1243566056</c:v>
                </c:pt>
                <c:pt idx="34">
                  <c:v>15573.1844139153</c:v>
                </c:pt>
                <c:pt idx="35">
                  <c:v>3954.0552265994002</c:v>
                </c:pt>
                <c:pt idx="36">
                  <c:v>33312.303209971797</c:v>
                </c:pt>
                <c:pt idx="37">
                  <c:v>9528.2815377723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FDI!$A$6</c:f>
              <c:strCache>
                <c:ptCount val="1"/>
                <c:pt idx="0">
                  <c:v>          India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FDI!$K$1:$AV$1</c:f>
              <c:strCache>
                <c:ptCount val="38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</c:strCache>
            </c:strRef>
          </c:cat>
          <c:val>
            <c:numRef>
              <c:f>FDI!$K$6:$AV$6</c:f>
              <c:numCache>
                <c:formatCode>General</c:formatCode>
                <c:ptCount val="38"/>
                <c:pt idx="0">
                  <c:v>48.57</c:v>
                </c:pt>
                <c:pt idx="1">
                  <c:v>79.16</c:v>
                </c:pt>
                <c:pt idx="2">
                  <c:v>91.92</c:v>
                </c:pt>
                <c:pt idx="3">
                  <c:v>72.08</c:v>
                </c:pt>
                <c:pt idx="4">
                  <c:v>5.64</c:v>
                </c:pt>
                <c:pt idx="5">
                  <c:v>19.239999999999998</c:v>
                </c:pt>
                <c:pt idx="6">
                  <c:v>106.09</c:v>
                </c:pt>
                <c:pt idx="7">
                  <c:v>117.73</c:v>
                </c:pt>
                <c:pt idx="8">
                  <c:v>212.32</c:v>
                </c:pt>
                <c:pt idx="9">
                  <c:v>91.25</c:v>
                </c:pt>
                <c:pt idx="10">
                  <c:v>252.1</c:v>
                </c:pt>
                <c:pt idx="11">
                  <c:v>236.69</c:v>
                </c:pt>
                <c:pt idx="12">
                  <c:v>75</c:v>
                </c:pt>
                <c:pt idx="13">
                  <c:v>252</c:v>
                </c:pt>
                <c:pt idx="14">
                  <c:v>532</c:v>
                </c:pt>
                <c:pt idx="15">
                  <c:v>974</c:v>
                </c:pt>
                <c:pt idx="16">
                  <c:v>2151</c:v>
                </c:pt>
                <c:pt idx="17">
                  <c:v>2525</c:v>
                </c:pt>
                <c:pt idx="18">
                  <c:v>3619</c:v>
                </c:pt>
                <c:pt idx="19">
                  <c:v>2633</c:v>
                </c:pt>
                <c:pt idx="20">
                  <c:v>2168</c:v>
                </c:pt>
                <c:pt idx="21">
                  <c:v>3587.9897466934999</c:v>
                </c:pt>
                <c:pt idx="22">
                  <c:v>5477.6376244003004</c:v>
                </c:pt>
                <c:pt idx="23">
                  <c:v>5629.6710779403002</c:v>
                </c:pt>
                <c:pt idx="24">
                  <c:v>4321.0764372639997</c:v>
                </c:pt>
                <c:pt idx="25">
                  <c:v>5777.8072004677997</c:v>
                </c:pt>
                <c:pt idx="26">
                  <c:v>7621.7687074830001</c:v>
                </c:pt>
                <c:pt idx="27">
                  <c:v>20327.763921689799</c:v>
                </c:pt>
                <c:pt idx="28">
                  <c:v>25349.891773583098</c:v>
                </c:pt>
                <c:pt idx="29">
                  <c:v>47102.417274256899</c:v>
                </c:pt>
                <c:pt idx="30">
                  <c:v>35633.939485965398</c:v>
                </c:pt>
                <c:pt idx="31">
                  <c:v>27417.076661315899</c:v>
                </c:pt>
                <c:pt idx="32">
                  <c:v>36190.456026826403</c:v>
                </c:pt>
                <c:pt idx="33">
                  <c:v>24195.766918925401</c:v>
                </c:pt>
                <c:pt idx="34">
                  <c:v>28199.446037223199</c:v>
                </c:pt>
                <c:pt idx="35">
                  <c:v>34582.100732924198</c:v>
                </c:pt>
                <c:pt idx="36">
                  <c:v>44064.129198979303</c:v>
                </c:pt>
                <c:pt idx="37">
                  <c:v>44485.624634460997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23827328"/>
        <c:axId val="223851264"/>
      </c:lineChart>
      <c:catAx>
        <c:axId val="223827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23851264"/>
        <c:crosses val="autoZero"/>
        <c:auto val="1"/>
        <c:lblAlgn val="ctr"/>
        <c:lblOffset val="100"/>
        <c:noMultiLvlLbl val="0"/>
      </c:catAx>
      <c:valAx>
        <c:axId val="223851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23827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/>
              <a:t>Sources of ODI (mil USD)</a:t>
            </a:r>
            <a:endParaRPr lang="zh-CN" alt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ODI!$A$7</c:f>
              <c:strCache>
                <c:ptCount val="1"/>
                <c:pt idx="0">
                  <c:v>          United States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ODI!$L$6:$AV$6</c:f>
              <c:strCache>
                <c:ptCount val="37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</c:strCache>
            </c:strRef>
          </c:cat>
          <c:val>
            <c:numRef>
              <c:f>ODI!$L$7:$AV$7</c:f>
              <c:numCache>
                <c:formatCode>General</c:formatCode>
                <c:ptCount val="37"/>
                <c:pt idx="0">
                  <c:v>19230</c:v>
                </c:pt>
                <c:pt idx="1">
                  <c:v>13227</c:v>
                </c:pt>
                <c:pt idx="2">
                  <c:v>1077.9999299999999</c:v>
                </c:pt>
                <c:pt idx="3">
                  <c:v>9524.9999499999994</c:v>
                </c:pt>
                <c:pt idx="4">
                  <c:v>13044.99993</c:v>
                </c:pt>
                <c:pt idx="5">
                  <c:v>13387.99992</c:v>
                </c:pt>
                <c:pt idx="6">
                  <c:v>19640.999940000002</c:v>
                </c:pt>
                <c:pt idx="7">
                  <c:v>30153.999899999999</c:v>
                </c:pt>
                <c:pt idx="8">
                  <c:v>18598.999889999999</c:v>
                </c:pt>
                <c:pt idx="9">
                  <c:v>37603.999889999999</c:v>
                </c:pt>
                <c:pt idx="10">
                  <c:v>30982</c:v>
                </c:pt>
                <c:pt idx="11">
                  <c:v>32696</c:v>
                </c:pt>
                <c:pt idx="12">
                  <c:v>42647</c:v>
                </c:pt>
                <c:pt idx="13">
                  <c:v>77247</c:v>
                </c:pt>
                <c:pt idx="14">
                  <c:v>73252</c:v>
                </c:pt>
                <c:pt idx="15">
                  <c:v>92074</c:v>
                </c:pt>
                <c:pt idx="16">
                  <c:v>84426</c:v>
                </c:pt>
                <c:pt idx="17">
                  <c:v>95769</c:v>
                </c:pt>
                <c:pt idx="18">
                  <c:v>131004</c:v>
                </c:pt>
                <c:pt idx="19">
                  <c:v>209391</c:v>
                </c:pt>
                <c:pt idx="20">
                  <c:v>142626</c:v>
                </c:pt>
                <c:pt idx="21">
                  <c:v>124873</c:v>
                </c:pt>
                <c:pt idx="22">
                  <c:v>134946</c:v>
                </c:pt>
                <c:pt idx="23">
                  <c:v>129352</c:v>
                </c:pt>
                <c:pt idx="24">
                  <c:v>294905</c:v>
                </c:pt>
                <c:pt idx="25">
                  <c:v>15369</c:v>
                </c:pt>
                <c:pt idx="26">
                  <c:v>224220</c:v>
                </c:pt>
                <c:pt idx="27">
                  <c:v>393518</c:v>
                </c:pt>
                <c:pt idx="28">
                  <c:v>308296</c:v>
                </c:pt>
                <c:pt idx="29">
                  <c:v>287901</c:v>
                </c:pt>
                <c:pt idx="30">
                  <c:v>277779</c:v>
                </c:pt>
                <c:pt idx="31">
                  <c:v>396569</c:v>
                </c:pt>
                <c:pt idx="32">
                  <c:v>318196</c:v>
                </c:pt>
                <c:pt idx="33">
                  <c:v>303432</c:v>
                </c:pt>
                <c:pt idx="34">
                  <c:v>292283</c:v>
                </c:pt>
                <c:pt idx="35">
                  <c:v>303177</c:v>
                </c:pt>
                <c:pt idx="36">
                  <c:v>299003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ODI!$A$8</c:f>
              <c:strCache>
                <c:ptCount val="1"/>
                <c:pt idx="0">
                  <c:v>          China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ODI!$L$6:$AV$6</c:f>
              <c:strCache>
                <c:ptCount val="37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</c:strCache>
            </c:strRef>
          </c:cat>
          <c:val>
            <c:numRef>
              <c:f>ODI!$L$8:$AV$8</c:f>
              <c:numCache>
                <c:formatCode>General</c:formatCode>
                <c:ptCount val="37"/>
                <c:pt idx="0">
                  <c:v>0</c:v>
                </c:pt>
                <c:pt idx="1">
                  <c:v>0</c:v>
                </c:pt>
                <c:pt idx="2">
                  <c:v>44</c:v>
                </c:pt>
                <c:pt idx="3">
                  <c:v>93</c:v>
                </c:pt>
                <c:pt idx="4">
                  <c:v>134</c:v>
                </c:pt>
                <c:pt idx="5">
                  <c:v>629</c:v>
                </c:pt>
                <c:pt idx="6">
                  <c:v>450</c:v>
                </c:pt>
                <c:pt idx="7">
                  <c:v>645</c:v>
                </c:pt>
                <c:pt idx="8">
                  <c:v>850</c:v>
                </c:pt>
                <c:pt idx="9">
                  <c:v>780</c:v>
                </c:pt>
                <c:pt idx="10">
                  <c:v>830</c:v>
                </c:pt>
                <c:pt idx="11">
                  <c:v>913</c:v>
                </c:pt>
                <c:pt idx="12">
                  <c:v>4000</c:v>
                </c:pt>
                <c:pt idx="13">
                  <c:v>4400</c:v>
                </c:pt>
                <c:pt idx="14">
                  <c:v>2000</c:v>
                </c:pt>
                <c:pt idx="15">
                  <c:v>2000</c:v>
                </c:pt>
                <c:pt idx="16">
                  <c:v>2114</c:v>
                </c:pt>
                <c:pt idx="17">
                  <c:v>2562.4899999999998</c:v>
                </c:pt>
                <c:pt idx="18">
                  <c:v>2633.8069999999998</c:v>
                </c:pt>
                <c:pt idx="19">
                  <c:v>1774.3130000000001</c:v>
                </c:pt>
                <c:pt idx="20">
                  <c:v>915.77700000000004</c:v>
                </c:pt>
                <c:pt idx="21">
                  <c:v>6885.3980000000001</c:v>
                </c:pt>
                <c:pt idx="22">
                  <c:v>2518.4070000000002</c:v>
                </c:pt>
                <c:pt idx="23">
                  <c:v>2854.65</c:v>
                </c:pt>
                <c:pt idx="24">
                  <c:v>5497.99</c:v>
                </c:pt>
                <c:pt idx="25">
                  <c:v>12261.17</c:v>
                </c:pt>
                <c:pt idx="26">
                  <c:v>17633.97</c:v>
                </c:pt>
                <c:pt idx="27">
                  <c:v>26506.09</c:v>
                </c:pt>
                <c:pt idx="28">
                  <c:v>55907.17</c:v>
                </c:pt>
                <c:pt idx="29">
                  <c:v>56528.99</c:v>
                </c:pt>
                <c:pt idx="30">
                  <c:v>68811.31</c:v>
                </c:pt>
                <c:pt idx="31">
                  <c:v>74654.040000000095</c:v>
                </c:pt>
                <c:pt idx="32">
                  <c:v>87803.53</c:v>
                </c:pt>
                <c:pt idx="33">
                  <c:v>107843.71000000009</c:v>
                </c:pt>
                <c:pt idx="34">
                  <c:v>123119.8599999999</c:v>
                </c:pt>
                <c:pt idx="35">
                  <c:v>127560</c:v>
                </c:pt>
                <c:pt idx="36">
                  <c:v>183100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ODI!$A$9</c:f>
              <c:strCache>
                <c:ptCount val="1"/>
                <c:pt idx="0">
                  <c:v>          Japan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ODI!$L$6:$AV$6</c:f>
              <c:strCache>
                <c:ptCount val="37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</c:strCache>
            </c:strRef>
          </c:cat>
          <c:val>
            <c:numRef>
              <c:f>ODI!$L$9:$AV$9</c:f>
              <c:numCache>
                <c:formatCode>General</c:formatCode>
                <c:ptCount val="37"/>
                <c:pt idx="0">
                  <c:v>2385</c:v>
                </c:pt>
                <c:pt idx="1">
                  <c:v>4894</c:v>
                </c:pt>
                <c:pt idx="2">
                  <c:v>4540</c:v>
                </c:pt>
                <c:pt idx="3">
                  <c:v>3612</c:v>
                </c:pt>
                <c:pt idx="4">
                  <c:v>5965</c:v>
                </c:pt>
                <c:pt idx="5">
                  <c:v>6440.1180534593996</c:v>
                </c:pt>
                <c:pt idx="6">
                  <c:v>14402.444813672</c:v>
                </c:pt>
                <c:pt idx="7">
                  <c:v>20100.526832505999</c:v>
                </c:pt>
                <c:pt idx="8">
                  <c:v>35436.044696922399</c:v>
                </c:pt>
                <c:pt idx="9">
                  <c:v>46251.195964164603</c:v>
                </c:pt>
                <c:pt idx="10">
                  <c:v>50774.904690866897</c:v>
                </c:pt>
                <c:pt idx="11">
                  <c:v>31638.296450815498</c:v>
                </c:pt>
                <c:pt idx="12">
                  <c:v>17304.245525104401</c:v>
                </c:pt>
                <c:pt idx="13">
                  <c:v>13913.0200183457</c:v>
                </c:pt>
                <c:pt idx="14">
                  <c:v>18120.890732623699</c:v>
                </c:pt>
                <c:pt idx="15">
                  <c:v>22630.332257419799</c:v>
                </c:pt>
                <c:pt idx="16">
                  <c:v>23427.810514897199</c:v>
                </c:pt>
                <c:pt idx="17">
                  <c:v>25993.087915630102</c:v>
                </c:pt>
                <c:pt idx="18">
                  <c:v>24152.066765975302</c:v>
                </c:pt>
                <c:pt idx="19">
                  <c:v>22743.015793586001</c:v>
                </c:pt>
                <c:pt idx="20">
                  <c:v>31557.383194914899</c:v>
                </c:pt>
                <c:pt idx="21">
                  <c:v>38332.889269227897</c:v>
                </c:pt>
                <c:pt idx="22">
                  <c:v>32280.793217851799</c:v>
                </c:pt>
                <c:pt idx="23">
                  <c:v>28800.472686810499</c:v>
                </c:pt>
                <c:pt idx="24">
                  <c:v>30951.4062832161</c:v>
                </c:pt>
                <c:pt idx="25">
                  <c:v>45781.2462574171</c:v>
                </c:pt>
                <c:pt idx="26">
                  <c:v>50265.9463967876</c:v>
                </c:pt>
                <c:pt idx="27">
                  <c:v>73548.817025323995</c:v>
                </c:pt>
                <c:pt idx="28">
                  <c:v>128019.5386952273</c:v>
                </c:pt>
                <c:pt idx="29">
                  <c:v>74698.741371442404</c:v>
                </c:pt>
                <c:pt idx="30">
                  <c:v>56263.412239020603</c:v>
                </c:pt>
                <c:pt idx="31">
                  <c:v>107599.1458894583</c:v>
                </c:pt>
                <c:pt idx="32">
                  <c:v>122548.7307386218</c:v>
                </c:pt>
                <c:pt idx="33">
                  <c:v>135748.76761988489</c:v>
                </c:pt>
                <c:pt idx="34">
                  <c:v>129037.7396500817</c:v>
                </c:pt>
                <c:pt idx="35">
                  <c:v>128653.835993523</c:v>
                </c:pt>
                <c:pt idx="36">
                  <c:v>145242.43497283829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ODI!$A$10</c:f>
              <c:strCache>
                <c:ptCount val="1"/>
                <c:pt idx="0">
                  <c:v>          Germany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ODI!$L$6:$AV$6</c:f>
              <c:strCache>
                <c:ptCount val="37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</c:strCache>
            </c:strRef>
          </c:cat>
          <c:val>
            <c:numRef>
              <c:f>ODI!$L$10:$AV$10</c:f>
              <c:numCache>
                <c:formatCode>General</c:formatCode>
                <c:ptCount val="3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24234.822649823898</c:v>
                </c:pt>
                <c:pt idx="11">
                  <c:v>22937.187413379601</c:v>
                </c:pt>
                <c:pt idx="12">
                  <c:v>18599.5133352544</c:v>
                </c:pt>
                <c:pt idx="13">
                  <c:v>17196.1689207171</c:v>
                </c:pt>
                <c:pt idx="14">
                  <c:v>18859.3841470554</c:v>
                </c:pt>
                <c:pt idx="15">
                  <c:v>39048.613873130802</c:v>
                </c:pt>
                <c:pt idx="16">
                  <c:v>50804.707696192803</c:v>
                </c:pt>
                <c:pt idx="17">
                  <c:v>41798.144239530397</c:v>
                </c:pt>
                <c:pt idx="18">
                  <c:v>88824.870572323198</c:v>
                </c:pt>
                <c:pt idx="19">
                  <c:v>108688.382072964</c:v>
                </c:pt>
                <c:pt idx="20">
                  <c:v>57085.944352312501</c:v>
                </c:pt>
                <c:pt idx="21">
                  <c:v>39889.422018594902</c:v>
                </c:pt>
                <c:pt idx="22">
                  <c:v>18942.5928191614</c:v>
                </c:pt>
                <c:pt idx="23">
                  <c:v>5568.0854233584996</c:v>
                </c:pt>
                <c:pt idx="24">
                  <c:v>20311.540729979599</c:v>
                </c:pt>
                <c:pt idx="25">
                  <c:v>74543.065711585296</c:v>
                </c:pt>
                <c:pt idx="26">
                  <c:v>116680.1833050866</c:v>
                </c:pt>
                <c:pt idx="27">
                  <c:v>169319.88070699861</c:v>
                </c:pt>
                <c:pt idx="28">
                  <c:v>71506.731607280206</c:v>
                </c:pt>
                <c:pt idx="29">
                  <c:v>68541.049923386105</c:v>
                </c:pt>
                <c:pt idx="30">
                  <c:v>125450.8141898827</c:v>
                </c:pt>
                <c:pt idx="31">
                  <c:v>77928.902975582299</c:v>
                </c:pt>
                <c:pt idx="32">
                  <c:v>62164.494394149202</c:v>
                </c:pt>
                <c:pt idx="33">
                  <c:v>42270.614836973298</c:v>
                </c:pt>
                <c:pt idx="34">
                  <c:v>99518.759345177503</c:v>
                </c:pt>
                <c:pt idx="35">
                  <c:v>93283.070429064595</c:v>
                </c:pt>
                <c:pt idx="36">
                  <c:v>34557.5436791717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ODI!$A$11</c:f>
              <c:strCache>
                <c:ptCount val="1"/>
                <c:pt idx="0">
                  <c:v>          India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ODI!$L$6:$AV$6</c:f>
              <c:strCache>
                <c:ptCount val="37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</c:strCache>
            </c:strRef>
          </c:cat>
          <c:val>
            <c:numRef>
              <c:f>ODI!$L$11:$AV$11</c:f>
              <c:numCache>
                <c:formatCode>General</c:formatCode>
                <c:ptCount val="37"/>
                <c:pt idx="0">
                  <c:v>4</c:v>
                </c:pt>
                <c:pt idx="1">
                  <c:v>2</c:v>
                </c:pt>
                <c:pt idx="2">
                  <c:v>1</c:v>
                </c:pt>
                <c:pt idx="3">
                  <c:v>5</c:v>
                </c:pt>
                <c:pt idx="4">
                  <c:v>4</c:v>
                </c:pt>
                <c:pt idx="5">
                  <c:v>3</c:v>
                </c:pt>
                <c:pt idx="6">
                  <c:v>-1</c:v>
                </c:pt>
                <c:pt idx="7">
                  <c:v>5</c:v>
                </c:pt>
                <c:pt idx="8">
                  <c:v>11</c:v>
                </c:pt>
                <c:pt idx="9">
                  <c:v>10</c:v>
                </c:pt>
                <c:pt idx="10">
                  <c:v>6</c:v>
                </c:pt>
                <c:pt idx="11">
                  <c:v>-11</c:v>
                </c:pt>
                <c:pt idx="12">
                  <c:v>24</c:v>
                </c:pt>
                <c:pt idx="13">
                  <c:v>0.35064099999999998</c:v>
                </c:pt>
                <c:pt idx="14">
                  <c:v>82</c:v>
                </c:pt>
                <c:pt idx="15">
                  <c:v>119</c:v>
                </c:pt>
                <c:pt idx="16">
                  <c:v>240</c:v>
                </c:pt>
                <c:pt idx="17">
                  <c:v>113</c:v>
                </c:pt>
                <c:pt idx="18">
                  <c:v>47</c:v>
                </c:pt>
                <c:pt idx="19">
                  <c:v>80</c:v>
                </c:pt>
                <c:pt idx="20">
                  <c:v>514.44541360339997</c:v>
                </c:pt>
                <c:pt idx="21">
                  <c:v>1397.4365495142999</c:v>
                </c:pt>
                <c:pt idx="22">
                  <c:v>1678.0394278578999</c:v>
                </c:pt>
                <c:pt idx="23">
                  <c:v>1875.7795175524</c:v>
                </c:pt>
                <c:pt idx="24">
                  <c:v>2175.3665883287999</c:v>
                </c:pt>
                <c:pt idx="25">
                  <c:v>2985.4875283447</c:v>
                </c:pt>
                <c:pt idx="26">
                  <c:v>14284.989074535901</c:v>
                </c:pt>
                <c:pt idx="27">
                  <c:v>17233.7569682092</c:v>
                </c:pt>
                <c:pt idx="28">
                  <c:v>21142.471152873699</c:v>
                </c:pt>
                <c:pt idx="29">
                  <c:v>16057.781001253999</c:v>
                </c:pt>
                <c:pt idx="30">
                  <c:v>15947.4254337814</c:v>
                </c:pt>
                <c:pt idx="31">
                  <c:v>12456.160713941401</c:v>
                </c:pt>
                <c:pt idx="32">
                  <c:v>8485.6953826173994</c:v>
                </c:pt>
                <c:pt idx="33">
                  <c:v>1678.7427766912999</c:v>
                </c:pt>
                <c:pt idx="34">
                  <c:v>11783.495466127</c:v>
                </c:pt>
                <c:pt idx="35">
                  <c:v>7572.4218481447997</c:v>
                </c:pt>
                <c:pt idx="36">
                  <c:v>5120.268307456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23825696"/>
        <c:axId val="223826240"/>
      </c:lineChart>
      <c:catAx>
        <c:axId val="223825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23826240"/>
        <c:crosses val="autoZero"/>
        <c:auto val="1"/>
        <c:lblAlgn val="ctr"/>
        <c:lblOffset val="100"/>
        <c:noMultiLvlLbl val="0"/>
      </c:catAx>
      <c:valAx>
        <c:axId val="223826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23825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C4C21D-2F9B-4DB9-B76E-4FFB29127C44}" type="datetimeFigureOut">
              <a:rPr lang="zh-CN" altLang="en-US" smtClean="0"/>
              <a:t>2018/5/14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5C35D7-680B-4997-8E88-FEBB69E57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0380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B3B30-EA08-44AE-A351-7969A2259CD2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95812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B3B30-EA08-44AE-A351-7969A2259CD2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954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General Agreement on Tariffs and Trade, 1996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5C35D7-680B-4997-8E88-FEBB69E57CD4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59325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Note: Data for India is for 2013, the most recent available year.</a:t>
            </a:r>
          </a:p>
          <a:p>
            <a:pPr fontAlgn="base"/>
            <a:r>
              <a:rPr lang="en-US" altLang="zh-CN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Source: World Development Indicators.</a:t>
            </a:r>
          </a:p>
          <a:p>
            <a:pPr fontAlgn="base"/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https://piie.com/blogs/china-economic-watch/china-most-protectionist-country-no-not-long-shot</a:t>
            </a:r>
          </a:p>
          <a:p>
            <a:pPr fontAlgn="base"/>
            <a:endParaRPr lang="en-US" altLang="zh-CN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5C35D7-680B-4997-8E88-FEBB69E57CD4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6590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B3B30-EA08-44AE-A351-7969A2259CD2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47944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Table from:</a:t>
            </a:r>
            <a:r>
              <a:rPr lang="en-US" altLang="zh-CN" baseline="0" dirty="0" smtClean="0"/>
              <a:t> </a:t>
            </a:r>
            <a:r>
              <a:rPr lang="en-US" altLang="zh-CN" baseline="0" dirty="0" err="1" smtClean="0"/>
              <a:t>Yuqing</a:t>
            </a:r>
            <a:r>
              <a:rPr lang="en-US" altLang="zh-CN" baseline="0" dirty="0" smtClean="0"/>
              <a:t> Xing and Neal </a:t>
            </a:r>
            <a:r>
              <a:rPr lang="en-US" altLang="zh-CN" baseline="0" dirty="0" err="1" smtClean="0"/>
              <a:t>Detert</a:t>
            </a:r>
            <a:r>
              <a:rPr lang="en-US" altLang="zh-CN" baseline="0" dirty="0" smtClean="0"/>
              <a:t>, 2010, How the iPhone Widens the United States Trade Deficit with the People’s Republic of China, ADBI Working Paper Series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5C35D7-680B-4997-8E88-FEBB69E57CD4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7472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5C35D7-680B-4997-8E88-FEBB69E57CD4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62871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The table is from Johnson (2014)</a:t>
            </a:r>
            <a:endParaRPr lang="zh-CN" altLang="en-US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Sources: World Input-Output Database (WIOD) and author’s calculations, Johnson and </a:t>
            </a:r>
            <a:r>
              <a:rPr lang="en-US" altLang="zh-CN" dirty="0" err="1" smtClean="0"/>
              <a:t>Noguera</a:t>
            </a:r>
            <a:r>
              <a:rPr lang="en-US" altLang="zh-CN" dirty="0" smtClean="0"/>
              <a:t> (2014).</a:t>
            </a:r>
          </a:p>
          <a:p>
            <a:r>
              <a:rPr lang="en-US" altLang="zh-CN" dirty="0" smtClean="0"/>
              <a:t>Notes: The column “WIOD 2008” is the ratio of value-added exports to gross exports for each country in</a:t>
            </a:r>
          </a:p>
          <a:p>
            <a:r>
              <a:rPr lang="en-US" altLang="zh-CN" dirty="0" smtClean="0"/>
              <a:t>2008 from the World Input-Output Database. The column “WIOD change 1995–2008” is the change</a:t>
            </a:r>
          </a:p>
          <a:p>
            <a:r>
              <a:rPr lang="en-US" altLang="zh-CN" dirty="0" smtClean="0"/>
              <a:t>in this ratio from 1995 to 2008. The column “Johnson–</a:t>
            </a:r>
            <a:r>
              <a:rPr lang="en-US" altLang="zh-CN" dirty="0" err="1" smtClean="0"/>
              <a:t>Noguera</a:t>
            </a:r>
            <a:r>
              <a:rPr lang="en-US" altLang="zh-CN" dirty="0" smtClean="0"/>
              <a:t> change 1970–2008” is the change in</a:t>
            </a:r>
          </a:p>
          <a:p>
            <a:r>
              <a:rPr lang="en-US" altLang="zh-CN" dirty="0" smtClean="0"/>
              <a:t>the ratio of value-added exports to gross exports for each country from 1970 to 2008, from Johnson and</a:t>
            </a:r>
          </a:p>
          <a:p>
            <a:r>
              <a:rPr lang="en-US" altLang="zh-CN" dirty="0" err="1" smtClean="0"/>
              <a:t>Noguera</a:t>
            </a:r>
            <a:r>
              <a:rPr lang="en-US" altLang="zh-CN" dirty="0" smtClean="0"/>
              <a:t> (2014). Blank entries in that column reflect missing data. Exporting countries are ordered top</a:t>
            </a:r>
          </a:p>
          <a:p>
            <a:r>
              <a:rPr lang="en-US" altLang="zh-CN" dirty="0" smtClean="0"/>
              <a:t>to bottom by total gross exports in 2008.</a:t>
            </a:r>
          </a:p>
          <a:p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5C35D7-680B-4997-8E88-FEBB69E57CD4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9604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The table is from Johnson (2014)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5C35D7-680B-4997-8E88-FEBB69E57CD4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75958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5C35D7-680B-4997-8E88-FEBB69E57CD4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7997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783ED-30AB-499B-85BF-1C78CBB4D1B5}" type="datetimeFigureOut">
              <a:rPr lang="zh-CN" altLang="en-US" smtClean="0"/>
              <a:t>2018/5/14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BF4F-8141-422D-8713-FB06F26846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6057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783ED-30AB-499B-85BF-1C78CBB4D1B5}" type="datetimeFigureOut">
              <a:rPr lang="zh-CN" altLang="en-US" smtClean="0"/>
              <a:t>2018/5/14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BF4F-8141-422D-8713-FB06F26846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8822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783ED-30AB-499B-85BF-1C78CBB4D1B5}" type="datetimeFigureOut">
              <a:rPr lang="zh-CN" altLang="en-US" smtClean="0"/>
              <a:t>2018/5/14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BF4F-8141-422D-8713-FB06F26846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2681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783ED-30AB-499B-85BF-1C78CBB4D1B5}" type="datetimeFigureOut">
              <a:rPr lang="zh-CN" altLang="en-US" smtClean="0"/>
              <a:t>2018/5/14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BF4F-8141-422D-8713-FB06F26846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933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783ED-30AB-499B-85BF-1C78CBB4D1B5}" type="datetimeFigureOut">
              <a:rPr lang="zh-CN" altLang="en-US" smtClean="0"/>
              <a:t>2018/5/14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BF4F-8141-422D-8713-FB06F26846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0609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783ED-30AB-499B-85BF-1C78CBB4D1B5}" type="datetimeFigureOut">
              <a:rPr lang="zh-CN" altLang="en-US" smtClean="0"/>
              <a:t>2018/5/14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BF4F-8141-422D-8713-FB06F26846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6733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783ED-30AB-499B-85BF-1C78CBB4D1B5}" type="datetimeFigureOut">
              <a:rPr lang="zh-CN" altLang="en-US" smtClean="0"/>
              <a:t>2018/5/14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BF4F-8141-422D-8713-FB06F26846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8554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783ED-30AB-499B-85BF-1C78CBB4D1B5}" type="datetimeFigureOut">
              <a:rPr lang="zh-CN" altLang="en-US" smtClean="0"/>
              <a:t>2018/5/14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BF4F-8141-422D-8713-FB06F26846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4863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783ED-30AB-499B-85BF-1C78CBB4D1B5}" type="datetimeFigureOut">
              <a:rPr lang="zh-CN" altLang="en-US" smtClean="0"/>
              <a:t>2018/5/14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BF4F-8141-422D-8713-FB06F26846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7607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783ED-30AB-499B-85BF-1C78CBB4D1B5}" type="datetimeFigureOut">
              <a:rPr lang="zh-CN" altLang="en-US" smtClean="0"/>
              <a:t>2018/5/14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BF4F-8141-422D-8713-FB06F26846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5068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783ED-30AB-499B-85BF-1C78CBB4D1B5}" type="datetimeFigureOut">
              <a:rPr lang="zh-CN" altLang="en-US" smtClean="0"/>
              <a:t>2018/5/14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BF4F-8141-422D-8713-FB06F26846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3828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783ED-30AB-499B-85BF-1C78CBB4D1B5}" type="datetimeFigureOut">
              <a:rPr lang="zh-CN" altLang="en-US" smtClean="0"/>
              <a:t>2018/5/14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5BF4F-8141-422D-8713-FB06F26846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5042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International Trade and Investment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Junhui Qian, 2018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41451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Overview of international trade and investment</a:t>
            </a:r>
          </a:p>
          <a:p>
            <a:r>
              <a:rPr lang="en-US" altLang="zh-CN" b="1" dirty="0" smtClean="0"/>
              <a:t>Issues</a:t>
            </a:r>
          </a:p>
          <a:p>
            <a:pPr lvl="1"/>
            <a:r>
              <a:rPr lang="en-US" altLang="zh-CN" b="1" dirty="0" smtClean="0"/>
              <a:t>Value-added </a:t>
            </a:r>
            <a:r>
              <a:rPr lang="en-US" altLang="zh-CN" b="1" dirty="0" err="1" smtClean="0"/>
              <a:t>v.s</a:t>
            </a:r>
            <a:r>
              <a:rPr lang="en-US" altLang="zh-CN" b="1" dirty="0" smtClean="0"/>
              <a:t>. gross </a:t>
            </a:r>
            <a:r>
              <a:rPr lang="en-US" altLang="zh-CN" b="1" dirty="0" smtClean="0"/>
              <a:t>value</a:t>
            </a:r>
            <a:endParaRPr lang="en-US" altLang="zh-CN" b="1" dirty="0" smtClean="0"/>
          </a:p>
          <a:p>
            <a:pPr lvl="1"/>
            <a:r>
              <a:rPr lang="en-US" altLang="zh-CN" dirty="0" smtClean="0"/>
              <a:t>Chinese export as a supply shock</a:t>
            </a:r>
          </a:p>
          <a:p>
            <a:pPr lvl="1"/>
            <a:r>
              <a:rPr lang="en-US" altLang="zh-CN" dirty="0" smtClean="0"/>
              <a:t>Chinese import as a demand shock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83604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Value-Added Export </a:t>
            </a:r>
            <a:r>
              <a:rPr lang="en-US" altLang="zh-CN" dirty="0" err="1" smtClean="0"/>
              <a:t>v.s</a:t>
            </a:r>
            <a:r>
              <a:rPr lang="en-US" altLang="zh-CN" dirty="0" smtClean="0"/>
              <a:t>. Gross Export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International trade data record gross value of goods as they cross borders. </a:t>
            </a:r>
          </a:p>
          <a:p>
            <a:pPr lvl="1"/>
            <a:r>
              <a:rPr lang="en-US" altLang="zh-CN" dirty="0" smtClean="0"/>
              <a:t>For example, iPhone is treated entirely as a Chinese export. </a:t>
            </a:r>
          </a:p>
          <a:p>
            <a:r>
              <a:rPr lang="en-US" altLang="zh-CN" dirty="0" smtClean="0"/>
              <a:t>The emergence of global supply chain makes the international trade data an inaccurate characterization of the international trade.  </a:t>
            </a:r>
          </a:p>
          <a:p>
            <a:pPr lvl="1"/>
            <a:r>
              <a:rPr lang="en-US" altLang="zh-CN" dirty="0" smtClean="0"/>
              <a:t>Implications for policy making</a:t>
            </a:r>
          </a:p>
          <a:p>
            <a:pPr lvl="1"/>
            <a:r>
              <a:rPr lang="en-US" altLang="zh-CN" dirty="0" smtClean="0"/>
              <a:t>Implications for policy analysis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23587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Case Study: iPhone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iPhone was introduced to the market in 2007, selling an estimated 3.7 million, 13.7 million, and 25.7 million in 2007, 2008, and 2009, respectively.</a:t>
            </a:r>
          </a:p>
          <a:p>
            <a:r>
              <a:rPr lang="en-US" altLang="zh-CN" dirty="0" smtClean="0"/>
              <a:t>It was designed in the US and assembled in China. When iPhones were shipped from China to the US, they were recorded as Chinese export to the US. </a:t>
            </a:r>
          </a:p>
          <a:p>
            <a:r>
              <a:rPr lang="en-US" altLang="zh-CN" dirty="0" smtClean="0"/>
              <a:t>In 2009 alone, iPhone contributed USD 1.9 billion to the US-China trade deficit.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532678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Apple iPhone 3G’s Major Components and Cost Drivers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516338" y="1825625"/>
            <a:ext cx="515932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4985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iPhone Trade and the US Trade Deficit with </a:t>
            </a:r>
            <a:r>
              <a:rPr lang="en-US" altLang="zh-CN" dirty="0" smtClean="0"/>
              <a:t>China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352675" y="1920081"/>
            <a:ext cx="7486650" cy="416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1753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Sector Shares in Total World Value-Added and Gross Exports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88800" y="1825625"/>
            <a:ext cx="501439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558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 Ratio of Value-Added to Gross Exports for the Top 20 Exporting Countries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343170" y="1825625"/>
            <a:ext cx="550565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4291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Ratio of Bilateral Value-Added to Gross Exports for Top 4 Exporting Countries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43062" y="2205831"/>
            <a:ext cx="8905875" cy="359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9316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United States Trade </a:t>
            </a:r>
            <a:r>
              <a:rPr lang="en-US" altLang="zh-CN" dirty="0" smtClean="0"/>
              <a:t>Deficits </a:t>
            </a:r>
            <a:r>
              <a:rPr lang="en-US" altLang="zh-CN" dirty="0"/>
              <a:t>with China, Japan, and South Korea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218984" y="1825625"/>
            <a:ext cx="575403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7700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Discussions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How would </a:t>
            </a:r>
            <a:r>
              <a:rPr lang="en-US" altLang="zh-CN" dirty="0"/>
              <a:t>a trade war </a:t>
            </a:r>
            <a:r>
              <a:rPr lang="en-US" altLang="zh-CN" dirty="0" smtClean="0"/>
              <a:t>between the US and China affect Japan and Korea?</a:t>
            </a:r>
          </a:p>
          <a:p>
            <a:r>
              <a:rPr lang="en-US" altLang="zh-CN" dirty="0" smtClean="0"/>
              <a:t>What can be done to narrow the Sino-US bilateral trade deficit? 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0694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Overview of international trade and investment</a:t>
            </a:r>
          </a:p>
          <a:p>
            <a:r>
              <a:rPr lang="en-US" altLang="zh-CN" dirty="0" smtClean="0"/>
              <a:t>Issues</a:t>
            </a:r>
          </a:p>
          <a:p>
            <a:pPr lvl="1"/>
            <a:r>
              <a:rPr lang="en-US" altLang="zh-CN" dirty="0" smtClean="0"/>
              <a:t>Value-added </a:t>
            </a:r>
            <a:r>
              <a:rPr lang="en-US" altLang="zh-CN" dirty="0" err="1" smtClean="0"/>
              <a:t>v.s</a:t>
            </a:r>
            <a:r>
              <a:rPr lang="en-US" altLang="zh-CN" dirty="0" smtClean="0"/>
              <a:t>. gross </a:t>
            </a:r>
            <a:r>
              <a:rPr lang="en-US" altLang="zh-CN" dirty="0" smtClean="0"/>
              <a:t>value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Chinese export as a supply shock</a:t>
            </a:r>
          </a:p>
          <a:p>
            <a:pPr lvl="1"/>
            <a:r>
              <a:rPr lang="en-US" altLang="zh-CN" dirty="0" smtClean="0"/>
              <a:t>Chinese import as a demand shock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79205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Overview of international trade and investment</a:t>
            </a:r>
          </a:p>
          <a:p>
            <a:r>
              <a:rPr lang="en-US" altLang="zh-CN" b="1" dirty="0" smtClean="0"/>
              <a:t>Issues</a:t>
            </a:r>
          </a:p>
          <a:p>
            <a:pPr lvl="1"/>
            <a:r>
              <a:rPr lang="en-US" altLang="zh-CN" dirty="0" smtClean="0"/>
              <a:t>Value-added </a:t>
            </a:r>
            <a:r>
              <a:rPr lang="en-US" altLang="zh-CN" dirty="0" err="1" smtClean="0"/>
              <a:t>v.s</a:t>
            </a:r>
            <a:r>
              <a:rPr lang="en-US" altLang="zh-CN" dirty="0" smtClean="0"/>
              <a:t>. gross </a:t>
            </a:r>
            <a:r>
              <a:rPr lang="en-US" altLang="zh-CN" dirty="0" smtClean="0"/>
              <a:t>value</a:t>
            </a:r>
            <a:endParaRPr lang="en-US" altLang="zh-CN" dirty="0" smtClean="0"/>
          </a:p>
          <a:p>
            <a:pPr lvl="1"/>
            <a:r>
              <a:rPr lang="en-US" altLang="zh-CN" b="1" dirty="0" smtClean="0"/>
              <a:t>Chinese export as a supply shock</a:t>
            </a:r>
          </a:p>
          <a:p>
            <a:pPr lvl="1"/>
            <a:r>
              <a:rPr lang="en-US" altLang="zh-CN" dirty="0" smtClean="0"/>
              <a:t>Chinese import as a demand shock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809336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Chinese Export as a Global Supply Shock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Low inflation</a:t>
            </a:r>
          </a:p>
          <a:p>
            <a:r>
              <a:rPr lang="en-US" altLang="zh-CN" dirty="0" smtClean="0"/>
              <a:t>Low profit margin in manufacturing</a:t>
            </a:r>
          </a:p>
          <a:p>
            <a:r>
              <a:rPr lang="en-US" altLang="zh-CN" dirty="0" smtClean="0"/>
              <a:t>Slow wage growth in the manufacturing sector</a:t>
            </a:r>
          </a:p>
          <a:p>
            <a:pPr lvl="1"/>
            <a:r>
              <a:rPr lang="en-US" altLang="zh-CN" dirty="0" smtClean="0"/>
              <a:t>Developed countries</a:t>
            </a:r>
          </a:p>
          <a:p>
            <a:pPr lvl="1"/>
            <a:r>
              <a:rPr lang="en-US" altLang="zh-CN" dirty="0" smtClean="0"/>
              <a:t>Developing countries</a:t>
            </a:r>
          </a:p>
          <a:p>
            <a:r>
              <a:rPr lang="en-US" altLang="zh-CN" dirty="0" smtClean="0"/>
              <a:t>A secular fall in the long-term interest rate</a:t>
            </a:r>
          </a:p>
          <a:p>
            <a:pPr lvl="1"/>
            <a:r>
              <a:rPr lang="en-US" altLang="zh-CN" dirty="0" smtClean="0"/>
              <a:t>The global saving glut (</a:t>
            </a:r>
            <a:r>
              <a:rPr lang="en-US" altLang="zh-CN" dirty="0" err="1" smtClean="0"/>
              <a:t>Benanke</a:t>
            </a:r>
            <a:r>
              <a:rPr lang="en-US" altLang="zh-CN" dirty="0" smtClean="0"/>
              <a:t>, 2005)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440865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Chinese </a:t>
            </a:r>
            <a:r>
              <a:rPr lang="en-US" altLang="zh-CN" dirty="0" smtClean="0"/>
              <a:t>Import as </a:t>
            </a:r>
            <a:r>
              <a:rPr lang="en-US" altLang="zh-CN" dirty="0"/>
              <a:t>a Global </a:t>
            </a:r>
            <a:r>
              <a:rPr lang="en-US" altLang="zh-CN" dirty="0" smtClean="0"/>
              <a:t>Demand Shock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</a:t>
            </a:r>
            <a:r>
              <a:rPr lang="en-US" altLang="zh-CN" dirty="0" smtClean="0"/>
              <a:t>ndustrial commodities</a:t>
            </a:r>
          </a:p>
          <a:p>
            <a:r>
              <a:rPr lang="en-US" altLang="zh-CN" dirty="0" smtClean="0"/>
              <a:t>Consumption goods</a:t>
            </a:r>
          </a:p>
          <a:p>
            <a:r>
              <a:rPr lang="en-US" altLang="zh-CN" dirty="0" smtClean="0"/>
              <a:t>Tourism </a:t>
            </a:r>
          </a:p>
          <a:p>
            <a:r>
              <a:rPr lang="en-US" altLang="zh-CN" dirty="0" smtClean="0"/>
              <a:t>Education</a:t>
            </a:r>
          </a:p>
        </p:txBody>
      </p:sp>
    </p:spTree>
    <p:extLst>
      <p:ext uri="{BB962C8B-B14F-4D97-AF65-F5344CB8AC3E}">
        <p14:creationId xmlns:p14="http://schemas.microsoft.com/office/powerpoint/2010/main" val="274423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Merchandise Trade</a:t>
            </a:r>
            <a:endParaRPr lang="zh-CN" altLang="en-US" dirty="0"/>
          </a:p>
        </p:txBody>
      </p:sp>
      <p:graphicFrame>
        <p:nvGraphicFramePr>
          <p:cNvPr id="11" name="内容占位符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691138"/>
              </p:ext>
            </p:extLst>
          </p:nvPr>
        </p:nvGraphicFramePr>
        <p:xfrm>
          <a:off x="838200" y="1825625"/>
          <a:ext cx="10515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/>
                <a:gridCol w="2103120"/>
                <a:gridCol w="2103120"/>
                <a:gridCol w="2103120"/>
                <a:gridCol w="21031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(millions of US$)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2005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2010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2015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2016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Exports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761,953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1,577,754 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2,273,468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2,097,632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Imports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659,953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1,396,247  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620" marR="7620" marT="76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1,679,566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1,587,925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Balance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102,000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181,507  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620" marR="7620" marT="76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593,902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509,707 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3873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Service Trade</a:t>
            </a:r>
            <a:endParaRPr lang="zh-CN" altLang="en-US" dirty="0"/>
          </a:p>
        </p:txBody>
      </p:sp>
      <p:graphicFrame>
        <p:nvGraphicFramePr>
          <p:cNvPr id="11" name="内容占位符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6175252"/>
              </p:ext>
            </p:extLst>
          </p:nvPr>
        </p:nvGraphicFramePr>
        <p:xfrm>
          <a:off x="838200" y="1825625"/>
          <a:ext cx="10515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/>
                <a:gridCol w="2103120"/>
                <a:gridCol w="2103120"/>
                <a:gridCol w="2103120"/>
                <a:gridCol w="21031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(millions of US$)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2005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2010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2015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2016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Exports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78,469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(e) 178,339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217,556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208,488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Imports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83,971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(e) 193,401</a:t>
                      </a:r>
                    </a:p>
                  </a:txBody>
                  <a:tcPr marL="7620" marR="7620" marT="76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435,847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453,014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Balance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-5,502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(e) -15,063</a:t>
                      </a:r>
                    </a:p>
                  </a:txBody>
                  <a:tcPr marL="7620" marR="7620" marT="76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-218,292</a:t>
                      </a:r>
                      <a:r>
                        <a:rPr lang="zh-CN" altLang="en-US" baseline="0" dirty="0" smtClean="0"/>
                        <a:t> </a:t>
                      </a:r>
                      <a:endParaRPr lang="en-US" altLang="zh-C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-244,526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3566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</a:t>
            </a:r>
            <a:r>
              <a:rPr lang="en-US" altLang="zh-CN" dirty="0"/>
              <a:t>M</a:t>
            </a:r>
            <a:r>
              <a:rPr lang="en-US" altLang="zh-CN" dirty="0" smtClean="0"/>
              <a:t>ost </a:t>
            </a:r>
            <a:r>
              <a:rPr lang="en-US" altLang="zh-CN" dirty="0"/>
              <a:t>O</a:t>
            </a:r>
            <a:r>
              <a:rPr lang="en-US" altLang="zh-CN" dirty="0" smtClean="0"/>
              <a:t>pen </a:t>
            </a:r>
            <a:r>
              <a:rPr lang="en-US" altLang="zh-CN" dirty="0"/>
              <a:t>L</a:t>
            </a:r>
            <a:r>
              <a:rPr lang="en-US" altLang="zh-CN" dirty="0" smtClean="0"/>
              <a:t>arge </a:t>
            </a:r>
            <a:r>
              <a:rPr lang="en-US" altLang="zh-CN" dirty="0"/>
              <a:t>D</a:t>
            </a:r>
            <a:r>
              <a:rPr lang="en-US" altLang="zh-CN" dirty="0" smtClean="0"/>
              <a:t>eveloping </a:t>
            </a:r>
            <a:r>
              <a:rPr lang="en-US" altLang="zh-CN" dirty="0"/>
              <a:t>E</a:t>
            </a:r>
            <a:r>
              <a:rPr lang="en-US" altLang="zh-CN" dirty="0" smtClean="0"/>
              <a:t>conomy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682921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47054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Weighted average applied tariff of 10 big countries in 2015 </a:t>
            </a:r>
            <a:r>
              <a:rPr lang="en-US" altLang="zh-CN" dirty="0" smtClean="0"/>
              <a:t>(%)</a:t>
            </a:r>
            <a:endParaRPr lang="zh-CN" altLang="en-US" dirty="0"/>
          </a:p>
        </p:txBody>
      </p:sp>
      <p:pic>
        <p:nvPicPr>
          <p:cNvPr id="1026" name="Picture 2" descr="Figure 1 Weighted average applied tariff of 10 big countries in 2015 (percent)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0314" y="1584470"/>
            <a:ext cx="8252363" cy="5106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0182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Already the Top Trading </a:t>
            </a:r>
            <a:r>
              <a:rPr lang="en-US" altLang="zh-CN" dirty="0" smtClean="0"/>
              <a:t>Nation</a:t>
            </a:r>
            <a:endParaRPr lang="zh-CN" altLang="en-US" dirty="0"/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14190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09826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One of the Most Welcoming Destinations for FDI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172259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17788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ODI from China Picks Up Rapidly 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84312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2734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</TotalTime>
  <Words>706</Words>
  <Application>Microsoft Office PowerPoint</Application>
  <PresentationFormat>宽屏</PresentationFormat>
  <Paragraphs>128</Paragraphs>
  <Slides>22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7" baseType="lpstr">
      <vt:lpstr>宋体</vt:lpstr>
      <vt:lpstr>Arial</vt:lpstr>
      <vt:lpstr>Calibri</vt:lpstr>
      <vt:lpstr>Calibri Light</vt:lpstr>
      <vt:lpstr>Office 主题</vt:lpstr>
      <vt:lpstr>International Trade and Investment</vt:lpstr>
      <vt:lpstr>Content</vt:lpstr>
      <vt:lpstr>Merchandise Trade</vt:lpstr>
      <vt:lpstr>Service Trade</vt:lpstr>
      <vt:lpstr>The Most Open Large Developing Economy</vt:lpstr>
      <vt:lpstr>Weighted average applied tariff of 10 big countries in 2015 (%)</vt:lpstr>
      <vt:lpstr>Already the Top Trading Nation</vt:lpstr>
      <vt:lpstr>One of the Most Welcoming Destinations for FDI</vt:lpstr>
      <vt:lpstr>ODI from China Picks Up Rapidly </vt:lpstr>
      <vt:lpstr>Content</vt:lpstr>
      <vt:lpstr>Value-Added Export v.s. Gross Export</vt:lpstr>
      <vt:lpstr>Case Study: iPhone</vt:lpstr>
      <vt:lpstr>Apple iPhone 3G’s Major Components and Cost Drivers</vt:lpstr>
      <vt:lpstr>iPhone Trade and the US Trade Deficit with China</vt:lpstr>
      <vt:lpstr>Sector Shares in Total World Value-Added and Gross Exports</vt:lpstr>
      <vt:lpstr>The Ratio of Value-Added to Gross Exports for the Top 20 Exporting Countries</vt:lpstr>
      <vt:lpstr>Ratio of Bilateral Value-Added to Gross Exports for Top 4 Exporting Countries</vt:lpstr>
      <vt:lpstr>United States Trade Deficits with China, Japan, and South Korea</vt:lpstr>
      <vt:lpstr>Discussions</vt:lpstr>
      <vt:lpstr>Content</vt:lpstr>
      <vt:lpstr>Chinese Export as a Global Supply Shock</vt:lpstr>
      <vt:lpstr>Chinese Import as a Global Demand Shock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Trade and Investment</dc:title>
  <dc:creator>Windows 用户</dc:creator>
  <cp:lastModifiedBy>Windows 用户</cp:lastModifiedBy>
  <cp:revision>26</cp:revision>
  <dcterms:created xsi:type="dcterms:W3CDTF">2018-05-13T11:05:53Z</dcterms:created>
  <dcterms:modified xsi:type="dcterms:W3CDTF">2018-05-14T09:04:47Z</dcterms:modified>
</cp:coreProperties>
</file>