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9" r:id="rId3"/>
    <p:sldId id="261" r:id="rId4"/>
    <p:sldId id="260" r:id="rId5"/>
    <p:sldId id="262" r:id="rId6"/>
    <p:sldId id="263" r:id="rId7"/>
    <p:sldId id="264" r:id="rId8"/>
    <p:sldId id="265" r:id="rId9"/>
    <p:sldId id="266" r:id="rId10"/>
    <p:sldId id="267" r:id="rId11"/>
    <p:sldId id="268" r:id="rId12"/>
    <p:sldId id="269" r:id="rId13"/>
    <p:sldId id="270" r:id="rId14"/>
    <p:sldId id="271" r:id="rId15"/>
    <p:sldId id="272" r:id="rId16"/>
    <p:sldId id="275" r:id="rId17"/>
    <p:sldId id="273" r:id="rId18"/>
    <p:sldId id="274" r:id="rId19"/>
    <p:sldId id="276" r:id="rId20"/>
    <p:sldId id="277" r:id="rId21"/>
    <p:sldId id="278"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83729" autoAdjust="0"/>
  </p:normalViewPr>
  <p:slideViewPr>
    <p:cSldViewPr snapToGrid="0">
      <p:cViewPr varScale="1">
        <p:scale>
          <a:sx n="107" d="100"/>
          <a:sy n="107" d="100"/>
        </p:scale>
        <p:origin x="1066" y="77"/>
      </p:cViewPr>
      <p:guideLst/>
    </p:cSldViewPr>
  </p:slideViewPr>
  <p:outlineViewPr>
    <p:cViewPr>
      <p:scale>
        <a:sx n="33" d="100"/>
        <a:sy n="33" d="100"/>
      </p:scale>
      <p:origin x="0" y="-106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unhui%20Qian\Documents\courses\China_economy\2018\china\Lecture09\&#31038;&#20250;&#34701;&#36164;&#35268;&#27169;(&#24180;).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Wind\Wind.NET.Client\WindNET\users\W4786999060\export\&#20538;&#21048;&#24066;&#22330;&#24635;&#35272;(&#26376;).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Wind\Wind.NET.Client\WindNET\users\W4786999060\export\&#38134;&#34892;&#38388;&#36136;&#25276;&#24335;&#22238;&#36141;&#20132;&#26131;(&#25353;&#25237;&#36164;&#32773;)(&#26376;).xls"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dirty="0" smtClean="0"/>
              <a:t>Share of </a:t>
            </a:r>
            <a:r>
              <a:rPr lang="en-US" altLang="zh-CN" dirty="0"/>
              <a:t>Direct</a:t>
            </a:r>
            <a:r>
              <a:rPr lang="en-US" altLang="zh-CN" baseline="0" dirty="0"/>
              <a:t> Financing in the Total Social </a:t>
            </a:r>
            <a:r>
              <a:rPr lang="en-US" altLang="zh-CN" baseline="0" dirty="0" smtClean="0"/>
              <a:t>Financing (%)</a:t>
            </a:r>
            <a:endParaRPr lang="zh-CN" altLang="en-US"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Sheet1!$H$1</c:f>
              <c:strCache>
                <c:ptCount val="1"/>
                <c:pt idx="0">
                  <c:v>Bond</c:v>
                </c:pt>
              </c:strCache>
            </c:strRef>
          </c:tx>
          <c:spPr>
            <a:ln w="28575" cap="rnd">
              <a:solidFill>
                <a:schemeClr val="accent1"/>
              </a:solidFill>
              <a:round/>
            </a:ln>
            <a:effectLst/>
          </c:spPr>
          <c:marker>
            <c:symbol val="none"/>
          </c:marker>
          <c:cat>
            <c:numRef>
              <c:f>Sheet1!$A$4:$A$19</c:f>
              <c:numCache>
                <c:formatCode>yyyy;@</c:formatCode>
                <c:ptCount val="16"/>
                <c:pt idx="0">
                  <c:v>43100</c:v>
                </c:pt>
                <c:pt idx="1">
                  <c:v>42735</c:v>
                </c:pt>
                <c:pt idx="2">
                  <c:v>42369</c:v>
                </c:pt>
                <c:pt idx="3">
                  <c:v>42004</c:v>
                </c:pt>
                <c:pt idx="4">
                  <c:v>41639</c:v>
                </c:pt>
                <c:pt idx="5">
                  <c:v>41274</c:v>
                </c:pt>
                <c:pt idx="6">
                  <c:v>40908</c:v>
                </c:pt>
                <c:pt idx="7">
                  <c:v>40543</c:v>
                </c:pt>
                <c:pt idx="8">
                  <c:v>40178</c:v>
                </c:pt>
                <c:pt idx="9">
                  <c:v>39813</c:v>
                </c:pt>
                <c:pt idx="10">
                  <c:v>39447</c:v>
                </c:pt>
                <c:pt idx="11">
                  <c:v>39082</c:v>
                </c:pt>
                <c:pt idx="12">
                  <c:v>38717</c:v>
                </c:pt>
                <c:pt idx="13">
                  <c:v>38352</c:v>
                </c:pt>
                <c:pt idx="14">
                  <c:v>37986</c:v>
                </c:pt>
                <c:pt idx="15">
                  <c:v>37621</c:v>
                </c:pt>
              </c:numCache>
            </c:numRef>
          </c:cat>
          <c:val>
            <c:numRef>
              <c:f>Sheet1!$H$4:$H$19</c:f>
              <c:numCache>
                <c:formatCode>###,###,###,###,##0.00</c:formatCode>
                <c:ptCount val="16"/>
                <c:pt idx="0">
                  <c:v>2.2999999999999998</c:v>
                </c:pt>
                <c:pt idx="1">
                  <c:v>16.850000000000001</c:v>
                </c:pt>
                <c:pt idx="2">
                  <c:v>19.100000000000001</c:v>
                </c:pt>
                <c:pt idx="3">
                  <c:v>14.74</c:v>
                </c:pt>
                <c:pt idx="4">
                  <c:v>10.46</c:v>
                </c:pt>
                <c:pt idx="5">
                  <c:v>14.3</c:v>
                </c:pt>
                <c:pt idx="6">
                  <c:v>10.6</c:v>
                </c:pt>
                <c:pt idx="7">
                  <c:v>7.9</c:v>
                </c:pt>
                <c:pt idx="8">
                  <c:v>8.9</c:v>
                </c:pt>
                <c:pt idx="9">
                  <c:v>7.9</c:v>
                </c:pt>
                <c:pt idx="10">
                  <c:v>3.8</c:v>
                </c:pt>
                <c:pt idx="11">
                  <c:v>5.4</c:v>
                </c:pt>
                <c:pt idx="12">
                  <c:v>6.7</c:v>
                </c:pt>
                <c:pt idx="13">
                  <c:v>1.6</c:v>
                </c:pt>
                <c:pt idx="14">
                  <c:v>1.5</c:v>
                </c:pt>
                <c:pt idx="15">
                  <c:v>1.8</c:v>
                </c:pt>
              </c:numCache>
            </c:numRef>
          </c:val>
          <c:smooth val="0"/>
        </c:ser>
        <c:ser>
          <c:idx val="1"/>
          <c:order val="1"/>
          <c:tx>
            <c:strRef>
              <c:f>Sheet1!$I$1</c:f>
              <c:strCache>
                <c:ptCount val="1"/>
                <c:pt idx="0">
                  <c:v>Stock</c:v>
                </c:pt>
              </c:strCache>
            </c:strRef>
          </c:tx>
          <c:spPr>
            <a:ln w="28575" cap="rnd">
              <a:solidFill>
                <a:schemeClr val="accent2"/>
              </a:solidFill>
              <a:round/>
            </a:ln>
            <a:effectLst/>
          </c:spPr>
          <c:marker>
            <c:symbol val="none"/>
          </c:marker>
          <c:cat>
            <c:numRef>
              <c:f>Sheet1!$A$4:$A$19</c:f>
              <c:numCache>
                <c:formatCode>yyyy;@</c:formatCode>
                <c:ptCount val="16"/>
                <c:pt idx="0">
                  <c:v>43100</c:v>
                </c:pt>
                <c:pt idx="1">
                  <c:v>42735</c:v>
                </c:pt>
                <c:pt idx="2">
                  <c:v>42369</c:v>
                </c:pt>
                <c:pt idx="3">
                  <c:v>42004</c:v>
                </c:pt>
                <c:pt idx="4">
                  <c:v>41639</c:v>
                </c:pt>
                <c:pt idx="5">
                  <c:v>41274</c:v>
                </c:pt>
                <c:pt idx="6">
                  <c:v>40908</c:v>
                </c:pt>
                <c:pt idx="7">
                  <c:v>40543</c:v>
                </c:pt>
                <c:pt idx="8">
                  <c:v>40178</c:v>
                </c:pt>
                <c:pt idx="9">
                  <c:v>39813</c:v>
                </c:pt>
                <c:pt idx="10">
                  <c:v>39447</c:v>
                </c:pt>
                <c:pt idx="11">
                  <c:v>39082</c:v>
                </c:pt>
                <c:pt idx="12">
                  <c:v>38717</c:v>
                </c:pt>
                <c:pt idx="13">
                  <c:v>38352</c:v>
                </c:pt>
                <c:pt idx="14">
                  <c:v>37986</c:v>
                </c:pt>
                <c:pt idx="15">
                  <c:v>37621</c:v>
                </c:pt>
              </c:numCache>
            </c:numRef>
          </c:cat>
          <c:val>
            <c:numRef>
              <c:f>Sheet1!$I$4:$I$19</c:f>
              <c:numCache>
                <c:formatCode>###,###,###,###,##0.00</c:formatCode>
                <c:ptCount val="16"/>
                <c:pt idx="0">
                  <c:v>4.5</c:v>
                </c:pt>
                <c:pt idx="1">
                  <c:v>6.97</c:v>
                </c:pt>
                <c:pt idx="2">
                  <c:v>4.9000000000000004</c:v>
                </c:pt>
                <c:pt idx="3">
                  <c:v>2.64</c:v>
                </c:pt>
                <c:pt idx="4">
                  <c:v>1.28</c:v>
                </c:pt>
                <c:pt idx="5">
                  <c:v>1.6</c:v>
                </c:pt>
                <c:pt idx="6">
                  <c:v>3.4</c:v>
                </c:pt>
                <c:pt idx="7">
                  <c:v>4.0999999999999996</c:v>
                </c:pt>
                <c:pt idx="8">
                  <c:v>2.4</c:v>
                </c:pt>
                <c:pt idx="9">
                  <c:v>4.8</c:v>
                </c:pt>
                <c:pt idx="10">
                  <c:v>7.3</c:v>
                </c:pt>
                <c:pt idx="11">
                  <c:v>3.6</c:v>
                </c:pt>
                <c:pt idx="12">
                  <c:v>1.1000000000000001</c:v>
                </c:pt>
                <c:pt idx="13">
                  <c:v>2.4</c:v>
                </c:pt>
                <c:pt idx="14">
                  <c:v>1.6</c:v>
                </c:pt>
                <c:pt idx="15">
                  <c:v>3.1</c:v>
                </c:pt>
              </c:numCache>
            </c:numRef>
          </c:val>
          <c:smooth val="0"/>
        </c:ser>
        <c:dLbls>
          <c:showLegendKey val="0"/>
          <c:showVal val="0"/>
          <c:showCatName val="0"/>
          <c:showSerName val="0"/>
          <c:showPercent val="0"/>
          <c:showBubbleSize val="0"/>
        </c:dLbls>
        <c:smooth val="0"/>
        <c:axId val="-254616688"/>
        <c:axId val="-254636272"/>
      </c:lineChart>
      <c:dateAx>
        <c:axId val="-254616688"/>
        <c:scaling>
          <c:orientation val="minMax"/>
        </c:scaling>
        <c:delete val="0"/>
        <c:axPos val="b"/>
        <c:numFmt formatCode="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54636272"/>
        <c:crosses val="autoZero"/>
        <c:auto val="1"/>
        <c:lblOffset val="100"/>
        <c:baseTimeUnit val="years"/>
      </c:dateAx>
      <c:valAx>
        <c:axId val="-25463627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546166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Market Value of Bonds (RMB 100million)</a:t>
            </a:r>
            <a:endParaRPr lang="zh-CN"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Sheet1!$B$2:$B$3</c:f>
              <c:strCache>
                <c:ptCount val="2"/>
                <c:pt idx="0">
                  <c:v>债券市值</c:v>
                </c:pt>
                <c:pt idx="1">
                  <c:v>月</c:v>
                </c:pt>
              </c:strCache>
            </c:strRef>
          </c:tx>
          <c:spPr>
            <a:ln w="28575" cap="rnd">
              <a:solidFill>
                <a:schemeClr val="accent1"/>
              </a:solidFill>
              <a:round/>
            </a:ln>
            <a:effectLst/>
          </c:spPr>
          <c:marker>
            <c:symbol val="none"/>
          </c:marker>
          <c:cat>
            <c:numRef>
              <c:f>Sheet1!$A$4:$A$198</c:f>
              <c:numCache>
                <c:formatCode>yyyy\-mm;@</c:formatCode>
                <c:ptCount val="195"/>
                <c:pt idx="0">
                  <c:v>43190</c:v>
                </c:pt>
                <c:pt idx="1">
                  <c:v>43159</c:v>
                </c:pt>
                <c:pt idx="2">
                  <c:v>43131</c:v>
                </c:pt>
                <c:pt idx="3">
                  <c:v>43100</c:v>
                </c:pt>
                <c:pt idx="4">
                  <c:v>43069</c:v>
                </c:pt>
                <c:pt idx="5">
                  <c:v>43039</c:v>
                </c:pt>
                <c:pt idx="6">
                  <c:v>43008</c:v>
                </c:pt>
                <c:pt idx="7">
                  <c:v>42978</c:v>
                </c:pt>
                <c:pt idx="8">
                  <c:v>42947</c:v>
                </c:pt>
                <c:pt idx="9">
                  <c:v>42916</c:v>
                </c:pt>
                <c:pt idx="10">
                  <c:v>42886</c:v>
                </c:pt>
                <c:pt idx="11">
                  <c:v>42855</c:v>
                </c:pt>
                <c:pt idx="12">
                  <c:v>42825</c:v>
                </c:pt>
                <c:pt idx="13">
                  <c:v>42794</c:v>
                </c:pt>
                <c:pt idx="14">
                  <c:v>42766</c:v>
                </c:pt>
                <c:pt idx="15">
                  <c:v>42735</c:v>
                </c:pt>
                <c:pt idx="16">
                  <c:v>42704</c:v>
                </c:pt>
                <c:pt idx="17">
                  <c:v>42674</c:v>
                </c:pt>
                <c:pt idx="18">
                  <c:v>42643</c:v>
                </c:pt>
                <c:pt idx="19">
                  <c:v>42613</c:v>
                </c:pt>
                <c:pt idx="20">
                  <c:v>42582</c:v>
                </c:pt>
                <c:pt idx="21">
                  <c:v>42551</c:v>
                </c:pt>
                <c:pt idx="22">
                  <c:v>42521</c:v>
                </c:pt>
                <c:pt idx="23">
                  <c:v>42490</c:v>
                </c:pt>
                <c:pt idx="24">
                  <c:v>42460</c:v>
                </c:pt>
                <c:pt idx="25">
                  <c:v>42429</c:v>
                </c:pt>
                <c:pt idx="26">
                  <c:v>42400</c:v>
                </c:pt>
                <c:pt idx="27">
                  <c:v>42369</c:v>
                </c:pt>
                <c:pt idx="28">
                  <c:v>42338</c:v>
                </c:pt>
                <c:pt idx="29">
                  <c:v>42308</c:v>
                </c:pt>
                <c:pt idx="30">
                  <c:v>42277</c:v>
                </c:pt>
                <c:pt idx="31">
                  <c:v>42247</c:v>
                </c:pt>
                <c:pt idx="32">
                  <c:v>42216</c:v>
                </c:pt>
                <c:pt idx="33">
                  <c:v>42185</c:v>
                </c:pt>
                <c:pt idx="34">
                  <c:v>42155</c:v>
                </c:pt>
                <c:pt idx="35">
                  <c:v>42124</c:v>
                </c:pt>
                <c:pt idx="36">
                  <c:v>42094</c:v>
                </c:pt>
                <c:pt idx="37">
                  <c:v>42063</c:v>
                </c:pt>
                <c:pt idx="38">
                  <c:v>42035</c:v>
                </c:pt>
                <c:pt idx="39">
                  <c:v>42004</c:v>
                </c:pt>
                <c:pt idx="40">
                  <c:v>41973</c:v>
                </c:pt>
                <c:pt idx="41">
                  <c:v>41943</c:v>
                </c:pt>
                <c:pt idx="42">
                  <c:v>41912</c:v>
                </c:pt>
                <c:pt idx="43">
                  <c:v>41882</c:v>
                </c:pt>
                <c:pt idx="44">
                  <c:v>41851</c:v>
                </c:pt>
                <c:pt idx="45">
                  <c:v>41820</c:v>
                </c:pt>
                <c:pt idx="46">
                  <c:v>41790</c:v>
                </c:pt>
                <c:pt idx="47">
                  <c:v>41759</c:v>
                </c:pt>
                <c:pt idx="48">
                  <c:v>41729</c:v>
                </c:pt>
                <c:pt idx="49">
                  <c:v>41698</c:v>
                </c:pt>
                <c:pt idx="50">
                  <c:v>41670</c:v>
                </c:pt>
                <c:pt idx="51">
                  <c:v>41639</c:v>
                </c:pt>
                <c:pt idx="52">
                  <c:v>41608</c:v>
                </c:pt>
                <c:pt idx="53">
                  <c:v>41578</c:v>
                </c:pt>
                <c:pt idx="54">
                  <c:v>41547</c:v>
                </c:pt>
                <c:pt idx="55">
                  <c:v>41517</c:v>
                </c:pt>
                <c:pt idx="56">
                  <c:v>41486</c:v>
                </c:pt>
                <c:pt idx="57">
                  <c:v>41455</c:v>
                </c:pt>
                <c:pt idx="58">
                  <c:v>41425</c:v>
                </c:pt>
                <c:pt idx="59">
                  <c:v>41394</c:v>
                </c:pt>
                <c:pt idx="60">
                  <c:v>41364</c:v>
                </c:pt>
                <c:pt idx="61">
                  <c:v>41333</c:v>
                </c:pt>
                <c:pt idx="62">
                  <c:v>41305</c:v>
                </c:pt>
                <c:pt idx="63">
                  <c:v>41274</c:v>
                </c:pt>
                <c:pt idx="64">
                  <c:v>41243</c:v>
                </c:pt>
                <c:pt idx="65">
                  <c:v>41213</c:v>
                </c:pt>
                <c:pt idx="66">
                  <c:v>41182</c:v>
                </c:pt>
                <c:pt idx="67">
                  <c:v>41152</c:v>
                </c:pt>
                <c:pt idx="68">
                  <c:v>41121</c:v>
                </c:pt>
                <c:pt idx="69">
                  <c:v>41090</c:v>
                </c:pt>
                <c:pt idx="70">
                  <c:v>41060</c:v>
                </c:pt>
                <c:pt idx="71">
                  <c:v>41029</c:v>
                </c:pt>
                <c:pt idx="72">
                  <c:v>40999</c:v>
                </c:pt>
                <c:pt idx="73">
                  <c:v>40968</c:v>
                </c:pt>
                <c:pt idx="74">
                  <c:v>40939</c:v>
                </c:pt>
                <c:pt idx="75">
                  <c:v>40908</c:v>
                </c:pt>
                <c:pt idx="76">
                  <c:v>40877</c:v>
                </c:pt>
                <c:pt idx="77">
                  <c:v>40847</c:v>
                </c:pt>
                <c:pt idx="78">
                  <c:v>40816</c:v>
                </c:pt>
                <c:pt idx="79">
                  <c:v>40786</c:v>
                </c:pt>
                <c:pt idx="80">
                  <c:v>40755</c:v>
                </c:pt>
                <c:pt idx="81">
                  <c:v>40724</c:v>
                </c:pt>
                <c:pt idx="82">
                  <c:v>40694</c:v>
                </c:pt>
                <c:pt idx="83">
                  <c:v>40663</c:v>
                </c:pt>
                <c:pt idx="84">
                  <c:v>40633</c:v>
                </c:pt>
                <c:pt idx="85">
                  <c:v>40602</c:v>
                </c:pt>
                <c:pt idx="86">
                  <c:v>40574</c:v>
                </c:pt>
                <c:pt idx="87">
                  <c:v>40543</c:v>
                </c:pt>
                <c:pt idx="88">
                  <c:v>40512</c:v>
                </c:pt>
                <c:pt idx="89">
                  <c:v>40482</c:v>
                </c:pt>
                <c:pt idx="90">
                  <c:v>40451</c:v>
                </c:pt>
                <c:pt idx="91">
                  <c:v>40421</c:v>
                </c:pt>
                <c:pt idx="92">
                  <c:v>40390</c:v>
                </c:pt>
                <c:pt idx="93">
                  <c:v>40359</c:v>
                </c:pt>
                <c:pt idx="94">
                  <c:v>40329</c:v>
                </c:pt>
                <c:pt idx="95">
                  <c:v>40298</c:v>
                </c:pt>
                <c:pt idx="96">
                  <c:v>40268</c:v>
                </c:pt>
                <c:pt idx="97">
                  <c:v>40237</c:v>
                </c:pt>
                <c:pt idx="98">
                  <c:v>40209</c:v>
                </c:pt>
                <c:pt idx="99">
                  <c:v>40178</c:v>
                </c:pt>
                <c:pt idx="100">
                  <c:v>40147</c:v>
                </c:pt>
                <c:pt idx="101">
                  <c:v>40117</c:v>
                </c:pt>
                <c:pt idx="102">
                  <c:v>40086</c:v>
                </c:pt>
                <c:pt idx="103">
                  <c:v>40056</c:v>
                </c:pt>
                <c:pt idx="104">
                  <c:v>40025</c:v>
                </c:pt>
                <c:pt idx="105">
                  <c:v>39994</c:v>
                </c:pt>
                <c:pt idx="106">
                  <c:v>39964</c:v>
                </c:pt>
                <c:pt idx="107">
                  <c:v>39933</c:v>
                </c:pt>
                <c:pt idx="108">
                  <c:v>39903</c:v>
                </c:pt>
                <c:pt idx="109">
                  <c:v>39872</c:v>
                </c:pt>
                <c:pt idx="110">
                  <c:v>39844</c:v>
                </c:pt>
                <c:pt idx="111">
                  <c:v>39813</c:v>
                </c:pt>
                <c:pt idx="112">
                  <c:v>39782</c:v>
                </c:pt>
                <c:pt idx="113">
                  <c:v>39752</c:v>
                </c:pt>
                <c:pt idx="114">
                  <c:v>39721</c:v>
                </c:pt>
                <c:pt idx="115">
                  <c:v>39691</c:v>
                </c:pt>
                <c:pt idx="116">
                  <c:v>39660</c:v>
                </c:pt>
                <c:pt idx="117">
                  <c:v>39629</c:v>
                </c:pt>
                <c:pt idx="118">
                  <c:v>39599</c:v>
                </c:pt>
                <c:pt idx="119">
                  <c:v>39568</c:v>
                </c:pt>
                <c:pt idx="120">
                  <c:v>39538</c:v>
                </c:pt>
                <c:pt idx="121">
                  <c:v>39507</c:v>
                </c:pt>
                <c:pt idx="122">
                  <c:v>39478</c:v>
                </c:pt>
                <c:pt idx="123">
                  <c:v>39447</c:v>
                </c:pt>
                <c:pt idx="124">
                  <c:v>39416</c:v>
                </c:pt>
                <c:pt idx="125">
                  <c:v>39386</c:v>
                </c:pt>
                <c:pt idx="126">
                  <c:v>39355</c:v>
                </c:pt>
                <c:pt idx="127">
                  <c:v>39325</c:v>
                </c:pt>
                <c:pt idx="128">
                  <c:v>39294</c:v>
                </c:pt>
                <c:pt idx="129">
                  <c:v>39263</c:v>
                </c:pt>
                <c:pt idx="130">
                  <c:v>39233</c:v>
                </c:pt>
                <c:pt idx="131">
                  <c:v>39202</c:v>
                </c:pt>
                <c:pt idx="132">
                  <c:v>39172</c:v>
                </c:pt>
                <c:pt idx="133">
                  <c:v>39141</c:v>
                </c:pt>
                <c:pt idx="134">
                  <c:v>39113</c:v>
                </c:pt>
                <c:pt idx="135">
                  <c:v>39082</c:v>
                </c:pt>
                <c:pt idx="136">
                  <c:v>39051</c:v>
                </c:pt>
                <c:pt idx="137">
                  <c:v>39021</c:v>
                </c:pt>
                <c:pt idx="138">
                  <c:v>38990</c:v>
                </c:pt>
                <c:pt idx="139">
                  <c:v>38960</c:v>
                </c:pt>
                <c:pt idx="140">
                  <c:v>38929</c:v>
                </c:pt>
                <c:pt idx="141">
                  <c:v>38898</c:v>
                </c:pt>
                <c:pt idx="142">
                  <c:v>38868</c:v>
                </c:pt>
                <c:pt idx="143">
                  <c:v>38837</c:v>
                </c:pt>
                <c:pt idx="144">
                  <c:v>38807</c:v>
                </c:pt>
                <c:pt idx="145">
                  <c:v>38776</c:v>
                </c:pt>
                <c:pt idx="146">
                  <c:v>38748</c:v>
                </c:pt>
                <c:pt idx="147">
                  <c:v>38717</c:v>
                </c:pt>
                <c:pt idx="148">
                  <c:v>38686</c:v>
                </c:pt>
                <c:pt idx="149">
                  <c:v>38656</c:v>
                </c:pt>
                <c:pt idx="150">
                  <c:v>38625</c:v>
                </c:pt>
                <c:pt idx="151">
                  <c:v>38595</c:v>
                </c:pt>
                <c:pt idx="152">
                  <c:v>38564</c:v>
                </c:pt>
                <c:pt idx="153">
                  <c:v>38533</c:v>
                </c:pt>
                <c:pt idx="154">
                  <c:v>38503</c:v>
                </c:pt>
                <c:pt idx="155">
                  <c:v>38472</c:v>
                </c:pt>
                <c:pt idx="156">
                  <c:v>38442</c:v>
                </c:pt>
                <c:pt idx="157">
                  <c:v>38411</c:v>
                </c:pt>
                <c:pt idx="158">
                  <c:v>38383</c:v>
                </c:pt>
                <c:pt idx="159">
                  <c:v>38352</c:v>
                </c:pt>
                <c:pt idx="160">
                  <c:v>38321</c:v>
                </c:pt>
                <c:pt idx="161">
                  <c:v>38291</c:v>
                </c:pt>
                <c:pt idx="162">
                  <c:v>38260</c:v>
                </c:pt>
                <c:pt idx="163">
                  <c:v>38230</c:v>
                </c:pt>
                <c:pt idx="164">
                  <c:v>38199</c:v>
                </c:pt>
                <c:pt idx="165">
                  <c:v>38168</c:v>
                </c:pt>
                <c:pt idx="166">
                  <c:v>38138</c:v>
                </c:pt>
                <c:pt idx="167">
                  <c:v>38107</c:v>
                </c:pt>
                <c:pt idx="168">
                  <c:v>38077</c:v>
                </c:pt>
                <c:pt idx="169">
                  <c:v>38046</c:v>
                </c:pt>
                <c:pt idx="170">
                  <c:v>38017</c:v>
                </c:pt>
                <c:pt idx="171">
                  <c:v>37986</c:v>
                </c:pt>
                <c:pt idx="172">
                  <c:v>37955</c:v>
                </c:pt>
                <c:pt idx="173">
                  <c:v>37925</c:v>
                </c:pt>
                <c:pt idx="174">
                  <c:v>37894</c:v>
                </c:pt>
                <c:pt idx="175">
                  <c:v>37864</c:v>
                </c:pt>
                <c:pt idx="176">
                  <c:v>37833</c:v>
                </c:pt>
                <c:pt idx="177">
                  <c:v>37802</c:v>
                </c:pt>
                <c:pt idx="178">
                  <c:v>37772</c:v>
                </c:pt>
                <c:pt idx="179">
                  <c:v>37741</c:v>
                </c:pt>
                <c:pt idx="180">
                  <c:v>37711</c:v>
                </c:pt>
                <c:pt idx="181">
                  <c:v>37680</c:v>
                </c:pt>
                <c:pt idx="182">
                  <c:v>37652</c:v>
                </c:pt>
                <c:pt idx="183">
                  <c:v>37621</c:v>
                </c:pt>
                <c:pt idx="184">
                  <c:v>37590</c:v>
                </c:pt>
                <c:pt idx="185">
                  <c:v>37560</c:v>
                </c:pt>
                <c:pt idx="186">
                  <c:v>37529</c:v>
                </c:pt>
                <c:pt idx="187">
                  <c:v>37499</c:v>
                </c:pt>
                <c:pt idx="188">
                  <c:v>37468</c:v>
                </c:pt>
                <c:pt idx="189">
                  <c:v>37437</c:v>
                </c:pt>
                <c:pt idx="190">
                  <c:v>37407</c:v>
                </c:pt>
                <c:pt idx="191">
                  <c:v>37376</c:v>
                </c:pt>
                <c:pt idx="192">
                  <c:v>37346</c:v>
                </c:pt>
                <c:pt idx="193">
                  <c:v>37315</c:v>
                </c:pt>
                <c:pt idx="194">
                  <c:v>37287</c:v>
                </c:pt>
              </c:numCache>
            </c:numRef>
          </c:cat>
          <c:val>
            <c:numRef>
              <c:f>Sheet1!$B$4:$B$198</c:f>
              <c:numCache>
                <c:formatCode>###,###,###,###,##0.00</c:formatCode>
                <c:ptCount val="195"/>
                <c:pt idx="0">
                  <c:v>501887.14899999998</c:v>
                </c:pt>
                <c:pt idx="1">
                  <c:v>497108.56439999997</c:v>
                </c:pt>
                <c:pt idx="2">
                  <c:v>493822.4779</c:v>
                </c:pt>
                <c:pt idx="3">
                  <c:v>495895.07579999999</c:v>
                </c:pt>
                <c:pt idx="4">
                  <c:v>491352.26370000001</c:v>
                </c:pt>
                <c:pt idx="5">
                  <c:v>485802.80969999998</c:v>
                </c:pt>
                <c:pt idx="6">
                  <c:v>483227.70850000001</c:v>
                </c:pt>
                <c:pt idx="7">
                  <c:v>474658.77</c:v>
                </c:pt>
                <c:pt idx="8">
                  <c:v>469286.78</c:v>
                </c:pt>
                <c:pt idx="9">
                  <c:v>459330.57</c:v>
                </c:pt>
                <c:pt idx="10">
                  <c:v>448238.25</c:v>
                </c:pt>
                <c:pt idx="11">
                  <c:v>445748.87</c:v>
                </c:pt>
                <c:pt idx="12">
                  <c:v>442868.95</c:v>
                </c:pt>
                <c:pt idx="13">
                  <c:v>440639.78</c:v>
                </c:pt>
                <c:pt idx="14">
                  <c:v>441757.41</c:v>
                </c:pt>
                <c:pt idx="15">
                  <c:v>443379.5</c:v>
                </c:pt>
                <c:pt idx="16">
                  <c:v>447577.66</c:v>
                </c:pt>
                <c:pt idx="17">
                  <c:v>443927.51</c:v>
                </c:pt>
                <c:pt idx="18">
                  <c:v>439547.02</c:v>
                </c:pt>
                <c:pt idx="19">
                  <c:v>432036.14</c:v>
                </c:pt>
                <c:pt idx="20">
                  <c:v>423527.37</c:v>
                </c:pt>
                <c:pt idx="21">
                  <c:v>416266.68</c:v>
                </c:pt>
                <c:pt idx="22">
                  <c:v>400036.5</c:v>
                </c:pt>
                <c:pt idx="23">
                  <c:v>391258.8</c:v>
                </c:pt>
                <c:pt idx="24">
                  <c:v>383581.97</c:v>
                </c:pt>
                <c:pt idx="25">
                  <c:v>370840.18</c:v>
                </c:pt>
                <c:pt idx="26">
                  <c:v>370534.09</c:v>
                </c:pt>
                <c:pt idx="27">
                  <c:v>367640.62</c:v>
                </c:pt>
                <c:pt idx="28">
                  <c:v>356937.44</c:v>
                </c:pt>
                <c:pt idx="29">
                  <c:v>347261.48</c:v>
                </c:pt>
                <c:pt idx="30">
                  <c:v>340178.55</c:v>
                </c:pt>
                <c:pt idx="31">
                  <c:v>330903.2</c:v>
                </c:pt>
                <c:pt idx="32">
                  <c:v>323483.18</c:v>
                </c:pt>
                <c:pt idx="33">
                  <c:v>314246.90000000002</c:v>
                </c:pt>
                <c:pt idx="34">
                  <c:v>304588.11</c:v>
                </c:pt>
                <c:pt idx="35">
                  <c:v>300491.15000000002</c:v>
                </c:pt>
                <c:pt idx="36">
                  <c:v>295212.14</c:v>
                </c:pt>
                <c:pt idx="37">
                  <c:v>299112.06</c:v>
                </c:pt>
                <c:pt idx="38">
                  <c:v>297248.59999999998</c:v>
                </c:pt>
                <c:pt idx="39">
                  <c:v>294084.71999999997</c:v>
                </c:pt>
                <c:pt idx="40">
                  <c:v>295265.78000000003</c:v>
                </c:pt>
                <c:pt idx="41">
                  <c:v>290657.89</c:v>
                </c:pt>
                <c:pt idx="42">
                  <c:v>284940.71000000002</c:v>
                </c:pt>
                <c:pt idx="43">
                  <c:v>279932.99</c:v>
                </c:pt>
                <c:pt idx="44">
                  <c:v>274532.52</c:v>
                </c:pt>
                <c:pt idx="45">
                  <c:v>277333.32</c:v>
                </c:pt>
                <c:pt idx="46">
                  <c:v>269146.46000000002</c:v>
                </c:pt>
                <c:pt idx="47">
                  <c:v>262890.12</c:v>
                </c:pt>
                <c:pt idx="48">
                  <c:v>268739.39</c:v>
                </c:pt>
                <c:pt idx="49">
                  <c:v>256987.95</c:v>
                </c:pt>
                <c:pt idx="50">
                  <c:v>252235.36</c:v>
                </c:pt>
                <c:pt idx="51">
                  <c:v>250104.77</c:v>
                </c:pt>
                <c:pt idx="52">
                  <c:v>250540.5</c:v>
                </c:pt>
                <c:pt idx="53">
                  <c:v>252562.55</c:v>
                </c:pt>
                <c:pt idx="54">
                  <c:v>251850.76</c:v>
                </c:pt>
                <c:pt idx="55">
                  <c:v>252151.94</c:v>
                </c:pt>
                <c:pt idx="56">
                  <c:v>252652.94</c:v>
                </c:pt>
                <c:pt idx="57">
                  <c:v>254320.5</c:v>
                </c:pt>
                <c:pt idx="58">
                  <c:v>255262</c:v>
                </c:pt>
                <c:pt idx="59">
                  <c:v>252138.06</c:v>
                </c:pt>
                <c:pt idx="60">
                  <c:v>248870.71</c:v>
                </c:pt>
                <c:pt idx="61">
                  <c:v>244116.47</c:v>
                </c:pt>
                <c:pt idx="62">
                  <c:v>242584.6</c:v>
                </c:pt>
                <c:pt idx="63">
                  <c:v>241217.3</c:v>
                </c:pt>
                <c:pt idx="64">
                  <c:v>237767.75</c:v>
                </c:pt>
                <c:pt idx="65">
                  <c:v>235827.5</c:v>
                </c:pt>
                <c:pt idx="66">
                  <c:v>234016.39</c:v>
                </c:pt>
                <c:pt idx="67">
                  <c:v>231701.47</c:v>
                </c:pt>
                <c:pt idx="68">
                  <c:v>229595.38</c:v>
                </c:pt>
                <c:pt idx="69">
                  <c:v>226742.46</c:v>
                </c:pt>
                <c:pt idx="70">
                  <c:v>223562.59</c:v>
                </c:pt>
                <c:pt idx="71">
                  <c:v>219856.81</c:v>
                </c:pt>
                <c:pt idx="72">
                  <c:v>221019.65</c:v>
                </c:pt>
                <c:pt idx="73">
                  <c:v>219925.92</c:v>
                </c:pt>
                <c:pt idx="74">
                  <c:v>217364.89</c:v>
                </c:pt>
                <c:pt idx="75">
                  <c:v>216409.14</c:v>
                </c:pt>
                <c:pt idx="76">
                  <c:v>211890.26</c:v>
                </c:pt>
                <c:pt idx="77">
                  <c:v>208492.13</c:v>
                </c:pt>
                <c:pt idx="78">
                  <c:v>204906.99</c:v>
                </c:pt>
                <c:pt idx="79">
                  <c:v>204809.58</c:v>
                </c:pt>
                <c:pt idx="80">
                  <c:v>204938.85</c:v>
                </c:pt>
                <c:pt idx="81">
                  <c:v>205384.51</c:v>
                </c:pt>
                <c:pt idx="82">
                  <c:v>205071.16</c:v>
                </c:pt>
                <c:pt idx="83">
                  <c:v>202915.43</c:v>
                </c:pt>
                <c:pt idx="84">
                  <c:v>201056.9</c:v>
                </c:pt>
                <c:pt idx="85">
                  <c:v>200075.49</c:v>
                </c:pt>
                <c:pt idx="86">
                  <c:v>202095.44</c:v>
                </c:pt>
                <c:pt idx="87">
                  <c:v>202915.42</c:v>
                </c:pt>
                <c:pt idx="88">
                  <c:v>202364.03</c:v>
                </c:pt>
                <c:pt idx="89">
                  <c:v>203168.82</c:v>
                </c:pt>
                <c:pt idx="90">
                  <c:v>206346.14</c:v>
                </c:pt>
                <c:pt idx="91">
                  <c:v>206523.03</c:v>
                </c:pt>
                <c:pt idx="92">
                  <c:v>201836.45</c:v>
                </c:pt>
                <c:pt idx="93">
                  <c:v>199275.46</c:v>
                </c:pt>
                <c:pt idx="94">
                  <c:v>195324.68</c:v>
                </c:pt>
                <c:pt idx="95">
                  <c:v>191058.93</c:v>
                </c:pt>
                <c:pt idx="96">
                  <c:v>186327.43</c:v>
                </c:pt>
                <c:pt idx="97">
                  <c:v>181064.83</c:v>
                </c:pt>
                <c:pt idx="98">
                  <c:v>180267.66</c:v>
                </c:pt>
                <c:pt idx="99">
                  <c:v>179048.73</c:v>
                </c:pt>
                <c:pt idx="100">
                  <c:v>176115.15</c:v>
                </c:pt>
                <c:pt idx="101">
                  <c:v>170437.23</c:v>
                </c:pt>
                <c:pt idx="102">
                  <c:v>168958.52</c:v>
                </c:pt>
                <c:pt idx="103">
                  <c:v>166473.72</c:v>
                </c:pt>
                <c:pt idx="104">
                  <c:v>164409.22</c:v>
                </c:pt>
                <c:pt idx="105">
                  <c:v>164114.45000000001</c:v>
                </c:pt>
                <c:pt idx="106">
                  <c:v>163390.10999999999</c:v>
                </c:pt>
                <c:pt idx="107">
                  <c:v>159946.64000000001</c:v>
                </c:pt>
                <c:pt idx="108">
                  <c:v>157146.94</c:v>
                </c:pt>
                <c:pt idx="109">
                  <c:v>156962.96</c:v>
                </c:pt>
                <c:pt idx="110">
                  <c:v>157075.9</c:v>
                </c:pt>
                <c:pt idx="111">
                  <c:v>160700.91</c:v>
                </c:pt>
                <c:pt idx="112">
                  <c:v>157159.64000000001</c:v>
                </c:pt>
                <c:pt idx="113">
                  <c:v>154846.15</c:v>
                </c:pt>
                <c:pt idx="114">
                  <c:v>147316.19</c:v>
                </c:pt>
                <c:pt idx="115">
                  <c:v>139330.25</c:v>
                </c:pt>
                <c:pt idx="116">
                  <c:v>137084.38</c:v>
                </c:pt>
                <c:pt idx="117">
                  <c:v>136443.79</c:v>
                </c:pt>
                <c:pt idx="118">
                  <c:v>139781.15</c:v>
                </c:pt>
                <c:pt idx="119">
                  <c:v>138018.89000000001</c:v>
                </c:pt>
                <c:pt idx="120">
                  <c:v>133208.89000000001</c:v>
                </c:pt>
                <c:pt idx="121">
                  <c:v>128689.33</c:v>
                </c:pt>
                <c:pt idx="122">
                  <c:v>121827.52</c:v>
                </c:pt>
                <c:pt idx="123">
                  <c:v>122501.86</c:v>
                </c:pt>
                <c:pt idx="124">
                  <c:v>113776.04</c:v>
                </c:pt>
                <c:pt idx="125">
                  <c:v>114177.16</c:v>
                </c:pt>
                <c:pt idx="126">
                  <c:v>114466.15</c:v>
                </c:pt>
                <c:pt idx="127">
                  <c:v>115507.65</c:v>
                </c:pt>
                <c:pt idx="128">
                  <c:v>105872.42</c:v>
                </c:pt>
                <c:pt idx="129">
                  <c:v>103568.15</c:v>
                </c:pt>
                <c:pt idx="130">
                  <c:v>104128.13</c:v>
                </c:pt>
                <c:pt idx="131">
                  <c:v>105445.73</c:v>
                </c:pt>
                <c:pt idx="132">
                  <c:v>104191.73</c:v>
                </c:pt>
                <c:pt idx="133">
                  <c:v>96317.24</c:v>
                </c:pt>
                <c:pt idx="134">
                  <c:v>99352.98</c:v>
                </c:pt>
                <c:pt idx="135">
                  <c:v>94843.79</c:v>
                </c:pt>
                <c:pt idx="136">
                  <c:v>94545.03</c:v>
                </c:pt>
                <c:pt idx="137">
                  <c:v>93840.52</c:v>
                </c:pt>
                <c:pt idx="138">
                  <c:v>91377.33</c:v>
                </c:pt>
                <c:pt idx="139">
                  <c:v>89551.38</c:v>
                </c:pt>
                <c:pt idx="140">
                  <c:v>88814.49</c:v>
                </c:pt>
                <c:pt idx="141">
                  <c:v>86251.09</c:v>
                </c:pt>
                <c:pt idx="142">
                  <c:v>86633.77</c:v>
                </c:pt>
                <c:pt idx="143">
                  <c:v>85515.97</c:v>
                </c:pt>
                <c:pt idx="144">
                  <c:v>84179.6</c:v>
                </c:pt>
                <c:pt idx="145">
                  <c:v>80100.649999999994</c:v>
                </c:pt>
                <c:pt idx="146">
                  <c:v>76377.009999999995</c:v>
                </c:pt>
                <c:pt idx="147">
                  <c:v>75114.09</c:v>
                </c:pt>
                <c:pt idx="148">
                  <c:v>72956.95</c:v>
                </c:pt>
                <c:pt idx="149">
                  <c:v>70557.710000000006</c:v>
                </c:pt>
                <c:pt idx="150">
                  <c:v>67522.61</c:v>
                </c:pt>
                <c:pt idx="151">
                  <c:v>65608.41</c:v>
                </c:pt>
                <c:pt idx="152">
                  <c:v>65112.79</c:v>
                </c:pt>
                <c:pt idx="153">
                  <c:v>63336.04</c:v>
                </c:pt>
                <c:pt idx="154">
                  <c:v>61587.86</c:v>
                </c:pt>
                <c:pt idx="155">
                  <c:v>60199.96</c:v>
                </c:pt>
                <c:pt idx="156">
                  <c:v>56827.68</c:v>
                </c:pt>
                <c:pt idx="157">
                  <c:v>53002.02</c:v>
                </c:pt>
                <c:pt idx="158">
                  <c:v>52273.3</c:v>
                </c:pt>
                <c:pt idx="159">
                  <c:v>50812.56</c:v>
                </c:pt>
                <c:pt idx="160">
                  <c:v>48683.22</c:v>
                </c:pt>
                <c:pt idx="161">
                  <c:v>47615.17</c:v>
                </c:pt>
                <c:pt idx="162">
                  <c:v>46108.160000000003</c:v>
                </c:pt>
                <c:pt idx="163">
                  <c:v>45076.79</c:v>
                </c:pt>
                <c:pt idx="164">
                  <c:v>45084.93</c:v>
                </c:pt>
                <c:pt idx="165">
                  <c:v>41549.94</c:v>
                </c:pt>
                <c:pt idx="166">
                  <c:v>41298.39</c:v>
                </c:pt>
                <c:pt idx="167">
                  <c:v>40410.230000000003</c:v>
                </c:pt>
                <c:pt idx="168">
                  <c:v>40005.46</c:v>
                </c:pt>
                <c:pt idx="169">
                  <c:v>38131.33</c:v>
                </c:pt>
                <c:pt idx="170">
                  <c:v>36833.83</c:v>
                </c:pt>
                <c:pt idx="171">
                  <c:v>36830</c:v>
                </c:pt>
                <c:pt idx="172">
                  <c:v>35171.1</c:v>
                </c:pt>
                <c:pt idx="173">
                  <c:v>34848.620000000003</c:v>
                </c:pt>
                <c:pt idx="174">
                  <c:v>34872.11</c:v>
                </c:pt>
                <c:pt idx="175">
                  <c:v>34072.85</c:v>
                </c:pt>
                <c:pt idx="176">
                  <c:v>32946.99</c:v>
                </c:pt>
                <c:pt idx="177">
                  <c:v>31518.98</c:v>
                </c:pt>
                <c:pt idx="178">
                  <c:v>30388.33</c:v>
                </c:pt>
                <c:pt idx="179">
                  <c:v>28846.57</c:v>
                </c:pt>
                <c:pt idx="180">
                  <c:v>27958.51</c:v>
                </c:pt>
                <c:pt idx="181">
                  <c:v>28331.26</c:v>
                </c:pt>
                <c:pt idx="182">
                  <c:v>27646.42</c:v>
                </c:pt>
                <c:pt idx="183">
                  <c:v>28076.82</c:v>
                </c:pt>
                <c:pt idx="184">
                  <c:v>27805.279999999999</c:v>
                </c:pt>
                <c:pt idx="185">
                  <c:v>27756.84</c:v>
                </c:pt>
                <c:pt idx="186">
                  <c:v>27383.8</c:v>
                </c:pt>
                <c:pt idx="187">
                  <c:v>24697.15</c:v>
                </c:pt>
                <c:pt idx="188">
                  <c:v>24765.51</c:v>
                </c:pt>
                <c:pt idx="189">
                  <c:v>24525.54</c:v>
                </c:pt>
                <c:pt idx="190">
                  <c:v>23871.59</c:v>
                </c:pt>
                <c:pt idx="191">
                  <c:v>23497.55</c:v>
                </c:pt>
                <c:pt idx="192">
                  <c:v>22561.5</c:v>
                </c:pt>
                <c:pt idx="193">
                  <c:v>22052.76</c:v>
                </c:pt>
                <c:pt idx="194">
                  <c:v>21980.34</c:v>
                </c:pt>
              </c:numCache>
            </c:numRef>
          </c:val>
          <c:smooth val="0"/>
        </c:ser>
        <c:dLbls>
          <c:showLegendKey val="0"/>
          <c:showVal val="0"/>
          <c:showCatName val="0"/>
          <c:showSerName val="0"/>
          <c:showPercent val="0"/>
          <c:showBubbleSize val="0"/>
        </c:dLbls>
        <c:smooth val="0"/>
        <c:axId val="-254617776"/>
        <c:axId val="-254637904"/>
      </c:lineChart>
      <c:dateAx>
        <c:axId val="-254617776"/>
        <c:scaling>
          <c:orientation val="minMax"/>
        </c:scaling>
        <c:delete val="0"/>
        <c:axPos val="b"/>
        <c:numFmt formatCode="yyyy\-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54637904"/>
        <c:crosses val="autoZero"/>
        <c:auto val="1"/>
        <c:lblOffset val="100"/>
        <c:baseTimeUnit val="months"/>
      </c:dateAx>
      <c:valAx>
        <c:axId val="-254637904"/>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546177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Repo and Reverse Repo in the Interbank Market (RMB 100million)</a:t>
            </a:r>
            <a:endParaRPr lang="zh-CN"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Sheet1!$B$1</c:f>
              <c:strCache>
                <c:ptCount val="1"/>
                <c:pt idx="0">
                  <c:v>Repo</c:v>
                </c:pt>
              </c:strCache>
            </c:strRef>
          </c:tx>
          <c:spPr>
            <a:ln w="28575" cap="rnd">
              <a:solidFill>
                <a:schemeClr val="accent1"/>
              </a:solidFill>
              <a:round/>
            </a:ln>
            <a:effectLst/>
          </c:spPr>
          <c:marker>
            <c:symbol val="none"/>
          </c:marker>
          <c:cat>
            <c:numRef>
              <c:f>Sheet1!$A$4:$A$253</c:f>
              <c:numCache>
                <c:formatCode>yyyy\-mm;@</c:formatCode>
                <c:ptCount val="250"/>
                <c:pt idx="0">
                  <c:v>43190</c:v>
                </c:pt>
                <c:pt idx="1">
                  <c:v>43159</c:v>
                </c:pt>
                <c:pt idx="2">
                  <c:v>43131</c:v>
                </c:pt>
                <c:pt idx="3">
                  <c:v>43100</c:v>
                </c:pt>
                <c:pt idx="4">
                  <c:v>43069</c:v>
                </c:pt>
                <c:pt idx="5">
                  <c:v>43039</c:v>
                </c:pt>
                <c:pt idx="6">
                  <c:v>43008</c:v>
                </c:pt>
                <c:pt idx="7">
                  <c:v>42978</c:v>
                </c:pt>
                <c:pt idx="8">
                  <c:v>42947</c:v>
                </c:pt>
                <c:pt idx="9">
                  <c:v>42916</c:v>
                </c:pt>
                <c:pt idx="10">
                  <c:v>42886</c:v>
                </c:pt>
                <c:pt idx="11">
                  <c:v>42855</c:v>
                </c:pt>
                <c:pt idx="12">
                  <c:v>42825</c:v>
                </c:pt>
                <c:pt idx="13">
                  <c:v>42794</c:v>
                </c:pt>
                <c:pt idx="14">
                  <c:v>42766</c:v>
                </c:pt>
                <c:pt idx="15">
                  <c:v>42735</c:v>
                </c:pt>
                <c:pt idx="16">
                  <c:v>42704</c:v>
                </c:pt>
                <c:pt idx="17">
                  <c:v>42674</c:v>
                </c:pt>
                <c:pt idx="18">
                  <c:v>42643</c:v>
                </c:pt>
                <c:pt idx="19">
                  <c:v>42613</c:v>
                </c:pt>
                <c:pt idx="20">
                  <c:v>42582</c:v>
                </c:pt>
                <c:pt idx="21">
                  <c:v>42551</c:v>
                </c:pt>
                <c:pt idx="22">
                  <c:v>42521</c:v>
                </c:pt>
                <c:pt idx="23">
                  <c:v>42490</c:v>
                </c:pt>
                <c:pt idx="24">
                  <c:v>42460</c:v>
                </c:pt>
                <c:pt idx="25">
                  <c:v>42429</c:v>
                </c:pt>
                <c:pt idx="26">
                  <c:v>42400</c:v>
                </c:pt>
                <c:pt idx="27">
                  <c:v>42369</c:v>
                </c:pt>
                <c:pt idx="28">
                  <c:v>42338</c:v>
                </c:pt>
                <c:pt idx="29">
                  <c:v>42308</c:v>
                </c:pt>
                <c:pt idx="30">
                  <c:v>42277</c:v>
                </c:pt>
                <c:pt idx="31">
                  <c:v>42247</c:v>
                </c:pt>
                <c:pt idx="32">
                  <c:v>42216</c:v>
                </c:pt>
                <c:pt idx="33">
                  <c:v>42185</c:v>
                </c:pt>
                <c:pt idx="34">
                  <c:v>42155</c:v>
                </c:pt>
                <c:pt idx="35">
                  <c:v>42124</c:v>
                </c:pt>
                <c:pt idx="36">
                  <c:v>42094</c:v>
                </c:pt>
                <c:pt idx="37">
                  <c:v>42063</c:v>
                </c:pt>
                <c:pt idx="38">
                  <c:v>42035</c:v>
                </c:pt>
                <c:pt idx="39">
                  <c:v>42004</c:v>
                </c:pt>
                <c:pt idx="40">
                  <c:v>41973</c:v>
                </c:pt>
                <c:pt idx="41">
                  <c:v>41943</c:v>
                </c:pt>
                <c:pt idx="42">
                  <c:v>41912</c:v>
                </c:pt>
                <c:pt idx="43">
                  <c:v>41882</c:v>
                </c:pt>
                <c:pt idx="44">
                  <c:v>41851</c:v>
                </c:pt>
                <c:pt idx="45">
                  <c:v>41820</c:v>
                </c:pt>
                <c:pt idx="46">
                  <c:v>41790</c:v>
                </c:pt>
                <c:pt idx="47">
                  <c:v>41759</c:v>
                </c:pt>
                <c:pt idx="48">
                  <c:v>41729</c:v>
                </c:pt>
                <c:pt idx="49">
                  <c:v>41698</c:v>
                </c:pt>
                <c:pt idx="50">
                  <c:v>41670</c:v>
                </c:pt>
                <c:pt idx="51">
                  <c:v>41639</c:v>
                </c:pt>
                <c:pt idx="52">
                  <c:v>41608</c:v>
                </c:pt>
                <c:pt idx="53">
                  <c:v>41578</c:v>
                </c:pt>
                <c:pt idx="54">
                  <c:v>41547</c:v>
                </c:pt>
                <c:pt idx="55">
                  <c:v>41517</c:v>
                </c:pt>
                <c:pt idx="56">
                  <c:v>41486</c:v>
                </c:pt>
                <c:pt idx="57">
                  <c:v>41455</c:v>
                </c:pt>
                <c:pt idx="58">
                  <c:v>41425</c:v>
                </c:pt>
                <c:pt idx="59">
                  <c:v>41394</c:v>
                </c:pt>
                <c:pt idx="60">
                  <c:v>41364</c:v>
                </c:pt>
                <c:pt idx="61">
                  <c:v>41333</c:v>
                </c:pt>
                <c:pt idx="62">
                  <c:v>41305</c:v>
                </c:pt>
                <c:pt idx="63">
                  <c:v>41274</c:v>
                </c:pt>
                <c:pt idx="64">
                  <c:v>41243</c:v>
                </c:pt>
                <c:pt idx="65">
                  <c:v>41213</c:v>
                </c:pt>
                <c:pt idx="66">
                  <c:v>41182</c:v>
                </c:pt>
                <c:pt idx="67">
                  <c:v>41152</c:v>
                </c:pt>
                <c:pt idx="68">
                  <c:v>41121</c:v>
                </c:pt>
                <c:pt idx="69">
                  <c:v>41090</c:v>
                </c:pt>
                <c:pt idx="70">
                  <c:v>41060</c:v>
                </c:pt>
                <c:pt idx="71">
                  <c:v>41029</c:v>
                </c:pt>
                <c:pt idx="72">
                  <c:v>40999</c:v>
                </c:pt>
                <c:pt idx="73">
                  <c:v>40968</c:v>
                </c:pt>
                <c:pt idx="74">
                  <c:v>40939</c:v>
                </c:pt>
                <c:pt idx="75">
                  <c:v>40908</c:v>
                </c:pt>
                <c:pt idx="76">
                  <c:v>40877</c:v>
                </c:pt>
                <c:pt idx="77">
                  <c:v>40847</c:v>
                </c:pt>
                <c:pt idx="78">
                  <c:v>40816</c:v>
                </c:pt>
                <c:pt idx="79">
                  <c:v>40786</c:v>
                </c:pt>
                <c:pt idx="80">
                  <c:v>40755</c:v>
                </c:pt>
                <c:pt idx="81">
                  <c:v>40724</c:v>
                </c:pt>
                <c:pt idx="82">
                  <c:v>40694</c:v>
                </c:pt>
                <c:pt idx="83">
                  <c:v>40663</c:v>
                </c:pt>
                <c:pt idx="84">
                  <c:v>40633</c:v>
                </c:pt>
                <c:pt idx="85">
                  <c:v>40602</c:v>
                </c:pt>
                <c:pt idx="86">
                  <c:v>40574</c:v>
                </c:pt>
                <c:pt idx="87">
                  <c:v>40543</c:v>
                </c:pt>
                <c:pt idx="88">
                  <c:v>40512</c:v>
                </c:pt>
                <c:pt idx="89">
                  <c:v>40482</c:v>
                </c:pt>
                <c:pt idx="90">
                  <c:v>40451</c:v>
                </c:pt>
                <c:pt idx="91">
                  <c:v>40421</c:v>
                </c:pt>
                <c:pt idx="92">
                  <c:v>40390</c:v>
                </c:pt>
                <c:pt idx="93">
                  <c:v>40359</c:v>
                </c:pt>
                <c:pt idx="94">
                  <c:v>40329</c:v>
                </c:pt>
                <c:pt idx="95">
                  <c:v>40298</c:v>
                </c:pt>
                <c:pt idx="96">
                  <c:v>40268</c:v>
                </c:pt>
                <c:pt idx="97">
                  <c:v>40237</c:v>
                </c:pt>
                <c:pt idx="98">
                  <c:v>40209</c:v>
                </c:pt>
                <c:pt idx="99">
                  <c:v>40178</c:v>
                </c:pt>
                <c:pt idx="100">
                  <c:v>40147</c:v>
                </c:pt>
                <c:pt idx="101">
                  <c:v>40117</c:v>
                </c:pt>
                <c:pt idx="102">
                  <c:v>40086</c:v>
                </c:pt>
                <c:pt idx="103">
                  <c:v>40056</c:v>
                </c:pt>
                <c:pt idx="104">
                  <c:v>40025</c:v>
                </c:pt>
                <c:pt idx="105">
                  <c:v>39994</c:v>
                </c:pt>
                <c:pt idx="106">
                  <c:v>39964</c:v>
                </c:pt>
                <c:pt idx="107">
                  <c:v>39933</c:v>
                </c:pt>
                <c:pt idx="108">
                  <c:v>39903</c:v>
                </c:pt>
                <c:pt idx="109">
                  <c:v>39872</c:v>
                </c:pt>
                <c:pt idx="110">
                  <c:v>39844</c:v>
                </c:pt>
                <c:pt idx="111">
                  <c:v>39813</c:v>
                </c:pt>
                <c:pt idx="112">
                  <c:v>39782</c:v>
                </c:pt>
                <c:pt idx="113">
                  <c:v>39752</c:v>
                </c:pt>
                <c:pt idx="114">
                  <c:v>39721</c:v>
                </c:pt>
                <c:pt idx="115">
                  <c:v>39691</c:v>
                </c:pt>
                <c:pt idx="116">
                  <c:v>39660</c:v>
                </c:pt>
                <c:pt idx="117">
                  <c:v>39629</c:v>
                </c:pt>
                <c:pt idx="118">
                  <c:v>39599</c:v>
                </c:pt>
                <c:pt idx="119">
                  <c:v>39568</c:v>
                </c:pt>
                <c:pt idx="120">
                  <c:v>39538</c:v>
                </c:pt>
                <c:pt idx="121">
                  <c:v>39507</c:v>
                </c:pt>
                <c:pt idx="122">
                  <c:v>39478</c:v>
                </c:pt>
                <c:pt idx="123">
                  <c:v>39447</c:v>
                </c:pt>
                <c:pt idx="124">
                  <c:v>39416</c:v>
                </c:pt>
                <c:pt idx="125">
                  <c:v>39386</c:v>
                </c:pt>
                <c:pt idx="126">
                  <c:v>39355</c:v>
                </c:pt>
                <c:pt idx="127">
                  <c:v>39325</c:v>
                </c:pt>
                <c:pt idx="128">
                  <c:v>39294</c:v>
                </c:pt>
                <c:pt idx="129">
                  <c:v>39263</c:v>
                </c:pt>
                <c:pt idx="130">
                  <c:v>39233</c:v>
                </c:pt>
                <c:pt idx="131">
                  <c:v>39202</c:v>
                </c:pt>
                <c:pt idx="132">
                  <c:v>39172</c:v>
                </c:pt>
                <c:pt idx="133">
                  <c:v>39141</c:v>
                </c:pt>
                <c:pt idx="134">
                  <c:v>39113</c:v>
                </c:pt>
                <c:pt idx="135">
                  <c:v>39082</c:v>
                </c:pt>
                <c:pt idx="136">
                  <c:v>39051</c:v>
                </c:pt>
                <c:pt idx="137">
                  <c:v>39021</c:v>
                </c:pt>
                <c:pt idx="138">
                  <c:v>38990</c:v>
                </c:pt>
                <c:pt idx="139">
                  <c:v>38960</c:v>
                </c:pt>
                <c:pt idx="140">
                  <c:v>38929</c:v>
                </c:pt>
                <c:pt idx="141">
                  <c:v>38898</c:v>
                </c:pt>
                <c:pt idx="142">
                  <c:v>38868</c:v>
                </c:pt>
                <c:pt idx="143">
                  <c:v>38837</c:v>
                </c:pt>
                <c:pt idx="144">
                  <c:v>38807</c:v>
                </c:pt>
                <c:pt idx="145">
                  <c:v>38776</c:v>
                </c:pt>
                <c:pt idx="146">
                  <c:v>38748</c:v>
                </c:pt>
                <c:pt idx="147">
                  <c:v>38717</c:v>
                </c:pt>
                <c:pt idx="148">
                  <c:v>38686</c:v>
                </c:pt>
                <c:pt idx="149">
                  <c:v>38656</c:v>
                </c:pt>
                <c:pt idx="150">
                  <c:v>38625</c:v>
                </c:pt>
                <c:pt idx="151">
                  <c:v>38595</c:v>
                </c:pt>
                <c:pt idx="152">
                  <c:v>38564</c:v>
                </c:pt>
                <c:pt idx="153">
                  <c:v>38533</c:v>
                </c:pt>
                <c:pt idx="154">
                  <c:v>38503</c:v>
                </c:pt>
                <c:pt idx="155">
                  <c:v>38472</c:v>
                </c:pt>
                <c:pt idx="156">
                  <c:v>38442</c:v>
                </c:pt>
                <c:pt idx="157">
                  <c:v>38411</c:v>
                </c:pt>
                <c:pt idx="158">
                  <c:v>38383</c:v>
                </c:pt>
                <c:pt idx="159">
                  <c:v>38352</c:v>
                </c:pt>
                <c:pt idx="160">
                  <c:v>38321</c:v>
                </c:pt>
                <c:pt idx="161">
                  <c:v>38291</c:v>
                </c:pt>
                <c:pt idx="162">
                  <c:v>38260</c:v>
                </c:pt>
                <c:pt idx="163">
                  <c:v>38230</c:v>
                </c:pt>
                <c:pt idx="164">
                  <c:v>38199</c:v>
                </c:pt>
                <c:pt idx="165">
                  <c:v>38168</c:v>
                </c:pt>
                <c:pt idx="166">
                  <c:v>38138</c:v>
                </c:pt>
                <c:pt idx="167">
                  <c:v>38107</c:v>
                </c:pt>
                <c:pt idx="168">
                  <c:v>38077</c:v>
                </c:pt>
                <c:pt idx="169">
                  <c:v>38046</c:v>
                </c:pt>
                <c:pt idx="170">
                  <c:v>38017</c:v>
                </c:pt>
                <c:pt idx="171">
                  <c:v>37986</c:v>
                </c:pt>
                <c:pt idx="172">
                  <c:v>37955</c:v>
                </c:pt>
                <c:pt idx="173">
                  <c:v>37925</c:v>
                </c:pt>
                <c:pt idx="174">
                  <c:v>37894</c:v>
                </c:pt>
                <c:pt idx="175">
                  <c:v>37864</c:v>
                </c:pt>
                <c:pt idx="176">
                  <c:v>37833</c:v>
                </c:pt>
                <c:pt idx="177">
                  <c:v>37802</c:v>
                </c:pt>
                <c:pt idx="178">
                  <c:v>37772</c:v>
                </c:pt>
                <c:pt idx="179">
                  <c:v>37741</c:v>
                </c:pt>
                <c:pt idx="180">
                  <c:v>37711</c:v>
                </c:pt>
                <c:pt idx="181">
                  <c:v>37680</c:v>
                </c:pt>
                <c:pt idx="182">
                  <c:v>37652</c:v>
                </c:pt>
                <c:pt idx="183">
                  <c:v>37621</c:v>
                </c:pt>
                <c:pt idx="184">
                  <c:v>37590</c:v>
                </c:pt>
                <c:pt idx="185">
                  <c:v>37560</c:v>
                </c:pt>
                <c:pt idx="186">
                  <c:v>37529</c:v>
                </c:pt>
                <c:pt idx="187">
                  <c:v>37499</c:v>
                </c:pt>
                <c:pt idx="188">
                  <c:v>37468</c:v>
                </c:pt>
                <c:pt idx="189">
                  <c:v>37437</c:v>
                </c:pt>
                <c:pt idx="190">
                  <c:v>37407</c:v>
                </c:pt>
                <c:pt idx="191">
                  <c:v>37376</c:v>
                </c:pt>
                <c:pt idx="192">
                  <c:v>37346</c:v>
                </c:pt>
                <c:pt idx="193">
                  <c:v>37315</c:v>
                </c:pt>
                <c:pt idx="194">
                  <c:v>37287</c:v>
                </c:pt>
                <c:pt idx="195">
                  <c:v>37256</c:v>
                </c:pt>
                <c:pt idx="196">
                  <c:v>37225</c:v>
                </c:pt>
                <c:pt idx="197">
                  <c:v>37195</c:v>
                </c:pt>
                <c:pt idx="198">
                  <c:v>37164</c:v>
                </c:pt>
                <c:pt idx="199">
                  <c:v>37134</c:v>
                </c:pt>
                <c:pt idx="200">
                  <c:v>37103</c:v>
                </c:pt>
                <c:pt idx="201">
                  <c:v>37072</c:v>
                </c:pt>
                <c:pt idx="202">
                  <c:v>37042</c:v>
                </c:pt>
                <c:pt idx="203">
                  <c:v>37011</c:v>
                </c:pt>
                <c:pt idx="204">
                  <c:v>36981</c:v>
                </c:pt>
                <c:pt idx="205">
                  <c:v>36950</c:v>
                </c:pt>
                <c:pt idx="206">
                  <c:v>36922</c:v>
                </c:pt>
                <c:pt idx="207">
                  <c:v>36891</c:v>
                </c:pt>
                <c:pt idx="208">
                  <c:v>36860</c:v>
                </c:pt>
                <c:pt idx="209">
                  <c:v>36830</c:v>
                </c:pt>
                <c:pt idx="210">
                  <c:v>36799</c:v>
                </c:pt>
                <c:pt idx="211">
                  <c:v>36769</c:v>
                </c:pt>
                <c:pt idx="212">
                  <c:v>36738</c:v>
                </c:pt>
                <c:pt idx="213">
                  <c:v>36707</c:v>
                </c:pt>
                <c:pt idx="214">
                  <c:v>36677</c:v>
                </c:pt>
                <c:pt idx="215">
                  <c:v>36646</c:v>
                </c:pt>
                <c:pt idx="216">
                  <c:v>36616</c:v>
                </c:pt>
                <c:pt idx="217">
                  <c:v>36585</c:v>
                </c:pt>
                <c:pt idx="218">
                  <c:v>36556</c:v>
                </c:pt>
                <c:pt idx="219">
                  <c:v>36525</c:v>
                </c:pt>
                <c:pt idx="220">
                  <c:v>36494</c:v>
                </c:pt>
                <c:pt idx="221">
                  <c:v>36464</c:v>
                </c:pt>
                <c:pt idx="222">
                  <c:v>36433</c:v>
                </c:pt>
                <c:pt idx="223">
                  <c:v>36403</c:v>
                </c:pt>
                <c:pt idx="224">
                  <c:v>36372</c:v>
                </c:pt>
                <c:pt idx="225">
                  <c:v>36341</c:v>
                </c:pt>
                <c:pt idx="226">
                  <c:v>36311</c:v>
                </c:pt>
                <c:pt idx="227">
                  <c:v>36280</c:v>
                </c:pt>
                <c:pt idx="228">
                  <c:v>36250</c:v>
                </c:pt>
                <c:pt idx="229">
                  <c:v>36219</c:v>
                </c:pt>
                <c:pt idx="230">
                  <c:v>36191</c:v>
                </c:pt>
                <c:pt idx="231">
                  <c:v>36160</c:v>
                </c:pt>
                <c:pt idx="232">
                  <c:v>36129</c:v>
                </c:pt>
                <c:pt idx="233">
                  <c:v>36099</c:v>
                </c:pt>
                <c:pt idx="234">
                  <c:v>36068</c:v>
                </c:pt>
                <c:pt idx="235">
                  <c:v>36038</c:v>
                </c:pt>
                <c:pt idx="236">
                  <c:v>36007</c:v>
                </c:pt>
                <c:pt idx="237">
                  <c:v>35976</c:v>
                </c:pt>
                <c:pt idx="238">
                  <c:v>35946</c:v>
                </c:pt>
                <c:pt idx="239">
                  <c:v>35915</c:v>
                </c:pt>
                <c:pt idx="240">
                  <c:v>35885</c:v>
                </c:pt>
                <c:pt idx="241">
                  <c:v>35854</c:v>
                </c:pt>
                <c:pt idx="242">
                  <c:v>35826</c:v>
                </c:pt>
                <c:pt idx="243">
                  <c:v>35795</c:v>
                </c:pt>
                <c:pt idx="244">
                  <c:v>35764</c:v>
                </c:pt>
                <c:pt idx="245">
                  <c:v>35734</c:v>
                </c:pt>
                <c:pt idx="246">
                  <c:v>35703</c:v>
                </c:pt>
                <c:pt idx="247">
                  <c:v>35673</c:v>
                </c:pt>
                <c:pt idx="248">
                  <c:v>35642</c:v>
                </c:pt>
                <c:pt idx="249">
                  <c:v>35611</c:v>
                </c:pt>
              </c:numCache>
            </c:numRef>
          </c:cat>
          <c:val>
            <c:numRef>
              <c:f>Sheet1!$B$4:$B$253</c:f>
              <c:numCache>
                <c:formatCode>###,###,###,###,##0.00</c:formatCode>
                <c:ptCount val="250"/>
                <c:pt idx="0">
                  <c:v>496486.29399999999</c:v>
                </c:pt>
                <c:pt idx="1">
                  <c:v>343368.57799999998</c:v>
                </c:pt>
                <c:pt idx="2">
                  <c:v>483436.68599999999</c:v>
                </c:pt>
                <c:pt idx="3">
                  <c:v>478104.90399999998</c:v>
                </c:pt>
                <c:pt idx="4">
                  <c:v>486462.92599999998</c:v>
                </c:pt>
                <c:pt idx="5">
                  <c:v>367916.80300000001</c:v>
                </c:pt>
                <c:pt idx="6">
                  <c:v>482752.75599999999</c:v>
                </c:pt>
                <c:pt idx="7">
                  <c:v>467865.08799999999</c:v>
                </c:pt>
                <c:pt idx="8">
                  <c:v>429199.39899999998</c:v>
                </c:pt>
                <c:pt idx="9">
                  <c:v>459966.14899999998</c:v>
                </c:pt>
                <c:pt idx="10">
                  <c:v>399618.62300000002</c:v>
                </c:pt>
                <c:pt idx="11">
                  <c:v>352464.402</c:v>
                </c:pt>
                <c:pt idx="12">
                  <c:v>421570.28899999999</c:v>
                </c:pt>
                <c:pt idx="13">
                  <c:v>300714.86900000001</c:v>
                </c:pt>
                <c:pt idx="14">
                  <c:v>296024.34499999997</c:v>
                </c:pt>
                <c:pt idx="15">
                  <c:v>382106.24699999997</c:v>
                </c:pt>
                <c:pt idx="16">
                  <c:v>397168.26400000002</c:v>
                </c:pt>
                <c:pt idx="17">
                  <c:v>319760.46799999999</c:v>
                </c:pt>
                <c:pt idx="18">
                  <c:v>407654.07400000002</c:v>
                </c:pt>
                <c:pt idx="19">
                  <c:v>500528.52</c:v>
                </c:pt>
                <c:pt idx="20">
                  <c:v>467835.25099999999</c:v>
                </c:pt>
                <c:pt idx="21">
                  <c:v>448927.84600000002</c:v>
                </c:pt>
                <c:pt idx="22">
                  <c:v>437378.41</c:v>
                </c:pt>
                <c:pt idx="23">
                  <c:v>343790.76</c:v>
                </c:pt>
                <c:pt idx="24">
                  <c:v>422448.71299999999</c:v>
                </c:pt>
                <c:pt idx="25">
                  <c:v>273604.609</c:v>
                </c:pt>
                <c:pt idx="26">
                  <c:v>375883.18</c:v>
                </c:pt>
                <c:pt idx="27">
                  <c:v>491867.4497</c:v>
                </c:pt>
                <c:pt idx="28">
                  <c:v>447774.38140000001</c:v>
                </c:pt>
                <c:pt idx="29">
                  <c:v>348854.18</c:v>
                </c:pt>
                <c:pt idx="30">
                  <c:v>353221.84</c:v>
                </c:pt>
                <c:pt idx="31">
                  <c:v>329807.15999999997</c:v>
                </c:pt>
                <c:pt idx="32">
                  <c:v>383724.58</c:v>
                </c:pt>
                <c:pt idx="33">
                  <c:v>355812.17</c:v>
                </c:pt>
                <c:pt idx="34">
                  <c:v>313833.07</c:v>
                </c:pt>
                <c:pt idx="35">
                  <c:v>260455.03</c:v>
                </c:pt>
                <c:pt idx="36">
                  <c:v>231871.14</c:v>
                </c:pt>
                <c:pt idx="37">
                  <c:v>150938.23999999999</c:v>
                </c:pt>
                <c:pt idx="38">
                  <c:v>198938.97</c:v>
                </c:pt>
                <c:pt idx="39">
                  <c:v>206161.64</c:v>
                </c:pt>
                <c:pt idx="40">
                  <c:v>191429.91</c:v>
                </c:pt>
                <c:pt idx="41">
                  <c:v>193964.01</c:v>
                </c:pt>
                <c:pt idx="42">
                  <c:v>198307.68</c:v>
                </c:pt>
                <c:pt idx="43">
                  <c:v>182197.59</c:v>
                </c:pt>
                <c:pt idx="44">
                  <c:v>189708.21</c:v>
                </c:pt>
                <c:pt idx="45">
                  <c:v>178790.63</c:v>
                </c:pt>
                <c:pt idx="46">
                  <c:v>170977.97</c:v>
                </c:pt>
                <c:pt idx="47">
                  <c:v>158483.12</c:v>
                </c:pt>
                <c:pt idx="48">
                  <c:v>155592.81</c:v>
                </c:pt>
                <c:pt idx="49">
                  <c:v>95471.64</c:v>
                </c:pt>
                <c:pt idx="50">
                  <c:v>116981.05</c:v>
                </c:pt>
                <c:pt idx="51">
                  <c:v>140321.43</c:v>
                </c:pt>
                <c:pt idx="52">
                  <c:v>137240.51</c:v>
                </c:pt>
                <c:pt idx="53">
                  <c:v>108267.51</c:v>
                </c:pt>
                <c:pt idx="54">
                  <c:v>118973.52</c:v>
                </c:pt>
                <c:pt idx="55">
                  <c:v>120302.58</c:v>
                </c:pt>
                <c:pt idx="56">
                  <c:v>120992.57</c:v>
                </c:pt>
                <c:pt idx="57">
                  <c:v>118629.46</c:v>
                </c:pt>
                <c:pt idx="58">
                  <c:v>139341.93</c:v>
                </c:pt>
                <c:pt idx="59">
                  <c:v>144531.42000000001</c:v>
                </c:pt>
                <c:pt idx="60">
                  <c:v>137626.66</c:v>
                </c:pt>
                <c:pt idx="61">
                  <c:v>101380.37</c:v>
                </c:pt>
                <c:pt idx="62">
                  <c:v>140952.67000000001</c:v>
                </c:pt>
                <c:pt idx="63">
                  <c:v>118100.03</c:v>
                </c:pt>
                <c:pt idx="64">
                  <c:v>118950.43</c:v>
                </c:pt>
                <c:pt idx="65">
                  <c:v>102477.19</c:v>
                </c:pt>
                <c:pt idx="66">
                  <c:v>117607.28</c:v>
                </c:pt>
                <c:pt idx="67">
                  <c:v>126478.03</c:v>
                </c:pt>
                <c:pt idx="68">
                  <c:v>132357.96</c:v>
                </c:pt>
                <c:pt idx="69">
                  <c:v>138035.07999999999</c:v>
                </c:pt>
                <c:pt idx="70">
                  <c:v>141881.69</c:v>
                </c:pt>
                <c:pt idx="71">
                  <c:v>115330.67</c:v>
                </c:pt>
                <c:pt idx="72">
                  <c:v>138657.04999999999</c:v>
                </c:pt>
                <c:pt idx="73">
                  <c:v>102197.18</c:v>
                </c:pt>
                <c:pt idx="74">
                  <c:v>74413.600000000006</c:v>
                </c:pt>
                <c:pt idx="75">
                  <c:v>114867.15</c:v>
                </c:pt>
                <c:pt idx="76">
                  <c:v>97763.013399999996</c:v>
                </c:pt>
                <c:pt idx="77">
                  <c:v>80542.926600000006</c:v>
                </c:pt>
                <c:pt idx="78">
                  <c:v>81327.839999999997</c:v>
                </c:pt>
                <c:pt idx="79">
                  <c:v>99155.33</c:v>
                </c:pt>
                <c:pt idx="80">
                  <c:v>100677.62</c:v>
                </c:pt>
                <c:pt idx="81">
                  <c:v>88659.113400000002</c:v>
                </c:pt>
                <c:pt idx="82">
                  <c:v>93799.95</c:v>
                </c:pt>
                <c:pt idx="83">
                  <c:v>93718.79</c:v>
                </c:pt>
                <c:pt idx="84">
                  <c:v>101761.37</c:v>
                </c:pt>
                <c:pt idx="85">
                  <c:v>61751.67</c:v>
                </c:pt>
                <c:pt idx="86">
                  <c:v>78404.61</c:v>
                </c:pt>
                <c:pt idx="87">
                  <c:v>89582.24</c:v>
                </c:pt>
                <c:pt idx="88">
                  <c:v>85890.76</c:v>
                </c:pt>
                <c:pt idx="89">
                  <c:v>70591.88</c:v>
                </c:pt>
                <c:pt idx="90">
                  <c:v>88139.54</c:v>
                </c:pt>
                <c:pt idx="91">
                  <c:v>104830.88</c:v>
                </c:pt>
                <c:pt idx="92">
                  <c:v>88476.77</c:v>
                </c:pt>
                <c:pt idx="93">
                  <c:v>77103.179999999993</c:v>
                </c:pt>
                <c:pt idx="94">
                  <c:v>72107.259999999995</c:v>
                </c:pt>
                <c:pt idx="95">
                  <c:v>68752.929999999993</c:v>
                </c:pt>
                <c:pt idx="96">
                  <c:v>65200.86</c:v>
                </c:pt>
                <c:pt idx="97">
                  <c:v>45907.57</c:v>
                </c:pt>
                <c:pt idx="98">
                  <c:v>61062.75</c:v>
                </c:pt>
                <c:pt idx="99">
                  <c:v>76693.009999999995</c:v>
                </c:pt>
                <c:pt idx="100">
                  <c:v>54713.79</c:v>
                </c:pt>
                <c:pt idx="101">
                  <c:v>40807.54</c:v>
                </c:pt>
                <c:pt idx="102">
                  <c:v>64281.78</c:v>
                </c:pt>
                <c:pt idx="103">
                  <c:v>53560.56</c:v>
                </c:pt>
                <c:pt idx="104">
                  <c:v>61395.5</c:v>
                </c:pt>
                <c:pt idx="105">
                  <c:v>74318.83</c:v>
                </c:pt>
                <c:pt idx="106">
                  <c:v>56488.41</c:v>
                </c:pt>
                <c:pt idx="107">
                  <c:v>53460.63</c:v>
                </c:pt>
                <c:pt idx="108">
                  <c:v>69934.05</c:v>
                </c:pt>
                <c:pt idx="109">
                  <c:v>57190.879999999997</c:v>
                </c:pt>
                <c:pt idx="110">
                  <c:v>36866.230000000003</c:v>
                </c:pt>
                <c:pt idx="111">
                  <c:v>64744.15</c:v>
                </c:pt>
                <c:pt idx="112">
                  <c:v>60566.43</c:v>
                </c:pt>
                <c:pt idx="113">
                  <c:v>47989.64</c:v>
                </c:pt>
                <c:pt idx="114">
                  <c:v>51554.22</c:v>
                </c:pt>
                <c:pt idx="115">
                  <c:v>51744.26</c:v>
                </c:pt>
                <c:pt idx="116">
                  <c:v>44476.28</c:v>
                </c:pt>
                <c:pt idx="117">
                  <c:v>44581.7</c:v>
                </c:pt>
                <c:pt idx="118">
                  <c:v>43356.56</c:v>
                </c:pt>
                <c:pt idx="119">
                  <c:v>49915.86</c:v>
                </c:pt>
                <c:pt idx="120">
                  <c:v>41156.019999999997</c:v>
                </c:pt>
                <c:pt idx="121">
                  <c:v>39010.75</c:v>
                </c:pt>
                <c:pt idx="122">
                  <c:v>43280.73</c:v>
                </c:pt>
                <c:pt idx="123">
                  <c:v>50204.44</c:v>
                </c:pt>
                <c:pt idx="124">
                  <c:v>43007.53</c:v>
                </c:pt>
                <c:pt idx="125">
                  <c:v>40439.800000000003</c:v>
                </c:pt>
                <c:pt idx="126">
                  <c:v>59311.51</c:v>
                </c:pt>
                <c:pt idx="127">
                  <c:v>38568.74</c:v>
                </c:pt>
                <c:pt idx="128">
                  <c:v>40333.339999999997</c:v>
                </c:pt>
                <c:pt idx="129">
                  <c:v>36975.64</c:v>
                </c:pt>
                <c:pt idx="130">
                  <c:v>30843.06</c:v>
                </c:pt>
                <c:pt idx="131">
                  <c:v>36888.129999999997</c:v>
                </c:pt>
                <c:pt idx="132">
                  <c:v>29784.71</c:v>
                </c:pt>
                <c:pt idx="133">
                  <c:v>23778.86</c:v>
                </c:pt>
                <c:pt idx="134">
                  <c:v>25473.15</c:v>
                </c:pt>
                <c:pt idx="135">
                  <c:v>26688.79</c:v>
                </c:pt>
                <c:pt idx="136">
                  <c:v>31955.14</c:v>
                </c:pt>
                <c:pt idx="137">
                  <c:v>23976.41</c:v>
                </c:pt>
                <c:pt idx="138">
                  <c:v>28962.71</c:v>
                </c:pt>
                <c:pt idx="139">
                  <c:v>24828.38</c:v>
                </c:pt>
                <c:pt idx="140">
                  <c:v>23920.44</c:v>
                </c:pt>
                <c:pt idx="141">
                  <c:v>19403.509999999998</c:v>
                </c:pt>
                <c:pt idx="142">
                  <c:v>17434.75</c:v>
                </c:pt>
                <c:pt idx="143">
                  <c:v>20618.03</c:v>
                </c:pt>
                <c:pt idx="144">
                  <c:v>24347.42</c:v>
                </c:pt>
                <c:pt idx="145">
                  <c:v>14717.13</c:v>
                </c:pt>
                <c:pt idx="146">
                  <c:v>13065.87</c:v>
                </c:pt>
                <c:pt idx="147">
                  <c:v>12827.97</c:v>
                </c:pt>
                <c:pt idx="148">
                  <c:v>14332.83</c:v>
                </c:pt>
                <c:pt idx="149">
                  <c:v>13573.08</c:v>
                </c:pt>
                <c:pt idx="150">
                  <c:v>17733.89</c:v>
                </c:pt>
                <c:pt idx="151">
                  <c:v>17938.310000000001</c:v>
                </c:pt>
                <c:pt idx="152">
                  <c:v>15278.45</c:v>
                </c:pt>
                <c:pt idx="153">
                  <c:v>16680.349999999999</c:v>
                </c:pt>
                <c:pt idx="154">
                  <c:v>13812.15</c:v>
                </c:pt>
                <c:pt idx="155">
                  <c:v>13642.81</c:v>
                </c:pt>
                <c:pt idx="156">
                  <c:v>11880.8</c:v>
                </c:pt>
                <c:pt idx="157">
                  <c:v>6713.13</c:v>
                </c:pt>
                <c:pt idx="158">
                  <c:v>8469.49</c:v>
                </c:pt>
                <c:pt idx="159">
                  <c:v>8562.99</c:v>
                </c:pt>
                <c:pt idx="160">
                  <c:v>7978.33</c:v>
                </c:pt>
                <c:pt idx="161">
                  <c:v>6435.95</c:v>
                </c:pt>
                <c:pt idx="162">
                  <c:v>9195.23</c:v>
                </c:pt>
                <c:pt idx="163">
                  <c:v>8198.9699999999993</c:v>
                </c:pt>
                <c:pt idx="164">
                  <c:v>8803.3799999999992</c:v>
                </c:pt>
                <c:pt idx="165">
                  <c:v>9065.07</c:v>
                </c:pt>
                <c:pt idx="166">
                  <c:v>6346.4</c:v>
                </c:pt>
                <c:pt idx="167">
                  <c:v>8138.6</c:v>
                </c:pt>
                <c:pt idx="168">
                  <c:v>8778.34</c:v>
                </c:pt>
                <c:pt idx="169">
                  <c:v>9344.2199999999993</c:v>
                </c:pt>
                <c:pt idx="170">
                  <c:v>7531.53</c:v>
                </c:pt>
                <c:pt idx="171">
                  <c:v>10758.32</c:v>
                </c:pt>
                <c:pt idx="172">
                  <c:v>10251.959999999999</c:v>
                </c:pt>
                <c:pt idx="173">
                  <c:v>9664.11</c:v>
                </c:pt>
                <c:pt idx="174">
                  <c:v>13470.51</c:v>
                </c:pt>
                <c:pt idx="175">
                  <c:v>12780.18</c:v>
                </c:pt>
                <c:pt idx="176">
                  <c:v>12152.62</c:v>
                </c:pt>
                <c:pt idx="177">
                  <c:v>8135.09</c:v>
                </c:pt>
                <c:pt idx="178">
                  <c:v>7844.66</c:v>
                </c:pt>
                <c:pt idx="179">
                  <c:v>9713.15</c:v>
                </c:pt>
                <c:pt idx="180">
                  <c:v>11290.18</c:v>
                </c:pt>
                <c:pt idx="181">
                  <c:v>6661.08</c:v>
                </c:pt>
                <c:pt idx="182">
                  <c:v>7036.94</c:v>
                </c:pt>
                <c:pt idx="183">
                  <c:v>8897.7800000000007</c:v>
                </c:pt>
                <c:pt idx="184">
                  <c:v>9366.42</c:v>
                </c:pt>
                <c:pt idx="185">
                  <c:v>8546.86</c:v>
                </c:pt>
                <c:pt idx="186">
                  <c:v>8890.56</c:v>
                </c:pt>
                <c:pt idx="187">
                  <c:v>10618.56</c:v>
                </c:pt>
                <c:pt idx="188">
                  <c:v>12221.16</c:v>
                </c:pt>
                <c:pt idx="189">
                  <c:v>9044.43</c:v>
                </c:pt>
                <c:pt idx="190">
                  <c:v>8641.44</c:v>
                </c:pt>
                <c:pt idx="191">
                  <c:v>9770.4599999999991</c:v>
                </c:pt>
                <c:pt idx="192">
                  <c:v>6814.85</c:v>
                </c:pt>
                <c:pt idx="193">
                  <c:v>4526.6400000000003</c:v>
                </c:pt>
                <c:pt idx="194">
                  <c:v>4639.03</c:v>
                </c:pt>
                <c:pt idx="195">
                  <c:v>5912.57</c:v>
                </c:pt>
                <c:pt idx="196">
                  <c:v>5000.55</c:v>
                </c:pt>
                <c:pt idx="197">
                  <c:v>2483.54</c:v>
                </c:pt>
                <c:pt idx="198">
                  <c:v>2675.27</c:v>
                </c:pt>
                <c:pt idx="199">
                  <c:v>3634.52</c:v>
                </c:pt>
                <c:pt idx="200">
                  <c:v>4148.74</c:v>
                </c:pt>
                <c:pt idx="201">
                  <c:v>3055.97</c:v>
                </c:pt>
                <c:pt idx="202">
                  <c:v>3243.47</c:v>
                </c:pt>
                <c:pt idx="203">
                  <c:v>2988.72</c:v>
                </c:pt>
                <c:pt idx="204">
                  <c:v>2126.17</c:v>
                </c:pt>
                <c:pt idx="205">
                  <c:v>3334.82</c:v>
                </c:pt>
                <c:pt idx="206">
                  <c:v>1582.01</c:v>
                </c:pt>
                <c:pt idx="207">
                  <c:v>2373.17</c:v>
                </c:pt>
                <c:pt idx="208">
                  <c:v>2741.82</c:v>
                </c:pt>
                <c:pt idx="209">
                  <c:v>1795.48</c:v>
                </c:pt>
                <c:pt idx="210">
                  <c:v>1834.6</c:v>
                </c:pt>
                <c:pt idx="211">
                  <c:v>1668.44</c:v>
                </c:pt>
                <c:pt idx="212">
                  <c:v>1164.3599999999999</c:v>
                </c:pt>
                <c:pt idx="213">
                  <c:v>973.04</c:v>
                </c:pt>
                <c:pt idx="214">
                  <c:v>653.75</c:v>
                </c:pt>
                <c:pt idx="215">
                  <c:v>601.51</c:v>
                </c:pt>
                <c:pt idx="216">
                  <c:v>624.4</c:v>
                </c:pt>
                <c:pt idx="217">
                  <c:v>633.30999999999995</c:v>
                </c:pt>
                <c:pt idx="218">
                  <c:v>651.48</c:v>
                </c:pt>
                <c:pt idx="219">
                  <c:v>400.38</c:v>
                </c:pt>
                <c:pt idx="220">
                  <c:v>528.02</c:v>
                </c:pt>
                <c:pt idx="221">
                  <c:v>681.73</c:v>
                </c:pt>
                <c:pt idx="222">
                  <c:v>745.24</c:v>
                </c:pt>
                <c:pt idx="223">
                  <c:v>394.78</c:v>
                </c:pt>
                <c:pt idx="224">
                  <c:v>422.03</c:v>
                </c:pt>
                <c:pt idx="225">
                  <c:v>363.09</c:v>
                </c:pt>
                <c:pt idx="226">
                  <c:v>291.56</c:v>
                </c:pt>
                <c:pt idx="227">
                  <c:v>163</c:v>
                </c:pt>
                <c:pt idx="228">
                  <c:v>303.93</c:v>
                </c:pt>
                <c:pt idx="229">
                  <c:v>112.82</c:v>
                </c:pt>
                <c:pt idx="230">
                  <c:v>106.47</c:v>
                </c:pt>
                <c:pt idx="231">
                  <c:v>224.17</c:v>
                </c:pt>
                <c:pt idx="232">
                  <c:v>173.29</c:v>
                </c:pt>
                <c:pt idx="233">
                  <c:v>120.04</c:v>
                </c:pt>
                <c:pt idx="234">
                  <c:v>81.2</c:v>
                </c:pt>
                <c:pt idx="235">
                  <c:v>52.55</c:v>
                </c:pt>
                <c:pt idx="236">
                  <c:v>39.04</c:v>
                </c:pt>
                <c:pt idx="237">
                  <c:v>72.180000000000007</c:v>
                </c:pt>
                <c:pt idx="238">
                  <c:v>53.69</c:v>
                </c:pt>
                <c:pt idx="239">
                  <c:v>56.39</c:v>
                </c:pt>
                <c:pt idx="240">
                  <c:v>31.33</c:v>
                </c:pt>
                <c:pt idx="241">
                  <c:v>41.55</c:v>
                </c:pt>
                <c:pt idx="242">
                  <c:v>74.56</c:v>
                </c:pt>
                <c:pt idx="243">
                  <c:v>86.58</c:v>
                </c:pt>
                <c:pt idx="244">
                  <c:v>55.88</c:v>
                </c:pt>
                <c:pt idx="245">
                  <c:v>83.1</c:v>
                </c:pt>
                <c:pt idx="246">
                  <c:v>4.75</c:v>
                </c:pt>
                <c:pt idx="247">
                  <c:v>4.5</c:v>
                </c:pt>
                <c:pt idx="248">
                  <c:v>43.6</c:v>
                </c:pt>
                <c:pt idx="249">
                  <c:v>48.4</c:v>
                </c:pt>
              </c:numCache>
            </c:numRef>
          </c:val>
          <c:smooth val="0"/>
        </c:ser>
        <c:ser>
          <c:idx val="1"/>
          <c:order val="1"/>
          <c:tx>
            <c:strRef>
              <c:f>Sheet1!$C$1</c:f>
              <c:strCache>
                <c:ptCount val="1"/>
                <c:pt idx="0">
                  <c:v>Reverse Repo</c:v>
                </c:pt>
              </c:strCache>
            </c:strRef>
          </c:tx>
          <c:spPr>
            <a:ln w="28575" cap="rnd">
              <a:solidFill>
                <a:schemeClr val="accent2"/>
              </a:solidFill>
              <a:round/>
            </a:ln>
            <a:effectLst/>
          </c:spPr>
          <c:marker>
            <c:symbol val="none"/>
          </c:marker>
          <c:cat>
            <c:numRef>
              <c:f>Sheet1!$A$4:$A$253</c:f>
              <c:numCache>
                <c:formatCode>yyyy\-mm;@</c:formatCode>
                <c:ptCount val="250"/>
                <c:pt idx="0">
                  <c:v>43190</c:v>
                </c:pt>
                <c:pt idx="1">
                  <c:v>43159</c:v>
                </c:pt>
                <c:pt idx="2">
                  <c:v>43131</c:v>
                </c:pt>
                <c:pt idx="3">
                  <c:v>43100</c:v>
                </c:pt>
                <c:pt idx="4">
                  <c:v>43069</c:v>
                </c:pt>
                <c:pt idx="5">
                  <c:v>43039</c:v>
                </c:pt>
                <c:pt idx="6">
                  <c:v>43008</c:v>
                </c:pt>
                <c:pt idx="7">
                  <c:v>42978</c:v>
                </c:pt>
                <c:pt idx="8">
                  <c:v>42947</c:v>
                </c:pt>
                <c:pt idx="9">
                  <c:v>42916</c:v>
                </c:pt>
                <c:pt idx="10">
                  <c:v>42886</c:v>
                </c:pt>
                <c:pt idx="11">
                  <c:v>42855</c:v>
                </c:pt>
                <c:pt idx="12">
                  <c:v>42825</c:v>
                </c:pt>
                <c:pt idx="13">
                  <c:v>42794</c:v>
                </c:pt>
                <c:pt idx="14">
                  <c:v>42766</c:v>
                </c:pt>
                <c:pt idx="15">
                  <c:v>42735</c:v>
                </c:pt>
                <c:pt idx="16">
                  <c:v>42704</c:v>
                </c:pt>
                <c:pt idx="17">
                  <c:v>42674</c:v>
                </c:pt>
                <c:pt idx="18">
                  <c:v>42643</c:v>
                </c:pt>
                <c:pt idx="19">
                  <c:v>42613</c:v>
                </c:pt>
                <c:pt idx="20">
                  <c:v>42582</c:v>
                </c:pt>
                <c:pt idx="21">
                  <c:v>42551</c:v>
                </c:pt>
                <c:pt idx="22">
                  <c:v>42521</c:v>
                </c:pt>
                <c:pt idx="23">
                  <c:v>42490</c:v>
                </c:pt>
                <c:pt idx="24">
                  <c:v>42460</c:v>
                </c:pt>
                <c:pt idx="25">
                  <c:v>42429</c:v>
                </c:pt>
                <c:pt idx="26">
                  <c:v>42400</c:v>
                </c:pt>
                <c:pt idx="27">
                  <c:v>42369</c:v>
                </c:pt>
                <c:pt idx="28">
                  <c:v>42338</c:v>
                </c:pt>
                <c:pt idx="29">
                  <c:v>42308</c:v>
                </c:pt>
                <c:pt idx="30">
                  <c:v>42277</c:v>
                </c:pt>
                <c:pt idx="31">
                  <c:v>42247</c:v>
                </c:pt>
                <c:pt idx="32">
                  <c:v>42216</c:v>
                </c:pt>
                <c:pt idx="33">
                  <c:v>42185</c:v>
                </c:pt>
                <c:pt idx="34">
                  <c:v>42155</c:v>
                </c:pt>
                <c:pt idx="35">
                  <c:v>42124</c:v>
                </c:pt>
                <c:pt idx="36">
                  <c:v>42094</c:v>
                </c:pt>
                <c:pt idx="37">
                  <c:v>42063</c:v>
                </c:pt>
                <c:pt idx="38">
                  <c:v>42035</c:v>
                </c:pt>
                <c:pt idx="39">
                  <c:v>42004</c:v>
                </c:pt>
                <c:pt idx="40">
                  <c:v>41973</c:v>
                </c:pt>
                <c:pt idx="41">
                  <c:v>41943</c:v>
                </c:pt>
                <c:pt idx="42">
                  <c:v>41912</c:v>
                </c:pt>
                <c:pt idx="43">
                  <c:v>41882</c:v>
                </c:pt>
                <c:pt idx="44">
                  <c:v>41851</c:v>
                </c:pt>
                <c:pt idx="45">
                  <c:v>41820</c:v>
                </c:pt>
                <c:pt idx="46">
                  <c:v>41790</c:v>
                </c:pt>
                <c:pt idx="47">
                  <c:v>41759</c:v>
                </c:pt>
                <c:pt idx="48">
                  <c:v>41729</c:v>
                </c:pt>
                <c:pt idx="49">
                  <c:v>41698</c:v>
                </c:pt>
                <c:pt idx="50">
                  <c:v>41670</c:v>
                </c:pt>
                <c:pt idx="51">
                  <c:v>41639</c:v>
                </c:pt>
                <c:pt idx="52">
                  <c:v>41608</c:v>
                </c:pt>
                <c:pt idx="53">
                  <c:v>41578</c:v>
                </c:pt>
                <c:pt idx="54">
                  <c:v>41547</c:v>
                </c:pt>
                <c:pt idx="55">
                  <c:v>41517</c:v>
                </c:pt>
                <c:pt idx="56">
                  <c:v>41486</c:v>
                </c:pt>
                <c:pt idx="57">
                  <c:v>41455</c:v>
                </c:pt>
                <c:pt idx="58">
                  <c:v>41425</c:v>
                </c:pt>
                <c:pt idx="59">
                  <c:v>41394</c:v>
                </c:pt>
                <c:pt idx="60">
                  <c:v>41364</c:v>
                </c:pt>
                <c:pt idx="61">
                  <c:v>41333</c:v>
                </c:pt>
                <c:pt idx="62">
                  <c:v>41305</c:v>
                </c:pt>
                <c:pt idx="63">
                  <c:v>41274</c:v>
                </c:pt>
                <c:pt idx="64">
                  <c:v>41243</c:v>
                </c:pt>
                <c:pt idx="65">
                  <c:v>41213</c:v>
                </c:pt>
                <c:pt idx="66">
                  <c:v>41182</c:v>
                </c:pt>
                <c:pt idx="67">
                  <c:v>41152</c:v>
                </c:pt>
                <c:pt idx="68">
                  <c:v>41121</c:v>
                </c:pt>
                <c:pt idx="69">
                  <c:v>41090</c:v>
                </c:pt>
                <c:pt idx="70">
                  <c:v>41060</c:v>
                </c:pt>
                <c:pt idx="71">
                  <c:v>41029</c:v>
                </c:pt>
                <c:pt idx="72">
                  <c:v>40999</c:v>
                </c:pt>
                <c:pt idx="73">
                  <c:v>40968</c:v>
                </c:pt>
                <c:pt idx="74">
                  <c:v>40939</c:v>
                </c:pt>
                <c:pt idx="75">
                  <c:v>40908</c:v>
                </c:pt>
                <c:pt idx="76">
                  <c:v>40877</c:v>
                </c:pt>
                <c:pt idx="77">
                  <c:v>40847</c:v>
                </c:pt>
                <c:pt idx="78">
                  <c:v>40816</c:v>
                </c:pt>
                <c:pt idx="79">
                  <c:v>40786</c:v>
                </c:pt>
                <c:pt idx="80">
                  <c:v>40755</c:v>
                </c:pt>
                <c:pt idx="81">
                  <c:v>40724</c:v>
                </c:pt>
                <c:pt idx="82">
                  <c:v>40694</c:v>
                </c:pt>
                <c:pt idx="83">
                  <c:v>40663</c:v>
                </c:pt>
                <c:pt idx="84">
                  <c:v>40633</c:v>
                </c:pt>
                <c:pt idx="85">
                  <c:v>40602</c:v>
                </c:pt>
                <c:pt idx="86">
                  <c:v>40574</c:v>
                </c:pt>
                <c:pt idx="87">
                  <c:v>40543</c:v>
                </c:pt>
                <c:pt idx="88">
                  <c:v>40512</c:v>
                </c:pt>
                <c:pt idx="89">
                  <c:v>40482</c:v>
                </c:pt>
                <c:pt idx="90">
                  <c:v>40451</c:v>
                </c:pt>
                <c:pt idx="91">
                  <c:v>40421</c:v>
                </c:pt>
                <c:pt idx="92">
                  <c:v>40390</c:v>
                </c:pt>
                <c:pt idx="93">
                  <c:v>40359</c:v>
                </c:pt>
                <c:pt idx="94">
                  <c:v>40329</c:v>
                </c:pt>
                <c:pt idx="95">
                  <c:v>40298</c:v>
                </c:pt>
                <c:pt idx="96">
                  <c:v>40268</c:v>
                </c:pt>
                <c:pt idx="97">
                  <c:v>40237</c:v>
                </c:pt>
                <c:pt idx="98">
                  <c:v>40209</c:v>
                </c:pt>
                <c:pt idx="99">
                  <c:v>40178</c:v>
                </c:pt>
                <c:pt idx="100">
                  <c:v>40147</c:v>
                </c:pt>
                <c:pt idx="101">
                  <c:v>40117</c:v>
                </c:pt>
                <c:pt idx="102">
                  <c:v>40086</c:v>
                </c:pt>
                <c:pt idx="103">
                  <c:v>40056</c:v>
                </c:pt>
                <c:pt idx="104">
                  <c:v>40025</c:v>
                </c:pt>
                <c:pt idx="105">
                  <c:v>39994</c:v>
                </c:pt>
                <c:pt idx="106">
                  <c:v>39964</c:v>
                </c:pt>
                <c:pt idx="107">
                  <c:v>39933</c:v>
                </c:pt>
                <c:pt idx="108">
                  <c:v>39903</c:v>
                </c:pt>
                <c:pt idx="109">
                  <c:v>39872</c:v>
                </c:pt>
                <c:pt idx="110">
                  <c:v>39844</c:v>
                </c:pt>
                <c:pt idx="111">
                  <c:v>39813</c:v>
                </c:pt>
                <c:pt idx="112">
                  <c:v>39782</c:v>
                </c:pt>
                <c:pt idx="113">
                  <c:v>39752</c:v>
                </c:pt>
                <c:pt idx="114">
                  <c:v>39721</c:v>
                </c:pt>
                <c:pt idx="115">
                  <c:v>39691</c:v>
                </c:pt>
                <c:pt idx="116">
                  <c:v>39660</c:v>
                </c:pt>
                <c:pt idx="117">
                  <c:v>39629</c:v>
                </c:pt>
                <c:pt idx="118">
                  <c:v>39599</c:v>
                </c:pt>
                <c:pt idx="119">
                  <c:v>39568</c:v>
                </c:pt>
                <c:pt idx="120">
                  <c:v>39538</c:v>
                </c:pt>
                <c:pt idx="121">
                  <c:v>39507</c:v>
                </c:pt>
                <c:pt idx="122">
                  <c:v>39478</c:v>
                </c:pt>
                <c:pt idx="123">
                  <c:v>39447</c:v>
                </c:pt>
                <c:pt idx="124">
                  <c:v>39416</c:v>
                </c:pt>
                <c:pt idx="125">
                  <c:v>39386</c:v>
                </c:pt>
                <c:pt idx="126">
                  <c:v>39355</c:v>
                </c:pt>
                <c:pt idx="127">
                  <c:v>39325</c:v>
                </c:pt>
                <c:pt idx="128">
                  <c:v>39294</c:v>
                </c:pt>
                <c:pt idx="129">
                  <c:v>39263</c:v>
                </c:pt>
                <c:pt idx="130">
                  <c:v>39233</c:v>
                </c:pt>
                <c:pt idx="131">
                  <c:v>39202</c:v>
                </c:pt>
                <c:pt idx="132">
                  <c:v>39172</c:v>
                </c:pt>
                <c:pt idx="133">
                  <c:v>39141</c:v>
                </c:pt>
                <c:pt idx="134">
                  <c:v>39113</c:v>
                </c:pt>
                <c:pt idx="135">
                  <c:v>39082</c:v>
                </c:pt>
                <c:pt idx="136">
                  <c:v>39051</c:v>
                </c:pt>
                <c:pt idx="137">
                  <c:v>39021</c:v>
                </c:pt>
                <c:pt idx="138">
                  <c:v>38990</c:v>
                </c:pt>
                <c:pt idx="139">
                  <c:v>38960</c:v>
                </c:pt>
                <c:pt idx="140">
                  <c:v>38929</c:v>
                </c:pt>
                <c:pt idx="141">
                  <c:v>38898</c:v>
                </c:pt>
                <c:pt idx="142">
                  <c:v>38868</c:v>
                </c:pt>
                <c:pt idx="143">
                  <c:v>38837</c:v>
                </c:pt>
                <c:pt idx="144">
                  <c:v>38807</c:v>
                </c:pt>
                <c:pt idx="145">
                  <c:v>38776</c:v>
                </c:pt>
                <c:pt idx="146">
                  <c:v>38748</c:v>
                </c:pt>
                <c:pt idx="147">
                  <c:v>38717</c:v>
                </c:pt>
                <c:pt idx="148">
                  <c:v>38686</c:v>
                </c:pt>
                <c:pt idx="149">
                  <c:v>38656</c:v>
                </c:pt>
                <c:pt idx="150">
                  <c:v>38625</c:v>
                </c:pt>
                <c:pt idx="151">
                  <c:v>38595</c:v>
                </c:pt>
                <c:pt idx="152">
                  <c:v>38564</c:v>
                </c:pt>
                <c:pt idx="153">
                  <c:v>38533</c:v>
                </c:pt>
                <c:pt idx="154">
                  <c:v>38503</c:v>
                </c:pt>
                <c:pt idx="155">
                  <c:v>38472</c:v>
                </c:pt>
                <c:pt idx="156">
                  <c:v>38442</c:v>
                </c:pt>
                <c:pt idx="157">
                  <c:v>38411</c:v>
                </c:pt>
                <c:pt idx="158">
                  <c:v>38383</c:v>
                </c:pt>
                <c:pt idx="159">
                  <c:v>38352</c:v>
                </c:pt>
                <c:pt idx="160">
                  <c:v>38321</c:v>
                </c:pt>
                <c:pt idx="161">
                  <c:v>38291</c:v>
                </c:pt>
                <c:pt idx="162">
                  <c:v>38260</c:v>
                </c:pt>
                <c:pt idx="163">
                  <c:v>38230</c:v>
                </c:pt>
                <c:pt idx="164">
                  <c:v>38199</c:v>
                </c:pt>
                <c:pt idx="165">
                  <c:v>38168</c:v>
                </c:pt>
                <c:pt idx="166">
                  <c:v>38138</c:v>
                </c:pt>
                <c:pt idx="167">
                  <c:v>38107</c:v>
                </c:pt>
                <c:pt idx="168">
                  <c:v>38077</c:v>
                </c:pt>
                <c:pt idx="169">
                  <c:v>38046</c:v>
                </c:pt>
                <c:pt idx="170">
                  <c:v>38017</c:v>
                </c:pt>
                <c:pt idx="171">
                  <c:v>37986</c:v>
                </c:pt>
                <c:pt idx="172">
                  <c:v>37955</c:v>
                </c:pt>
                <c:pt idx="173">
                  <c:v>37925</c:v>
                </c:pt>
                <c:pt idx="174">
                  <c:v>37894</c:v>
                </c:pt>
                <c:pt idx="175">
                  <c:v>37864</c:v>
                </c:pt>
                <c:pt idx="176">
                  <c:v>37833</c:v>
                </c:pt>
                <c:pt idx="177">
                  <c:v>37802</c:v>
                </c:pt>
                <c:pt idx="178">
                  <c:v>37772</c:v>
                </c:pt>
                <c:pt idx="179">
                  <c:v>37741</c:v>
                </c:pt>
                <c:pt idx="180">
                  <c:v>37711</c:v>
                </c:pt>
                <c:pt idx="181">
                  <c:v>37680</c:v>
                </c:pt>
                <c:pt idx="182">
                  <c:v>37652</c:v>
                </c:pt>
                <c:pt idx="183">
                  <c:v>37621</c:v>
                </c:pt>
                <c:pt idx="184">
                  <c:v>37590</c:v>
                </c:pt>
                <c:pt idx="185">
                  <c:v>37560</c:v>
                </c:pt>
                <c:pt idx="186">
                  <c:v>37529</c:v>
                </c:pt>
                <c:pt idx="187">
                  <c:v>37499</c:v>
                </c:pt>
                <c:pt idx="188">
                  <c:v>37468</c:v>
                </c:pt>
                <c:pt idx="189">
                  <c:v>37437</c:v>
                </c:pt>
                <c:pt idx="190">
                  <c:v>37407</c:v>
                </c:pt>
                <c:pt idx="191">
                  <c:v>37376</c:v>
                </c:pt>
                <c:pt idx="192">
                  <c:v>37346</c:v>
                </c:pt>
                <c:pt idx="193">
                  <c:v>37315</c:v>
                </c:pt>
                <c:pt idx="194">
                  <c:v>37287</c:v>
                </c:pt>
                <c:pt idx="195">
                  <c:v>37256</c:v>
                </c:pt>
                <c:pt idx="196">
                  <c:v>37225</c:v>
                </c:pt>
                <c:pt idx="197">
                  <c:v>37195</c:v>
                </c:pt>
                <c:pt idx="198">
                  <c:v>37164</c:v>
                </c:pt>
                <c:pt idx="199">
                  <c:v>37134</c:v>
                </c:pt>
                <c:pt idx="200">
                  <c:v>37103</c:v>
                </c:pt>
                <c:pt idx="201">
                  <c:v>37072</c:v>
                </c:pt>
                <c:pt idx="202">
                  <c:v>37042</c:v>
                </c:pt>
                <c:pt idx="203">
                  <c:v>37011</c:v>
                </c:pt>
                <c:pt idx="204">
                  <c:v>36981</c:v>
                </c:pt>
                <c:pt idx="205">
                  <c:v>36950</c:v>
                </c:pt>
                <c:pt idx="206">
                  <c:v>36922</c:v>
                </c:pt>
                <c:pt idx="207">
                  <c:v>36891</c:v>
                </c:pt>
                <c:pt idx="208">
                  <c:v>36860</c:v>
                </c:pt>
                <c:pt idx="209">
                  <c:v>36830</c:v>
                </c:pt>
                <c:pt idx="210">
                  <c:v>36799</c:v>
                </c:pt>
                <c:pt idx="211">
                  <c:v>36769</c:v>
                </c:pt>
                <c:pt idx="212">
                  <c:v>36738</c:v>
                </c:pt>
                <c:pt idx="213">
                  <c:v>36707</c:v>
                </c:pt>
                <c:pt idx="214">
                  <c:v>36677</c:v>
                </c:pt>
                <c:pt idx="215">
                  <c:v>36646</c:v>
                </c:pt>
                <c:pt idx="216">
                  <c:v>36616</c:v>
                </c:pt>
                <c:pt idx="217">
                  <c:v>36585</c:v>
                </c:pt>
                <c:pt idx="218">
                  <c:v>36556</c:v>
                </c:pt>
                <c:pt idx="219">
                  <c:v>36525</c:v>
                </c:pt>
                <c:pt idx="220">
                  <c:v>36494</c:v>
                </c:pt>
                <c:pt idx="221">
                  <c:v>36464</c:v>
                </c:pt>
                <c:pt idx="222">
                  <c:v>36433</c:v>
                </c:pt>
                <c:pt idx="223">
                  <c:v>36403</c:v>
                </c:pt>
                <c:pt idx="224">
                  <c:v>36372</c:v>
                </c:pt>
                <c:pt idx="225">
                  <c:v>36341</c:v>
                </c:pt>
                <c:pt idx="226">
                  <c:v>36311</c:v>
                </c:pt>
                <c:pt idx="227">
                  <c:v>36280</c:v>
                </c:pt>
                <c:pt idx="228">
                  <c:v>36250</c:v>
                </c:pt>
                <c:pt idx="229">
                  <c:v>36219</c:v>
                </c:pt>
                <c:pt idx="230">
                  <c:v>36191</c:v>
                </c:pt>
                <c:pt idx="231">
                  <c:v>36160</c:v>
                </c:pt>
                <c:pt idx="232">
                  <c:v>36129</c:v>
                </c:pt>
                <c:pt idx="233">
                  <c:v>36099</c:v>
                </c:pt>
                <c:pt idx="234">
                  <c:v>36068</c:v>
                </c:pt>
                <c:pt idx="235">
                  <c:v>36038</c:v>
                </c:pt>
                <c:pt idx="236">
                  <c:v>36007</c:v>
                </c:pt>
                <c:pt idx="237">
                  <c:v>35976</c:v>
                </c:pt>
                <c:pt idx="238">
                  <c:v>35946</c:v>
                </c:pt>
                <c:pt idx="239">
                  <c:v>35915</c:v>
                </c:pt>
                <c:pt idx="240">
                  <c:v>35885</c:v>
                </c:pt>
                <c:pt idx="241">
                  <c:v>35854</c:v>
                </c:pt>
                <c:pt idx="242">
                  <c:v>35826</c:v>
                </c:pt>
                <c:pt idx="243">
                  <c:v>35795</c:v>
                </c:pt>
                <c:pt idx="244">
                  <c:v>35764</c:v>
                </c:pt>
                <c:pt idx="245">
                  <c:v>35734</c:v>
                </c:pt>
                <c:pt idx="246">
                  <c:v>35703</c:v>
                </c:pt>
                <c:pt idx="247">
                  <c:v>35673</c:v>
                </c:pt>
                <c:pt idx="248">
                  <c:v>35642</c:v>
                </c:pt>
                <c:pt idx="249">
                  <c:v>35611</c:v>
                </c:pt>
              </c:numCache>
            </c:numRef>
          </c:cat>
          <c:val>
            <c:numRef>
              <c:f>Sheet1!$C$4:$C$253</c:f>
              <c:numCache>
                <c:formatCode>###,###,###,###,##0.00</c:formatCode>
                <c:ptCount val="250"/>
                <c:pt idx="0">
                  <c:v>496486.29399999999</c:v>
                </c:pt>
                <c:pt idx="1">
                  <c:v>343368.57799999998</c:v>
                </c:pt>
                <c:pt idx="2">
                  <c:v>483436.68599999999</c:v>
                </c:pt>
                <c:pt idx="3">
                  <c:v>478104.90399999998</c:v>
                </c:pt>
                <c:pt idx="4">
                  <c:v>486462.92599999998</c:v>
                </c:pt>
                <c:pt idx="5">
                  <c:v>367916.80300000001</c:v>
                </c:pt>
                <c:pt idx="6">
                  <c:v>482752.75599999999</c:v>
                </c:pt>
                <c:pt idx="7">
                  <c:v>467865.08799999999</c:v>
                </c:pt>
                <c:pt idx="8">
                  <c:v>429199.39899999998</c:v>
                </c:pt>
                <c:pt idx="9">
                  <c:v>459966.14899999998</c:v>
                </c:pt>
                <c:pt idx="10">
                  <c:v>399618.62300000002</c:v>
                </c:pt>
                <c:pt idx="11">
                  <c:v>352464.402</c:v>
                </c:pt>
                <c:pt idx="12">
                  <c:v>421570.28899999999</c:v>
                </c:pt>
                <c:pt idx="13">
                  <c:v>300714.86900000001</c:v>
                </c:pt>
                <c:pt idx="14">
                  <c:v>296024.34499999997</c:v>
                </c:pt>
                <c:pt idx="15">
                  <c:v>382106.24699999997</c:v>
                </c:pt>
                <c:pt idx="16">
                  <c:v>397168.26400000002</c:v>
                </c:pt>
                <c:pt idx="17">
                  <c:v>319760.46799999999</c:v>
                </c:pt>
                <c:pt idx="18">
                  <c:v>407654.07400000002</c:v>
                </c:pt>
                <c:pt idx="19">
                  <c:v>500528.52</c:v>
                </c:pt>
                <c:pt idx="20">
                  <c:v>467835.25099999999</c:v>
                </c:pt>
                <c:pt idx="21">
                  <c:v>448927.84600000002</c:v>
                </c:pt>
                <c:pt idx="22">
                  <c:v>437378.41</c:v>
                </c:pt>
                <c:pt idx="23">
                  <c:v>343790.76</c:v>
                </c:pt>
                <c:pt idx="24">
                  <c:v>422448.71299999999</c:v>
                </c:pt>
                <c:pt idx="25">
                  <c:v>273604.609</c:v>
                </c:pt>
                <c:pt idx="26">
                  <c:v>375883.18</c:v>
                </c:pt>
                <c:pt idx="27">
                  <c:v>491867.4497</c:v>
                </c:pt>
                <c:pt idx="28">
                  <c:v>447774.38140000001</c:v>
                </c:pt>
                <c:pt idx="29">
                  <c:v>348854.18</c:v>
                </c:pt>
                <c:pt idx="30">
                  <c:v>353221.84</c:v>
                </c:pt>
                <c:pt idx="31">
                  <c:v>329807.15999999997</c:v>
                </c:pt>
                <c:pt idx="32">
                  <c:v>383724.58</c:v>
                </c:pt>
                <c:pt idx="33">
                  <c:v>355812.17</c:v>
                </c:pt>
                <c:pt idx="34">
                  <c:v>313833.07</c:v>
                </c:pt>
                <c:pt idx="35">
                  <c:v>260455.03</c:v>
                </c:pt>
                <c:pt idx="36">
                  <c:v>231871.14</c:v>
                </c:pt>
                <c:pt idx="37">
                  <c:v>150938.23999999999</c:v>
                </c:pt>
                <c:pt idx="38">
                  <c:v>198938.97</c:v>
                </c:pt>
                <c:pt idx="39">
                  <c:v>206161.64</c:v>
                </c:pt>
                <c:pt idx="40">
                  <c:v>191429.91</c:v>
                </c:pt>
                <c:pt idx="41">
                  <c:v>193964.01</c:v>
                </c:pt>
                <c:pt idx="42">
                  <c:v>198307.68</c:v>
                </c:pt>
                <c:pt idx="43">
                  <c:v>182197.59</c:v>
                </c:pt>
                <c:pt idx="44">
                  <c:v>189708.21</c:v>
                </c:pt>
                <c:pt idx="45">
                  <c:v>178790.63</c:v>
                </c:pt>
                <c:pt idx="46">
                  <c:v>170977.97</c:v>
                </c:pt>
                <c:pt idx="47">
                  <c:v>158483.12</c:v>
                </c:pt>
                <c:pt idx="48">
                  <c:v>155592.81</c:v>
                </c:pt>
                <c:pt idx="49">
                  <c:v>95471.64</c:v>
                </c:pt>
                <c:pt idx="50">
                  <c:v>116981.05</c:v>
                </c:pt>
                <c:pt idx="51">
                  <c:v>140321.43</c:v>
                </c:pt>
                <c:pt idx="52">
                  <c:v>137240.51</c:v>
                </c:pt>
                <c:pt idx="53">
                  <c:v>108267.51</c:v>
                </c:pt>
                <c:pt idx="54">
                  <c:v>118973.52</c:v>
                </c:pt>
                <c:pt idx="55">
                  <c:v>120302.58</c:v>
                </c:pt>
                <c:pt idx="56">
                  <c:v>120992.57</c:v>
                </c:pt>
                <c:pt idx="57">
                  <c:v>118629.46</c:v>
                </c:pt>
                <c:pt idx="58">
                  <c:v>139341.93</c:v>
                </c:pt>
                <c:pt idx="59">
                  <c:v>144531.42000000001</c:v>
                </c:pt>
                <c:pt idx="60">
                  <c:v>137626.66</c:v>
                </c:pt>
                <c:pt idx="61">
                  <c:v>101380.37</c:v>
                </c:pt>
                <c:pt idx="62">
                  <c:v>140952.67000000001</c:v>
                </c:pt>
                <c:pt idx="63">
                  <c:v>118100.03</c:v>
                </c:pt>
                <c:pt idx="64">
                  <c:v>118950.43</c:v>
                </c:pt>
                <c:pt idx="65">
                  <c:v>102477.19</c:v>
                </c:pt>
                <c:pt idx="66">
                  <c:v>117607.28</c:v>
                </c:pt>
                <c:pt idx="67">
                  <c:v>126478.03</c:v>
                </c:pt>
                <c:pt idx="68">
                  <c:v>132357.96</c:v>
                </c:pt>
                <c:pt idx="69">
                  <c:v>138035.07999999999</c:v>
                </c:pt>
                <c:pt idx="70">
                  <c:v>141881.69</c:v>
                </c:pt>
                <c:pt idx="71">
                  <c:v>115330.67</c:v>
                </c:pt>
                <c:pt idx="72">
                  <c:v>138657.04999999999</c:v>
                </c:pt>
                <c:pt idx="73">
                  <c:v>102197.18</c:v>
                </c:pt>
                <c:pt idx="74">
                  <c:v>74413.600000000006</c:v>
                </c:pt>
                <c:pt idx="75">
                  <c:v>114867.15</c:v>
                </c:pt>
                <c:pt idx="76">
                  <c:v>97763.013399999996</c:v>
                </c:pt>
                <c:pt idx="77">
                  <c:v>80542.926600000006</c:v>
                </c:pt>
                <c:pt idx="78">
                  <c:v>81327.839999999997</c:v>
                </c:pt>
                <c:pt idx="79">
                  <c:v>99155.33</c:v>
                </c:pt>
                <c:pt idx="80">
                  <c:v>100677.62</c:v>
                </c:pt>
                <c:pt idx="81">
                  <c:v>88659.113400000002</c:v>
                </c:pt>
                <c:pt idx="82">
                  <c:v>93799.95</c:v>
                </c:pt>
                <c:pt idx="83">
                  <c:v>93718.79</c:v>
                </c:pt>
                <c:pt idx="84">
                  <c:v>101761.37</c:v>
                </c:pt>
                <c:pt idx="85">
                  <c:v>61751.67</c:v>
                </c:pt>
                <c:pt idx="86">
                  <c:v>78404.61</c:v>
                </c:pt>
                <c:pt idx="87">
                  <c:v>89582.24</c:v>
                </c:pt>
                <c:pt idx="88">
                  <c:v>85890.76</c:v>
                </c:pt>
                <c:pt idx="89">
                  <c:v>70591.88</c:v>
                </c:pt>
                <c:pt idx="90">
                  <c:v>88139.54</c:v>
                </c:pt>
                <c:pt idx="91">
                  <c:v>104830.88</c:v>
                </c:pt>
                <c:pt idx="92">
                  <c:v>88476.77</c:v>
                </c:pt>
                <c:pt idx="93">
                  <c:v>77103.179999999993</c:v>
                </c:pt>
                <c:pt idx="94">
                  <c:v>72107.259999999995</c:v>
                </c:pt>
                <c:pt idx="95">
                  <c:v>68752.929999999993</c:v>
                </c:pt>
                <c:pt idx="96">
                  <c:v>65200.86</c:v>
                </c:pt>
                <c:pt idx="97">
                  <c:v>45907.57</c:v>
                </c:pt>
                <c:pt idx="98">
                  <c:v>61062.75</c:v>
                </c:pt>
                <c:pt idx="99">
                  <c:v>76693.009999999995</c:v>
                </c:pt>
                <c:pt idx="100">
                  <c:v>54713.79</c:v>
                </c:pt>
                <c:pt idx="101">
                  <c:v>40807.54</c:v>
                </c:pt>
                <c:pt idx="102">
                  <c:v>64281.78</c:v>
                </c:pt>
                <c:pt idx="103">
                  <c:v>53560.56</c:v>
                </c:pt>
                <c:pt idx="104">
                  <c:v>61395.5</c:v>
                </c:pt>
                <c:pt idx="105">
                  <c:v>74318.83</c:v>
                </c:pt>
                <c:pt idx="106">
                  <c:v>56488.41</c:v>
                </c:pt>
                <c:pt idx="107">
                  <c:v>53460.63</c:v>
                </c:pt>
                <c:pt idx="108">
                  <c:v>69934.05</c:v>
                </c:pt>
                <c:pt idx="109">
                  <c:v>57190.879999999997</c:v>
                </c:pt>
                <c:pt idx="110">
                  <c:v>36866.230000000003</c:v>
                </c:pt>
                <c:pt idx="111">
                  <c:v>64744.15</c:v>
                </c:pt>
                <c:pt idx="112">
                  <c:v>60566.43</c:v>
                </c:pt>
                <c:pt idx="113">
                  <c:v>47989.64</c:v>
                </c:pt>
                <c:pt idx="114">
                  <c:v>51554.22</c:v>
                </c:pt>
                <c:pt idx="115">
                  <c:v>51744.26</c:v>
                </c:pt>
                <c:pt idx="116">
                  <c:v>44476.28</c:v>
                </c:pt>
                <c:pt idx="117">
                  <c:v>44581.7</c:v>
                </c:pt>
                <c:pt idx="118">
                  <c:v>43356.56</c:v>
                </c:pt>
                <c:pt idx="119">
                  <c:v>49915.86</c:v>
                </c:pt>
                <c:pt idx="120">
                  <c:v>41156.019999999997</c:v>
                </c:pt>
                <c:pt idx="121">
                  <c:v>39010.75</c:v>
                </c:pt>
                <c:pt idx="122">
                  <c:v>43280.73</c:v>
                </c:pt>
                <c:pt idx="123">
                  <c:v>50204.44</c:v>
                </c:pt>
                <c:pt idx="124">
                  <c:v>43007.53</c:v>
                </c:pt>
                <c:pt idx="125">
                  <c:v>40439.800000000003</c:v>
                </c:pt>
                <c:pt idx="126">
                  <c:v>59311.51</c:v>
                </c:pt>
                <c:pt idx="127">
                  <c:v>38568.74</c:v>
                </c:pt>
                <c:pt idx="128">
                  <c:v>40333.339999999997</c:v>
                </c:pt>
                <c:pt idx="129">
                  <c:v>36975.64</c:v>
                </c:pt>
                <c:pt idx="130">
                  <c:v>30843.06</c:v>
                </c:pt>
                <c:pt idx="131">
                  <c:v>36888.129999999997</c:v>
                </c:pt>
                <c:pt idx="132">
                  <c:v>29784.71</c:v>
                </c:pt>
                <c:pt idx="133">
                  <c:v>23778.86</c:v>
                </c:pt>
                <c:pt idx="134">
                  <c:v>25473.15</c:v>
                </c:pt>
                <c:pt idx="135">
                  <c:v>26688.79</c:v>
                </c:pt>
                <c:pt idx="136">
                  <c:v>31955.14</c:v>
                </c:pt>
                <c:pt idx="137">
                  <c:v>23976.41</c:v>
                </c:pt>
                <c:pt idx="138">
                  <c:v>28962.71</c:v>
                </c:pt>
                <c:pt idx="139">
                  <c:v>24828.38</c:v>
                </c:pt>
                <c:pt idx="140">
                  <c:v>23920.44</c:v>
                </c:pt>
                <c:pt idx="141">
                  <c:v>19403.509999999998</c:v>
                </c:pt>
                <c:pt idx="142">
                  <c:v>17434.75</c:v>
                </c:pt>
                <c:pt idx="143">
                  <c:v>20618.03</c:v>
                </c:pt>
                <c:pt idx="144">
                  <c:v>24347.42</c:v>
                </c:pt>
                <c:pt idx="145">
                  <c:v>14717.13</c:v>
                </c:pt>
                <c:pt idx="146">
                  <c:v>13065.87</c:v>
                </c:pt>
                <c:pt idx="147">
                  <c:v>12827.97</c:v>
                </c:pt>
                <c:pt idx="148">
                  <c:v>14332.83</c:v>
                </c:pt>
                <c:pt idx="149">
                  <c:v>13573.08</c:v>
                </c:pt>
                <c:pt idx="150">
                  <c:v>17733.89</c:v>
                </c:pt>
                <c:pt idx="151">
                  <c:v>17938.310000000001</c:v>
                </c:pt>
                <c:pt idx="152">
                  <c:v>15278.45</c:v>
                </c:pt>
                <c:pt idx="153">
                  <c:v>16680.349999999999</c:v>
                </c:pt>
                <c:pt idx="154">
                  <c:v>13812.15</c:v>
                </c:pt>
                <c:pt idx="155">
                  <c:v>13642.81</c:v>
                </c:pt>
                <c:pt idx="156">
                  <c:v>11880.8</c:v>
                </c:pt>
                <c:pt idx="157">
                  <c:v>6713.13</c:v>
                </c:pt>
                <c:pt idx="158">
                  <c:v>8469.49</c:v>
                </c:pt>
                <c:pt idx="159">
                  <c:v>8562.99</c:v>
                </c:pt>
                <c:pt idx="160">
                  <c:v>7978.33</c:v>
                </c:pt>
                <c:pt idx="161">
                  <c:v>6435.95</c:v>
                </c:pt>
                <c:pt idx="162">
                  <c:v>9195.23</c:v>
                </c:pt>
                <c:pt idx="163">
                  <c:v>8198.9699999999993</c:v>
                </c:pt>
                <c:pt idx="164">
                  <c:v>8803.3799999999992</c:v>
                </c:pt>
                <c:pt idx="165">
                  <c:v>9065.07</c:v>
                </c:pt>
                <c:pt idx="166">
                  <c:v>6346.4</c:v>
                </c:pt>
                <c:pt idx="167">
                  <c:v>8138.6</c:v>
                </c:pt>
                <c:pt idx="168">
                  <c:v>8778.34</c:v>
                </c:pt>
                <c:pt idx="169">
                  <c:v>9344.2199999999993</c:v>
                </c:pt>
                <c:pt idx="170">
                  <c:v>7531.53</c:v>
                </c:pt>
                <c:pt idx="171">
                  <c:v>10758.32</c:v>
                </c:pt>
                <c:pt idx="172">
                  <c:v>10251.959999999999</c:v>
                </c:pt>
                <c:pt idx="173">
                  <c:v>9664.11</c:v>
                </c:pt>
                <c:pt idx="174">
                  <c:v>13470.51</c:v>
                </c:pt>
                <c:pt idx="175">
                  <c:v>12780.18</c:v>
                </c:pt>
                <c:pt idx="176">
                  <c:v>12152.62</c:v>
                </c:pt>
                <c:pt idx="177">
                  <c:v>8135.09</c:v>
                </c:pt>
                <c:pt idx="178">
                  <c:v>7844.66</c:v>
                </c:pt>
                <c:pt idx="179">
                  <c:v>9713.15</c:v>
                </c:pt>
                <c:pt idx="180">
                  <c:v>11290.18</c:v>
                </c:pt>
                <c:pt idx="181">
                  <c:v>6661.08</c:v>
                </c:pt>
                <c:pt idx="182">
                  <c:v>7036.94</c:v>
                </c:pt>
                <c:pt idx="183">
                  <c:v>8897.7800000000007</c:v>
                </c:pt>
                <c:pt idx="184">
                  <c:v>9366.42</c:v>
                </c:pt>
                <c:pt idx="185">
                  <c:v>8546.86</c:v>
                </c:pt>
                <c:pt idx="186">
                  <c:v>8890.56</c:v>
                </c:pt>
                <c:pt idx="187">
                  <c:v>10618.56</c:v>
                </c:pt>
                <c:pt idx="188">
                  <c:v>12221.16</c:v>
                </c:pt>
                <c:pt idx="189">
                  <c:v>9044.43</c:v>
                </c:pt>
                <c:pt idx="190">
                  <c:v>8641.44</c:v>
                </c:pt>
                <c:pt idx="191">
                  <c:v>9770.4599999999991</c:v>
                </c:pt>
                <c:pt idx="192">
                  <c:v>6814.85</c:v>
                </c:pt>
                <c:pt idx="193">
                  <c:v>4526.6400000000003</c:v>
                </c:pt>
                <c:pt idx="194">
                  <c:v>4639.03</c:v>
                </c:pt>
                <c:pt idx="195">
                  <c:v>5912.57</c:v>
                </c:pt>
                <c:pt idx="196">
                  <c:v>5000.55</c:v>
                </c:pt>
                <c:pt idx="197">
                  <c:v>2483.54</c:v>
                </c:pt>
                <c:pt idx="198">
                  <c:v>2675.27</c:v>
                </c:pt>
                <c:pt idx="199">
                  <c:v>3634.52</c:v>
                </c:pt>
                <c:pt idx="200">
                  <c:v>4148.74</c:v>
                </c:pt>
                <c:pt idx="201">
                  <c:v>3055.97</c:v>
                </c:pt>
                <c:pt idx="202">
                  <c:v>3243.47</c:v>
                </c:pt>
                <c:pt idx="203">
                  <c:v>2988.72</c:v>
                </c:pt>
                <c:pt idx="204">
                  <c:v>2126.17</c:v>
                </c:pt>
                <c:pt idx="205">
                  <c:v>3334.82</c:v>
                </c:pt>
                <c:pt idx="206">
                  <c:v>1582.01</c:v>
                </c:pt>
                <c:pt idx="207">
                  <c:v>2373.17</c:v>
                </c:pt>
                <c:pt idx="208">
                  <c:v>2741.82</c:v>
                </c:pt>
                <c:pt idx="209">
                  <c:v>1795.48</c:v>
                </c:pt>
                <c:pt idx="210">
                  <c:v>1834.6</c:v>
                </c:pt>
                <c:pt idx="211">
                  <c:v>1668.44</c:v>
                </c:pt>
                <c:pt idx="212">
                  <c:v>1164.3599999999999</c:v>
                </c:pt>
                <c:pt idx="213">
                  <c:v>973.04</c:v>
                </c:pt>
                <c:pt idx="214">
                  <c:v>653.75</c:v>
                </c:pt>
                <c:pt idx="215">
                  <c:v>601.51</c:v>
                </c:pt>
                <c:pt idx="216">
                  <c:v>624.4</c:v>
                </c:pt>
                <c:pt idx="217">
                  <c:v>633.30999999999995</c:v>
                </c:pt>
                <c:pt idx="218">
                  <c:v>651.48</c:v>
                </c:pt>
                <c:pt idx="219">
                  <c:v>400.38</c:v>
                </c:pt>
                <c:pt idx="220">
                  <c:v>528.02</c:v>
                </c:pt>
                <c:pt idx="221">
                  <c:v>681.73</c:v>
                </c:pt>
                <c:pt idx="222">
                  <c:v>745.24</c:v>
                </c:pt>
                <c:pt idx="223">
                  <c:v>394.78</c:v>
                </c:pt>
                <c:pt idx="224">
                  <c:v>422.03</c:v>
                </c:pt>
                <c:pt idx="225">
                  <c:v>363.09</c:v>
                </c:pt>
                <c:pt idx="226">
                  <c:v>291.56</c:v>
                </c:pt>
                <c:pt idx="227">
                  <c:v>163</c:v>
                </c:pt>
                <c:pt idx="228">
                  <c:v>303.93</c:v>
                </c:pt>
                <c:pt idx="229">
                  <c:v>112.82</c:v>
                </c:pt>
                <c:pt idx="230">
                  <c:v>106.47</c:v>
                </c:pt>
                <c:pt idx="231">
                  <c:v>224.17</c:v>
                </c:pt>
                <c:pt idx="232">
                  <c:v>173.29</c:v>
                </c:pt>
                <c:pt idx="233">
                  <c:v>120.04</c:v>
                </c:pt>
                <c:pt idx="234">
                  <c:v>81.2</c:v>
                </c:pt>
                <c:pt idx="235">
                  <c:v>52.55</c:v>
                </c:pt>
                <c:pt idx="236">
                  <c:v>39.04</c:v>
                </c:pt>
                <c:pt idx="237">
                  <c:v>72.180000000000007</c:v>
                </c:pt>
                <c:pt idx="238">
                  <c:v>53.69</c:v>
                </c:pt>
                <c:pt idx="239">
                  <c:v>56.39</c:v>
                </c:pt>
                <c:pt idx="240">
                  <c:v>31.33</c:v>
                </c:pt>
                <c:pt idx="241">
                  <c:v>41.55</c:v>
                </c:pt>
                <c:pt idx="242">
                  <c:v>74.56</c:v>
                </c:pt>
                <c:pt idx="243">
                  <c:v>86.58</c:v>
                </c:pt>
                <c:pt idx="244">
                  <c:v>55.88</c:v>
                </c:pt>
                <c:pt idx="245">
                  <c:v>83.1</c:v>
                </c:pt>
                <c:pt idx="246">
                  <c:v>4.75</c:v>
                </c:pt>
                <c:pt idx="247">
                  <c:v>4.5</c:v>
                </c:pt>
                <c:pt idx="248">
                  <c:v>43.6</c:v>
                </c:pt>
                <c:pt idx="249">
                  <c:v>48.4</c:v>
                </c:pt>
              </c:numCache>
            </c:numRef>
          </c:val>
          <c:smooth val="0"/>
        </c:ser>
        <c:dLbls>
          <c:showLegendKey val="0"/>
          <c:showVal val="0"/>
          <c:showCatName val="0"/>
          <c:showSerName val="0"/>
          <c:showPercent val="0"/>
          <c:showBubbleSize val="0"/>
        </c:dLbls>
        <c:smooth val="0"/>
        <c:axId val="-254620496"/>
        <c:axId val="-254615056"/>
      </c:lineChart>
      <c:dateAx>
        <c:axId val="-254620496"/>
        <c:scaling>
          <c:orientation val="minMax"/>
        </c:scaling>
        <c:delete val="0"/>
        <c:axPos val="b"/>
        <c:numFmt formatCode="yyyy\-mm;@"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54615056"/>
        <c:crosses val="autoZero"/>
        <c:auto val="1"/>
        <c:lblOffset val="100"/>
        <c:baseTimeUnit val="months"/>
      </c:dateAx>
      <c:valAx>
        <c:axId val="-254615056"/>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5462049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AC6DFB-83D2-4D25-8BA5-48DC1EAAC2CF}" type="datetimeFigureOut">
              <a:rPr lang="zh-CN" altLang="en-US" smtClean="0"/>
              <a:t>2018/4/23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539F8C-D779-4A9A-9193-FB89AF5B8CCB}" type="slidenum">
              <a:rPr lang="zh-CN" altLang="en-US" smtClean="0"/>
              <a:t>‹#›</a:t>
            </a:fld>
            <a:endParaRPr lang="zh-CN" altLang="en-US"/>
          </a:p>
        </p:txBody>
      </p:sp>
    </p:spTree>
    <p:extLst>
      <p:ext uri="{BB962C8B-B14F-4D97-AF65-F5344CB8AC3E}">
        <p14:creationId xmlns:p14="http://schemas.microsoft.com/office/powerpoint/2010/main" val="318683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Trade sale: in which the private equity investor sells all of its shares held in a company to a trade buyer, i.e. a third party often operating in the same industry as the company itself.</a:t>
            </a:r>
          </a:p>
          <a:p>
            <a:endParaRPr lang="en-US" altLang="zh-CN" dirty="0" smtClean="0"/>
          </a:p>
          <a:p>
            <a:r>
              <a:rPr lang="en-US" altLang="zh-CN" dirty="0" smtClean="0"/>
              <a:t>'Secondary Buyout‘:</a:t>
            </a:r>
          </a:p>
          <a:p>
            <a:r>
              <a:rPr lang="en-US" altLang="zh-CN" dirty="0" smtClean="0"/>
              <a:t>In a secondary buyout, a financial sponsor or private equity firm sells its investment in a company to another financial sponsor or private equity firm, thereby ending its involvement with the company. Historically, secondary buyouts have been perceived as "panic" sales and, thus, sometimes hard to consummate. Secondary buyouts are not the same as secondary market purchases, or "</a:t>
            </a:r>
            <a:r>
              <a:rPr lang="en-US" altLang="zh-CN" dirty="0" err="1" smtClean="0"/>
              <a:t>secondaries</a:t>
            </a:r>
            <a:r>
              <a:rPr lang="en-US" altLang="zh-CN" dirty="0" smtClean="0"/>
              <a:t>," which typically involve the acquisition of entire portfolios of assets.</a:t>
            </a:r>
          </a:p>
          <a:p>
            <a:endParaRPr lang="en-US" altLang="zh-CN" dirty="0" smtClean="0"/>
          </a:p>
        </p:txBody>
      </p:sp>
      <p:sp>
        <p:nvSpPr>
          <p:cNvPr id="4" name="灯片编号占位符 3"/>
          <p:cNvSpPr>
            <a:spLocks noGrp="1"/>
          </p:cNvSpPr>
          <p:nvPr>
            <p:ph type="sldNum" sz="quarter" idx="10"/>
          </p:nvPr>
        </p:nvSpPr>
        <p:spPr/>
        <p:txBody>
          <a:bodyPr/>
          <a:lstStyle/>
          <a:p>
            <a:fld id="{EB539F8C-D779-4A9A-9193-FB89AF5B8CCB}" type="slidenum">
              <a:rPr lang="zh-CN" altLang="en-US" smtClean="0"/>
              <a:t>3</a:t>
            </a:fld>
            <a:endParaRPr lang="zh-CN" altLang="en-US"/>
          </a:p>
        </p:txBody>
      </p:sp>
    </p:spTree>
    <p:extLst>
      <p:ext uri="{BB962C8B-B14F-4D97-AF65-F5344CB8AC3E}">
        <p14:creationId xmlns:p14="http://schemas.microsoft.com/office/powerpoint/2010/main" val="1318999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All graphs from 5 to 12 are from PWC.</a:t>
            </a:r>
            <a:endParaRPr lang="zh-CN" altLang="en-US" dirty="0"/>
          </a:p>
        </p:txBody>
      </p:sp>
      <p:sp>
        <p:nvSpPr>
          <p:cNvPr id="4" name="灯片编号占位符 3"/>
          <p:cNvSpPr>
            <a:spLocks noGrp="1"/>
          </p:cNvSpPr>
          <p:nvPr>
            <p:ph type="sldNum" sz="quarter" idx="10"/>
          </p:nvPr>
        </p:nvSpPr>
        <p:spPr/>
        <p:txBody>
          <a:bodyPr/>
          <a:lstStyle/>
          <a:p>
            <a:fld id="{EB539F8C-D779-4A9A-9193-FB89AF5B8CCB}" type="slidenum">
              <a:rPr lang="zh-CN" altLang="en-US" smtClean="0"/>
              <a:t>12</a:t>
            </a:fld>
            <a:endParaRPr lang="zh-CN" altLang="en-US"/>
          </a:p>
        </p:txBody>
      </p:sp>
    </p:spTree>
    <p:extLst>
      <p:ext uri="{BB962C8B-B14F-4D97-AF65-F5344CB8AC3E}">
        <p14:creationId xmlns:p14="http://schemas.microsoft.com/office/powerpoint/2010/main" val="2593993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The interbank bond market was established in 1997. A</a:t>
            </a:r>
            <a:r>
              <a:rPr lang="en-US" altLang="zh-CN" dirty="0" smtClean="0"/>
              <a:t>ll</a:t>
            </a:r>
            <a:r>
              <a:rPr lang="en-US" altLang="zh-CN" baseline="0" dirty="0" smtClean="0"/>
              <a:t> </a:t>
            </a:r>
            <a:r>
              <a:rPr lang="en-US" altLang="zh-CN" dirty="0" smtClean="0"/>
              <a:t>commercial banks move their repo and bond trading out of the Shenzhen and Shanghai stock</a:t>
            </a:r>
          </a:p>
          <a:p>
            <a:r>
              <a:rPr lang="en-US" altLang="zh-CN" dirty="0" smtClean="0"/>
              <a:t>exchanges and into an interbank market operating through an electronic trading system. </a:t>
            </a:r>
            <a:endParaRPr lang="zh-CN" altLang="en-US" dirty="0"/>
          </a:p>
        </p:txBody>
      </p:sp>
      <p:sp>
        <p:nvSpPr>
          <p:cNvPr id="4" name="灯片编号占位符 3"/>
          <p:cNvSpPr>
            <a:spLocks noGrp="1"/>
          </p:cNvSpPr>
          <p:nvPr>
            <p:ph type="sldNum" sz="quarter" idx="10"/>
          </p:nvPr>
        </p:nvSpPr>
        <p:spPr/>
        <p:txBody>
          <a:bodyPr/>
          <a:lstStyle/>
          <a:p>
            <a:fld id="{EB539F8C-D779-4A9A-9193-FB89AF5B8CCB}" type="slidenum">
              <a:rPr lang="zh-CN" altLang="en-US" smtClean="0"/>
              <a:t>15</a:t>
            </a:fld>
            <a:endParaRPr lang="zh-CN" altLang="en-US"/>
          </a:p>
        </p:txBody>
      </p:sp>
    </p:spTree>
    <p:extLst>
      <p:ext uri="{BB962C8B-B14F-4D97-AF65-F5344CB8AC3E}">
        <p14:creationId xmlns:p14="http://schemas.microsoft.com/office/powerpoint/2010/main" val="3433098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CBC9D42-C33D-49BC-9BF5-FB3FED661E91}" type="datetimeFigureOut">
              <a:rPr lang="zh-CN" altLang="en-US" smtClean="0"/>
              <a:t>2018/4/23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21D7CC-A8B5-4476-9D9C-6810E0C03B02}" type="slidenum">
              <a:rPr lang="zh-CN" altLang="en-US" smtClean="0"/>
              <a:t>‹#›</a:t>
            </a:fld>
            <a:endParaRPr lang="zh-CN" altLang="en-US"/>
          </a:p>
        </p:txBody>
      </p:sp>
    </p:spTree>
    <p:extLst>
      <p:ext uri="{BB962C8B-B14F-4D97-AF65-F5344CB8AC3E}">
        <p14:creationId xmlns:p14="http://schemas.microsoft.com/office/powerpoint/2010/main" val="3354632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CBC9D42-C33D-49BC-9BF5-FB3FED661E91}" type="datetimeFigureOut">
              <a:rPr lang="zh-CN" altLang="en-US" smtClean="0"/>
              <a:t>2018/4/23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21D7CC-A8B5-4476-9D9C-6810E0C03B02}" type="slidenum">
              <a:rPr lang="zh-CN" altLang="en-US" smtClean="0"/>
              <a:t>‹#›</a:t>
            </a:fld>
            <a:endParaRPr lang="zh-CN" altLang="en-US"/>
          </a:p>
        </p:txBody>
      </p:sp>
    </p:spTree>
    <p:extLst>
      <p:ext uri="{BB962C8B-B14F-4D97-AF65-F5344CB8AC3E}">
        <p14:creationId xmlns:p14="http://schemas.microsoft.com/office/powerpoint/2010/main" val="2551716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CBC9D42-C33D-49BC-9BF5-FB3FED661E91}" type="datetimeFigureOut">
              <a:rPr lang="zh-CN" altLang="en-US" smtClean="0"/>
              <a:t>2018/4/23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21D7CC-A8B5-4476-9D9C-6810E0C03B02}" type="slidenum">
              <a:rPr lang="zh-CN" altLang="en-US" smtClean="0"/>
              <a:t>‹#›</a:t>
            </a:fld>
            <a:endParaRPr lang="zh-CN" altLang="en-US"/>
          </a:p>
        </p:txBody>
      </p:sp>
    </p:spTree>
    <p:extLst>
      <p:ext uri="{BB962C8B-B14F-4D97-AF65-F5344CB8AC3E}">
        <p14:creationId xmlns:p14="http://schemas.microsoft.com/office/powerpoint/2010/main" val="2173157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CBC9D42-C33D-49BC-9BF5-FB3FED661E91}" type="datetimeFigureOut">
              <a:rPr lang="zh-CN" altLang="en-US" smtClean="0"/>
              <a:t>2018/4/23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21D7CC-A8B5-4476-9D9C-6810E0C03B02}" type="slidenum">
              <a:rPr lang="zh-CN" altLang="en-US" smtClean="0"/>
              <a:t>‹#›</a:t>
            </a:fld>
            <a:endParaRPr lang="zh-CN" altLang="en-US"/>
          </a:p>
        </p:txBody>
      </p:sp>
    </p:spTree>
    <p:extLst>
      <p:ext uri="{BB962C8B-B14F-4D97-AF65-F5344CB8AC3E}">
        <p14:creationId xmlns:p14="http://schemas.microsoft.com/office/powerpoint/2010/main" val="2513886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CBC9D42-C33D-49BC-9BF5-FB3FED661E91}" type="datetimeFigureOut">
              <a:rPr lang="zh-CN" altLang="en-US" smtClean="0"/>
              <a:t>2018/4/23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21D7CC-A8B5-4476-9D9C-6810E0C03B02}" type="slidenum">
              <a:rPr lang="zh-CN" altLang="en-US" smtClean="0"/>
              <a:t>‹#›</a:t>
            </a:fld>
            <a:endParaRPr lang="zh-CN" altLang="en-US"/>
          </a:p>
        </p:txBody>
      </p:sp>
    </p:spTree>
    <p:extLst>
      <p:ext uri="{BB962C8B-B14F-4D97-AF65-F5344CB8AC3E}">
        <p14:creationId xmlns:p14="http://schemas.microsoft.com/office/powerpoint/2010/main" val="927957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CBC9D42-C33D-49BC-9BF5-FB3FED661E91}" type="datetimeFigureOut">
              <a:rPr lang="zh-CN" altLang="en-US" smtClean="0"/>
              <a:t>2018/4/23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21D7CC-A8B5-4476-9D9C-6810E0C03B02}" type="slidenum">
              <a:rPr lang="zh-CN" altLang="en-US" smtClean="0"/>
              <a:t>‹#›</a:t>
            </a:fld>
            <a:endParaRPr lang="zh-CN" altLang="en-US"/>
          </a:p>
        </p:txBody>
      </p:sp>
    </p:spTree>
    <p:extLst>
      <p:ext uri="{BB962C8B-B14F-4D97-AF65-F5344CB8AC3E}">
        <p14:creationId xmlns:p14="http://schemas.microsoft.com/office/powerpoint/2010/main" val="2449070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CBC9D42-C33D-49BC-9BF5-FB3FED661E91}" type="datetimeFigureOut">
              <a:rPr lang="zh-CN" altLang="en-US" smtClean="0"/>
              <a:t>2018/4/23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321D7CC-A8B5-4476-9D9C-6810E0C03B02}" type="slidenum">
              <a:rPr lang="zh-CN" altLang="en-US" smtClean="0"/>
              <a:t>‹#›</a:t>
            </a:fld>
            <a:endParaRPr lang="zh-CN" altLang="en-US"/>
          </a:p>
        </p:txBody>
      </p:sp>
    </p:spTree>
    <p:extLst>
      <p:ext uri="{BB962C8B-B14F-4D97-AF65-F5344CB8AC3E}">
        <p14:creationId xmlns:p14="http://schemas.microsoft.com/office/powerpoint/2010/main" val="1846913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CBC9D42-C33D-49BC-9BF5-FB3FED661E91}" type="datetimeFigureOut">
              <a:rPr lang="zh-CN" altLang="en-US" smtClean="0"/>
              <a:t>2018/4/23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321D7CC-A8B5-4476-9D9C-6810E0C03B02}" type="slidenum">
              <a:rPr lang="zh-CN" altLang="en-US" smtClean="0"/>
              <a:t>‹#›</a:t>
            </a:fld>
            <a:endParaRPr lang="zh-CN" altLang="en-US"/>
          </a:p>
        </p:txBody>
      </p:sp>
    </p:spTree>
    <p:extLst>
      <p:ext uri="{BB962C8B-B14F-4D97-AF65-F5344CB8AC3E}">
        <p14:creationId xmlns:p14="http://schemas.microsoft.com/office/powerpoint/2010/main" val="1536320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CBC9D42-C33D-49BC-9BF5-FB3FED661E91}" type="datetimeFigureOut">
              <a:rPr lang="zh-CN" altLang="en-US" smtClean="0"/>
              <a:t>2018/4/23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321D7CC-A8B5-4476-9D9C-6810E0C03B02}" type="slidenum">
              <a:rPr lang="zh-CN" altLang="en-US" smtClean="0"/>
              <a:t>‹#›</a:t>
            </a:fld>
            <a:endParaRPr lang="zh-CN" altLang="en-US"/>
          </a:p>
        </p:txBody>
      </p:sp>
    </p:spTree>
    <p:extLst>
      <p:ext uri="{BB962C8B-B14F-4D97-AF65-F5344CB8AC3E}">
        <p14:creationId xmlns:p14="http://schemas.microsoft.com/office/powerpoint/2010/main" val="3489475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CBC9D42-C33D-49BC-9BF5-FB3FED661E91}" type="datetimeFigureOut">
              <a:rPr lang="zh-CN" altLang="en-US" smtClean="0"/>
              <a:t>2018/4/23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21D7CC-A8B5-4476-9D9C-6810E0C03B02}" type="slidenum">
              <a:rPr lang="zh-CN" altLang="en-US" smtClean="0"/>
              <a:t>‹#›</a:t>
            </a:fld>
            <a:endParaRPr lang="zh-CN" altLang="en-US"/>
          </a:p>
        </p:txBody>
      </p:sp>
    </p:spTree>
    <p:extLst>
      <p:ext uri="{BB962C8B-B14F-4D97-AF65-F5344CB8AC3E}">
        <p14:creationId xmlns:p14="http://schemas.microsoft.com/office/powerpoint/2010/main" val="19680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CBC9D42-C33D-49BC-9BF5-FB3FED661E91}" type="datetimeFigureOut">
              <a:rPr lang="zh-CN" altLang="en-US" smtClean="0"/>
              <a:t>2018/4/23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21D7CC-A8B5-4476-9D9C-6810E0C03B02}" type="slidenum">
              <a:rPr lang="zh-CN" altLang="en-US" smtClean="0"/>
              <a:t>‹#›</a:t>
            </a:fld>
            <a:endParaRPr lang="zh-CN" altLang="en-US"/>
          </a:p>
        </p:txBody>
      </p:sp>
    </p:spTree>
    <p:extLst>
      <p:ext uri="{BB962C8B-B14F-4D97-AF65-F5344CB8AC3E}">
        <p14:creationId xmlns:p14="http://schemas.microsoft.com/office/powerpoint/2010/main" val="3546364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C9D42-C33D-49BC-9BF5-FB3FED661E91}" type="datetimeFigureOut">
              <a:rPr lang="zh-CN" altLang="en-US" smtClean="0"/>
              <a:t>2018/4/23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21D7CC-A8B5-4476-9D9C-6810E0C03B02}" type="slidenum">
              <a:rPr lang="zh-CN" altLang="en-US" smtClean="0"/>
              <a:t>‹#›</a:t>
            </a:fld>
            <a:endParaRPr lang="zh-CN" altLang="en-US"/>
          </a:p>
        </p:txBody>
      </p:sp>
    </p:spTree>
    <p:extLst>
      <p:ext uri="{BB962C8B-B14F-4D97-AF65-F5344CB8AC3E}">
        <p14:creationId xmlns:p14="http://schemas.microsoft.com/office/powerpoint/2010/main" val="930184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t>Financial System (part 3)</a:t>
            </a:r>
            <a:endParaRPr lang="zh-CN" altLang="en-US" dirty="0"/>
          </a:p>
        </p:txBody>
      </p:sp>
      <p:sp>
        <p:nvSpPr>
          <p:cNvPr id="3" name="副标题 2"/>
          <p:cNvSpPr>
            <a:spLocks noGrp="1"/>
          </p:cNvSpPr>
          <p:nvPr>
            <p:ph type="subTitle" idx="1"/>
          </p:nvPr>
        </p:nvSpPr>
        <p:spPr/>
        <p:txBody>
          <a:bodyPr/>
          <a:lstStyle/>
          <a:p>
            <a:r>
              <a:rPr lang="en-US" altLang="zh-CN" dirty="0" smtClean="0"/>
              <a:t>Junhui Qian</a:t>
            </a:r>
          </a:p>
          <a:p>
            <a:r>
              <a:rPr lang="en-US" altLang="zh-CN" dirty="0" smtClean="0"/>
              <a:t>2018</a:t>
            </a:r>
            <a:endParaRPr lang="zh-CN" altLang="en-US" dirty="0"/>
          </a:p>
        </p:txBody>
      </p:sp>
    </p:spTree>
    <p:extLst>
      <p:ext uri="{BB962C8B-B14F-4D97-AF65-F5344CB8AC3E}">
        <p14:creationId xmlns:p14="http://schemas.microsoft.com/office/powerpoint/2010/main" val="372366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Exit Types for PE/VC</a:t>
            </a:r>
            <a:endParaRPr lang="zh-CN" altLang="en-US" dirty="0"/>
          </a:p>
        </p:txBody>
      </p:sp>
      <p:pic>
        <p:nvPicPr>
          <p:cNvPr id="4" name="内容占位符 3"/>
          <p:cNvPicPr>
            <a:picLocks noGrp="1" noChangeAspect="1"/>
          </p:cNvPicPr>
          <p:nvPr>
            <p:ph idx="1"/>
          </p:nvPr>
        </p:nvPicPr>
        <p:blipFill>
          <a:blip r:embed="rId2"/>
          <a:stretch>
            <a:fillRect/>
          </a:stretch>
        </p:blipFill>
        <p:spPr>
          <a:xfrm>
            <a:off x="1604707" y="1825625"/>
            <a:ext cx="8982586" cy="4351338"/>
          </a:xfrm>
          <a:prstGeom prst="rect">
            <a:avLst/>
          </a:prstGeom>
        </p:spPr>
      </p:pic>
    </p:spTree>
    <p:extLst>
      <p:ext uri="{BB962C8B-B14F-4D97-AF65-F5344CB8AC3E}">
        <p14:creationId xmlns:p14="http://schemas.microsoft.com/office/powerpoint/2010/main" val="363438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Locations and Exit Values of IPO</a:t>
            </a:r>
            <a:endParaRPr lang="zh-CN" altLang="en-US" dirty="0"/>
          </a:p>
        </p:txBody>
      </p:sp>
      <p:pic>
        <p:nvPicPr>
          <p:cNvPr id="4" name="内容占位符 3"/>
          <p:cNvPicPr>
            <a:picLocks noGrp="1" noChangeAspect="1"/>
          </p:cNvPicPr>
          <p:nvPr>
            <p:ph idx="1"/>
          </p:nvPr>
        </p:nvPicPr>
        <p:blipFill>
          <a:blip r:embed="rId2"/>
          <a:stretch>
            <a:fillRect/>
          </a:stretch>
        </p:blipFill>
        <p:spPr>
          <a:xfrm>
            <a:off x="1434485" y="1825625"/>
            <a:ext cx="9323029" cy="4351338"/>
          </a:xfrm>
          <a:prstGeom prst="rect">
            <a:avLst/>
          </a:prstGeom>
        </p:spPr>
      </p:pic>
    </p:spTree>
    <p:extLst>
      <p:ext uri="{BB962C8B-B14F-4D97-AF65-F5344CB8AC3E}">
        <p14:creationId xmlns:p14="http://schemas.microsoft.com/office/powerpoint/2010/main" val="2425205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Locations and Exit Volumes (number of deals)</a:t>
            </a:r>
            <a:endParaRPr lang="zh-CN" altLang="en-US" dirty="0"/>
          </a:p>
        </p:txBody>
      </p:sp>
      <p:pic>
        <p:nvPicPr>
          <p:cNvPr id="4" name="内容占位符 3"/>
          <p:cNvPicPr>
            <a:picLocks noGrp="1" noChangeAspect="1"/>
          </p:cNvPicPr>
          <p:nvPr>
            <p:ph idx="1"/>
          </p:nvPr>
        </p:nvPicPr>
        <p:blipFill>
          <a:blip r:embed="rId3"/>
          <a:stretch>
            <a:fillRect/>
          </a:stretch>
        </p:blipFill>
        <p:spPr>
          <a:xfrm>
            <a:off x="1551174" y="1825625"/>
            <a:ext cx="9089652" cy="4351338"/>
          </a:xfrm>
          <a:prstGeom prst="rect">
            <a:avLst/>
          </a:prstGeom>
        </p:spPr>
      </p:pic>
    </p:spTree>
    <p:extLst>
      <p:ext uri="{BB962C8B-B14F-4D97-AF65-F5344CB8AC3E}">
        <p14:creationId xmlns:p14="http://schemas.microsoft.com/office/powerpoint/2010/main" val="3115443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Contributions of the Private Equity Investment to the Chinese Economy</a:t>
            </a:r>
            <a:endParaRPr lang="zh-CN" altLang="en-US" dirty="0"/>
          </a:p>
        </p:txBody>
      </p:sp>
      <p:sp>
        <p:nvSpPr>
          <p:cNvPr id="3" name="内容占位符 2"/>
          <p:cNvSpPr>
            <a:spLocks noGrp="1"/>
          </p:cNvSpPr>
          <p:nvPr>
            <p:ph idx="1"/>
          </p:nvPr>
        </p:nvSpPr>
        <p:spPr/>
        <p:txBody>
          <a:bodyPr>
            <a:normAutofit fontScale="92500"/>
          </a:bodyPr>
          <a:lstStyle/>
          <a:p>
            <a:r>
              <a:rPr lang="en-US" altLang="zh-CN" dirty="0" smtClean="0"/>
              <a:t>The bank-dominated financial system is not conducive to innovations.</a:t>
            </a:r>
          </a:p>
          <a:p>
            <a:r>
              <a:rPr lang="en-US" altLang="zh-CN" dirty="0" smtClean="0"/>
              <a:t>Private equity investment is an indispensable complement to the financial system by making risky investment in industries with no state guarantee or collaterals.  </a:t>
            </a:r>
          </a:p>
          <a:p>
            <a:r>
              <a:rPr lang="en-US" altLang="zh-CN" dirty="0" smtClean="0"/>
              <a:t>Many well known Chinese firms were backed by foreign PE/VC’s.</a:t>
            </a:r>
          </a:p>
          <a:p>
            <a:r>
              <a:rPr lang="en-US" altLang="zh-CN" dirty="0" smtClean="0"/>
              <a:t>Domestic PE/VC’s are also growing fast.</a:t>
            </a:r>
          </a:p>
          <a:p>
            <a:r>
              <a:rPr lang="en-US" altLang="zh-CN" dirty="0" smtClean="0"/>
              <a:t>The boom of private equity helps the transition of the financial system from a bank-dominated one to a multi-polar one. The financial transition is essential for the transition of the Chinese economy from one that is dominated by manufacturing and construction to a more balanced one. </a:t>
            </a:r>
            <a:endParaRPr lang="zh-CN" altLang="en-US" dirty="0"/>
          </a:p>
        </p:txBody>
      </p:sp>
    </p:spTree>
    <p:extLst>
      <p:ext uri="{BB962C8B-B14F-4D97-AF65-F5344CB8AC3E}">
        <p14:creationId xmlns:p14="http://schemas.microsoft.com/office/powerpoint/2010/main" val="1881862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Content</a:t>
            </a:r>
            <a:endParaRPr lang="zh-CN" altLang="en-US" dirty="0"/>
          </a:p>
        </p:txBody>
      </p:sp>
      <p:sp>
        <p:nvSpPr>
          <p:cNvPr id="3" name="内容占位符 2"/>
          <p:cNvSpPr>
            <a:spLocks noGrp="1"/>
          </p:cNvSpPr>
          <p:nvPr>
            <p:ph idx="1"/>
          </p:nvPr>
        </p:nvSpPr>
        <p:spPr/>
        <p:txBody>
          <a:bodyPr>
            <a:normAutofit/>
          </a:bodyPr>
          <a:lstStyle/>
          <a:p>
            <a:r>
              <a:rPr lang="en-US" altLang="zh-CN" dirty="0" smtClean="0"/>
              <a:t>Private Equity Investment</a:t>
            </a:r>
          </a:p>
          <a:p>
            <a:r>
              <a:rPr lang="en-US" altLang="zh-CN" b="1" dirty="0" smtClean="0"/>
              <a:t>Bond Market</a:t>
            </a:r>
          </a:p>
          <a:p>
            <a:endParaRPr lang="en-US" altLang="zh-CN" dirty="0" smtClean="0"/>
          </a:p>
        </p:txBody>
      </p:sp>
    </p:spTree>
    <p:extLst>
      <p:ext uri="{BB962C8B-B14F-4D97-AF65-F5344CB8AC3E}">
        <p14:creationId xmlns:p14="http://schemas.microsoft.com/office/powerpoint/2010/main" val="2083333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Structure of the Chinese Bond Market</a:t>
            </a:r>
            <a:endParaRPr lang="zh-CN" altLang="en-US" dirty="0"/>
          </a:p>
        </p:txBody>
      </p:sp>
      <p:sp>
        <p:nvSpPr>
          <p:cNvPr id="3" name="内容占位符 2"/>
          <p:cNvSpPr>
            <a:spLocks noGrp="1"/>
          </p:cNvSpPr>
          <p:nvPr>
            <p:ph idx="1"/>
          </p:nvPr>
        </p:nvSpPr>
        <p:spPr/>
        <p:txBody>
          <a:bodyPr/>
          <a:lstStyle/>
          <a:p>
            <a:r>
              <a:rPr lang="en-US" altLang="zh-CN" dirty="0" smtClean="0"/>
              <a:t>The exchange bond market</a:t>
            </a:r>
          </a:p>
          <a:p>
            <a:pPr lvl="1"/>
            <a:r>
              <a:rPr lang="en-US" altLang="zh-CN" dirty="0" smtClean="0"/>
              <a:t>Shanghai, Shenzhen</a:t>
            </a:r>
          </a:p>
          <a:p>
            <a:pPr lvl="1"/>
            <a:r>
              <a:rPr lang="en-US" altLang="zh-CN" dirty="0" smtClean="0"/>
              <a:t>Order-driven</a:t>
            </a:r>
          </a:p>
          <a:p>
            <a:pPr lvl="1"/>
            <a:r>
              <a:rPr lang="en-US" altLang="zh-CN" dirty="0" smtClean="0"/>
              <a:t>Participants: small and medium-sized institutions and individuals</a:t>
            </a:r>
            <a:endParaRPr lang="en-US" altLang="zh-CN" dirty="0"/>
          </a:p>
          <a:p>
            <a:r>
              <a:rPr lang="en-US" altLang="zh-CN" dirty="0" smtClean="0"/>
              <a:t>The interbank bond market</a:t>
            </a:r>
          </a:p>
          <a:p>
            <a:pPr lvl="1"/>
            <a:r>
              <a:rPr lang="en-US" altLang="zh-CN" dirty="0" smtClean="0"/>
              <a:t>Quote-driven OTC market</a:t>
            </a:r>
          </a:p>
          <a:p>
            <a:pPr lvl="1"/>
            <a:r>
              <a:rPr lang="en-US" altLang="zh-CN" dirty="0" smtClean="0"/>
              <a:t>Participants: large institutional investors</a:t>
            </a:r>
          </a:p>
          <a:p>
            <a:endParaRPr lang="zh-CN" altLang="en-US" dirty="0"/>
          </a:p>
        </p:txBody>
      </p:sp>
    </p:spTree>
    <p:extLst>
      <p:ext uri="{BB962C8B-B14F-4D97-AF65-F5344CB8AC3E}">
        <p14:creationId xmlns:p14="http://schemas.microsoft.com/office/powerpoint/2010/main" val="105508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Importance of Bond Market</a:t>
            </a:r>
            <a:endParaRPr lang="zh-CN" altLang="en-US" dirty="0"/>
          </a:p>
        </p:txBody>
      </p:sp>
      <p:sp>
        <p:nvSpPr>
          <p:cNvPr id="3" name="内容占位符 2"/>
          <p:cNvSpPr>
            <a:spLocks noGrp="1"/>
          </p:cNvSpPr>
          <p:nvPr>
            <p:ph idx="1"/>
          </p:nvPr>
        </p:nvSpPr>
        <p:spPr/>
        <p:txBody>
          <a:bodyPr>
            <a:normAutofit/>
          </a:bodyPr>
          <a:lstStyle/>
          <a:p>
            <a:r>
              <a:rPr lang="en-US" altLang="zh-CN" dirty="0" smtClean="0"/>
              <a:t>It is an important form of direct financing, which reduces reliance on the banking system for credit. </a:t>
            </a:r>
          </a:p>
          <a:p>
            <a:r>
              <a:rPr lang="en-US" altLang="zh-CN" dirty="0" smtClean="0"/>
              <a:t>As an asset, bond enjoys better liquidity. Hence lower cost for the issuing company.</a:t>
            </a:r>
          </a:p>
          <a:p>
            <a:r>
              <a:rPr lang="en-US" altLang="zh-CN" dirty="0" smtClean="0"/>
              <a:t>The bond market is an important channel for the transmission of monetary policy.</a:t>
            </a:r>
          </a:p>
          <a:p>
            <a:r>
              <a:rPr lang="en-US" altLang="zh-CN" dirty="0" smtClean="0"/>
              <a:t>The bond market enables financial institutions to better manage liquidity. </a:t>
            </a:r>
          </a:p>
          <a:p>
            <a:pPr lvl="1"/>
            <a:r>
              <a:rPr lang="en-US" altLang="zh-CN" dirty="0" smtClean="0"/>
              <a:t>Repo</a:t>
            </a:r>
          </a:p>
          <a:p>
            <a:pPr lvl="1"/>
            <a:r>
              <a:rPr lang="en-US" altLang="zh-CN" dirty="0" smtClean="0"/>
              <a:t>Reverse repo</a:t>
            </a:r>
          </a:p>
          <a:p>
            <a:endParaRPr lang="zh-CN" altLang="en-US" dirty="0"/>
          </a:p>
        </p:txBody>
      </p:sp>
    </p:spTree>
    <p:extLst>
      <p:ext uri="{BB962C8B-B14F-4D97-AF65-F5344CB8AC3E}">
        <p14:creationId xmlns:p14="http://schemas.microsoft.com/office/powerpoint/2010/main" val="1085648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Increasing Share of Bond Financing</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275530198"/>
              </p:ext>
            </p:extLst>
          </p:nvPr>
        </p:nvGraphicFramePr>
        <p:xfrm>
          <a:off x="838200" y="1818481"/>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32130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Market Value of Bonds</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327840603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72940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Repo and Reverse Repo</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299898608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67713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Content</a:t>
            </a:r>
            <a:endParaRPr lang="zh-CN" altLang="en-US" dirty="0"/>
          </a:p>
        </p:txBody>
      </p:sp>
      <p:sp>
        <p:nvSpPr>
          <p:cNvPr id="3" name="内容占位符 2"/>
          <p:cNvSpPr>
            <a:spLocks noGrp="1"/>
          </p:cNvSpPr>
          <p:nvPr>
            <p:ph idx="1"/>
          </p:nvPr>
        </p:nvSpPr>
        <p:spPr/>
        <p:txBody>
          <a:bodyPr>
            <a:normAutofit/>
          </a:bodyPr>
          <a:lstStyle/>
          <a:p>
            <a:r>
              <a:rPr lang="en-US" altLang="zh-CN" dirty="0" smtClean="0"/>
              <a:t>Private Equity Investment</a:t>
            </a:r>
          </a:p>
          <a:p>
            <a:r>
              <a:rPr lang="en-US" altLang="zh-CN" dirty="0" smtClean="0"/>
              <a:t>Bond </a:t>
            </a:r>
            <a:r>
              <a:rPr lang="en-US" altLang="zh-CN" dirty="0" smtClean="0"/>
              <a:t>Market</a:t>
            </a:r>
          </a:p>
          <a:p>
            <a:endParaRPr lang="en-US" altLang="zh-CN" dirty="0" smtClean="0"/>
          </a:p>
        </p:txBody>
      </p:sp>
    </p:spTree>
    <p:extLst>
      <p:ext uri="{BB962C8B-B14F-4D97-AF65-F5344CB8AC3E}">
        <p14:creationId xmlns:p14="http://schemas.microsoft.com/office/powerpoint/2010/main" val="7196388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Opening-Up of the Bond Market</a:t>
            </a:r>
            <a:endParaRPr lang="zh-CN" altLang="en-US" dirty="0"/>
          </a:p>
        </p:txBody>
      </p:sp>
      <p:sp>
        <p:nvSpPr>
          <p:cNvPr id="3" name="内容占位符 2"/>
          <p:cNvSpPr>
            <a:spLocks noGrp="1"/>
          </p:cNvSpPr>
          <p:nvPr>
            <p:ph idx="1"/>
          </p:nvPr>
        </p:nvSpPr>
        <p:spPr/>
        <p:txBody>
          <a:bodyPr/>
          <a:lstStyle/>
          <a:p>
            <a:r>
              <a:rPr lang="en-US" altLang="zh-CN" dirty="0" smtClean="0"/>
              <a:t>In February </a:t>
            </a:r>
            <a:r>
              <a:rPr lang="en-US" altLang="zh-CN" dirty="0"/>
              <a:t>2016, </a:t>
            </a:r>
            <a:r>
              <a:rPr lang="en-US" altLang="zh-CN" dirty="0" smtClean="0"/>
              <a:t>the </a:t>
            </a:r>
            <a:r>
              <a:rPr lang="en-US" altLang="zh-CN" dirty="0"/>
              <a:t>People’s Bank </a:t>
            </a:r>
            <a:r>
              <a:rPr lang="en-US" altLang="zh-CN" dirty="0" smtClean="0"/>
              <a:t>of China </a:t>
            </a:r>
            <a:r>
              <a:rPr lang="en-US" altLang="zh-CN" dirty="0"/>
              <a:t>threw wide open </a:t>
            </a:r>
            <a:r>
              <a:rPr lang="en-US" altLang="zh-CN" dirty="0" smtClean="0"/>
              <a:t>the </a:t>
            </a:r>
            <a:r>
              <a:rPr lang="en-US" altLang="zh-CN" dirty="0"/>
              <a:t>doors to the interbank bond </a:t>
            </a:r>
            <a:r>
              <a:rPr lang="en-US" altLang="zh-CN" dirty="0" smtClean="0"/>
              <a:t>market.</a:t>
            </a:r>
          </a:p>
          <a:p>
            <a:r>
              <a:rPr lang="en-US" altLang="zh-CN" dirty="0"/>
              <a:t>B</a:t>
            </a:r>
            <a:r>
              <a:rPr lang="en-US" altLang="zh-CN" dirty="0" smtClean="0"/>
              <a:t>anks</a:t>
            </a:r>
            <a:r>
              <a:rPr lang="en-US" altLang="zh-CN" dirty="0"/>
              <a:t>, insurers, securities </a:t>
            </a:r>
            <a:r>
              <a:rPr lang="en-US" altLang="zh-CN" dirty="0" smtClean="0"/>
              <a:t>firms, asset </a:t>
            </a:r>
            <a:r>
              <a:rPr lang="en-US" altLang="zh-CN" dirty="0"/>
              <a:t>management companies, pension funds and </a:t>
            </a:r>
            <a:r>
              <a:rPr lang="en-US" altLang="zh-CN" dirty="0" smtClean="0"/>
              <a:t>nonprofit endowments can now enter the market </a:t>
            </a:r>
            <a:r>
              <a:rPr lang="en-US" altLang="zh-CN" dirty="0"/>
              <a:t>without prior approval</a:t>
            </a:r>
            <a:r>
              <a:rPr lang="en-US" altLang="zh-CN" dirty="0" smtClean="0"/>
              <a:t>.</a:t>
            </a:r>
          </a:p>
          <a:p>
            <a:r>
              <a:rPr lang="en-US" altLang="zh-CN" dirty="0" smtClean="0"/>
              <a:t>In </a:t>
            </a:r>
            <a:r>
              <a:rPr lang="en-US" altLang="zh-CN" dirty="0" smtClean="0"/>
              <a:t>July </a:t>
            </a:r>
            <a:r>
              <a:rPr lang="en-US" altLang="zh-CN" dirty="0" smtClean="0"/>
              <a:t>2017, </a:t>
            </a:r>
            <a:r>
              <a:rPr lang="en-US" altLang="zh-CN" dirty="0" smtClean="0"/>
              <a:t>the Shanghai </a:t>
            </a:r>
            <a:r>
              <a:rPr lang="en-US" altLang="zh-CN" dirty="0" smtClean="0"/>
              <a:t>Bond </a:t>
            </a:r>
            <a:r>
              <a:rPr lang="en-US" altLang="zh-CN" dirty="0" smtClean="0"/>
              <a:t>Connect was established, </a:t>
            </a:r>
            <a:r>
              <a:rPr lang="en-US" altLang="zh-CN" dirty="0"/>
              <a:t>which would allow foreigners to buy </a:t>
            </a:r>
            <a:r>
              <a:rPr lang="en-US" altLang="zh-CN" dirty="0" smtClean="0"/>
              <a:t>onshore Chinese </a:t>
            </a:r>
            <a:r>
              <a:rPr lang="en-US" altLang="zh-CN" dirty="0"/>
              <a:t>bonds without the need for an onshore </a:t>
            </a:r>
            <a:r>
              <a:rPr lang="en-US" altLang="zh-CN" dirty="0" smtClean="0"/>
              <a:t>account. </a:t>
            </a:r>
            <a:endParaRPr lang="zh-CN" altLang="en-US" dirty="0"/>
          </a:p>
        </p:txBody>
      </p:sp>
    </p:spTree>
    <p:extLst>
      <p:ext uri="{BB962C8B-B14F-4D97-AF65-F5344CB8AC3E}">
        <p14:creationId xmlns:p14="http://schemas.microsoft.com/office/powerpoint/2010/main" val="3997944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Other Financing</a:t>
            </a:r>
            <a:endParaRPr lang="zh-CN" altLang="en-US" dirty="0"/>
          </a:p>
        </p:txBody>
      </p:sp>
      <p:sp>
        <p:nvSpPr>
          <p:cNvPr id="3" name="内容占位符 2"/>
          <p:cNvSpPr>
            <a:spLocks noGrp="1"/>
          </p:cNvSpPr>
          <p:nvPr>
            <p:ph idx="1"/>
          </p:nvPr>
        </p:nvSpPr>
        <p:spPr/>
        <p:txBody>
          <a:bodyPr/>
          <a:lstStyle/>
          <a:p>
            <a:r>
              <a:rPr lang="en-US" altLang="zh-CN" dirty="0"/>
              <a:t>Entrusted loans </a:t>
            </a:r>
          </a:p>
          <a:p>
            <a:r>
              <a:rPr lang="en-US" altLang="zh-CN" dirty="0"/>
              <a:t>Trust loans</a:t>
            </a:r>
          </a:p>
          <a:p>
            <a:r>
              <a:rPr lang="en-US" altLang="zh-CN" dirty="0"/>
              <a:t>Undiscounted </a:t>
            </a:r>
            <a:r>
              <a:rPr lang="en-US" altLang="zh-CN" dirty="0" smtClean="0"/>
              <a:t>bankers‘ acceptances</a:t>
            </a:r>
          </a:p>
          <a:p>
            <a:r>
              <a:rPr lang="en-US" altLang="zh-CN" dirty="0" smtClean="0"/>
              <a:t>Informal lending</a:t>
            </a:r>
            <a:endParaRPr lang="en-US" altLang="zh-CN" dirty="0"/>
          </a:p>
          <a:p>
            <a:endParaRPr lang="zh-CN" altLang="en-US" dirty="0"/>
          </a:p>
        </p:txBody>
      </p:sp>
    </p:spTree>
    <p:extLst>
      <p:ext uri="{BB962C8B-B14F-4D97-AF65-F5344CB8AC3E}">
        <p14:creationId xmlns:p14="http://schemas.microsoft.com/office/powerpoint/2010/main" val="188058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Private Equity Investment</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dirty="0" smtClean="0"/>
              <a:t>The private equity (PE) refers to investments made by individual investors and private equity firms directly into a business.</a:t>
            </a:r>
            <a:endParaRPr lang="en-US" altLang="zh-CN" dirty="0"/>
          </a:p>
          <a:p>
            <a:r>
              <a:rPr lang="en-US" altLang="zh-CN" dirty="0" smtClean="0"/>
              <a:t>Types of private equity firms include </a:t>
            </a:r>
          </a:p>
          <a:p>
            <a:pPr lvl="1"/>
            <a:r>
              <a:rPr lang="en-US" altLang="zh-CN" dirty="0" smtClean="0"/>
              <a:t>Private equity funds</a:t>
            </a:r>
          </a:p>
          <a:p>
            <a:pPr lvl="1"/>
            <a:r>
              <a:rPr lang="en-US" altLang="zh-CN" dirty="0" smtClean="0"/>
              <a:t>Venture capital funds (VC)</a:t>
            </a:r>
          </a:p>
          <a:p>
            <a:pPr lvl="1"/>
            <a:r>
              <a:rPr lang="en-US" altLang="zh-CN" dirty="0" smtClean="0"/>
              <a:t>Angel investors</a:t>
            </a:r>
          </a:p>
          <a:p>
            <a:r>
              <a:rPr lang="en-US" altLang="zh-CN" dirty="0" smtClean="0"/>
              <a:t>The private equity investments are typically illiquid. The exit strategies include</a:t>
            </a:r>
          </a:p>
          <a:p>
            <a:pPr lvl="1"/>
            <a:r>
              <a:rPr lang="en-US" altLang="zh-CN" dirty="0" smtClean="0"/>
              <a:t>IPO</a:t>
            </a:r>
          </a:p>
          <a:p>
            <a:pPr lvl="1"/>
            <a:r>
              <a:rPr lang="en-US" altLang="zh-CN" dirty="0" smtClean="0"/>
              <a:t>Trade sale (acquisition)</a:t>
            </a:r>
          </a:p>
          <a:p>
            <a:pPr lvl="1"/>
            <a:r>
              <a:rPr lang="en-US" altLang="zh-CN" dirty="0" smtClean="0"/>
              <a:t>Open market sale (secondary sale)</a:t>
            </a:r>
          </a:p>
          <a:p>
            <a:pPr lvl="1"/>
            <a:r>
              <a:rPr lang="en-US" altLang="zh-CN" dirty="0" smtClean="0"/>
              <a:t>Secondary buyout</a:t>
            </a:r>
          </a:p>
          <a:p>
            <a:pPr lvl="1"/>
            <a:r>
              <a:rPr lang="en-US" altLang="zh-CN" dirty="0" smtClean="0"/>
              <a:t>Liquidation</a:t>
            </a:r>
          </a:p>
          <a:p>
            <a:r>
              <a:rPr lang="en-US" altLang="zh-CN" dirty="0" smtClean="0"/>
              <a:t>The private equity funds are typically organized as limited partnerships, whose investors may include institutional investors, endowments, or individuals. </a:t>
            </a:r>
          </a:p>
        </p:txBody>
      </p:sp>
    </p:spTree>
    <p:extLst>
      <p:ext uri="{BB962C8B-B14F-4D97-AF65-F5344CB8AC3E}">
        <p14:creationId xmlns:p14="http://schemas.microsoft.com/office/powerpoint/2010/main" val="3550555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Top 10 Private Equity Firms</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a:t>The Blackstone Group</a:t>
            </a:r>
          </a:p>
          <a:p>
            <a:r>
              <a:rPr lang="en-US" altLang="zh-CN" dirty="0"/>
              <a:t>Kohlberg Kravis Roberts</a:t>
            </a:r>
          </a:p>
          <a:p>
            <a:r>
              <a:rPr lang="en-US" altLang="zh-CN" dirty="0"/>
              <a:t>The Carlyle Group</a:t>
            </a:r>
          </a:p>
          <a:p>
            <a:r>
              <a:rPr lang="en-US" altLang="zh-CN" dirty="0"/>
              <a:t>TPG Capital</a:t>
            </a:r>
          </a:p>
          <a:p>
            <a:r>
              <a:rPr lang="en-US" altLang="zh-CN" dirty="0"/>
              <a:t>Warburg </a:t>
            </a:r>
            <a:r>
              <a:rPr lang="en-US" altLang="zh-CN" dirty="0" err="1"/>
              <a:t>Pincus</a:t>
            </a:r>
            <a:endParaRPr lang="en-US" altLang="zh-CN" dirty="0"/>
          </a:p>
          <a:p>
            <a:r>
              <a:rPr lang="en-US" altLang="zh-CN" dirty="0"/>
              <a:t>Advent International Corporation</a:t>
            </a:r>
          </a:p>
          <a:p>
            <a:r>
              <a:rPr lang="en-US" altLang="zh-CN" dirty="0"/>
              <a:t>Apollo Global Management</a:t>
            </a:r>
          </a:p>
          <a:p>
            <a:r>
              <a:rPr lang="en-US" altLang="zh-CN" dirty="0" err="1"/>
              <a:t>EnCap</a:t>
            </a:r>
            <a:r>
              <a:rPr lang="en-US" altLang="zh-CN" dirty="0"/>
              <a:t> Investments</a:t>
            </a:r>
          </a:p>
          <a:p>
            <a:r>
              <a:rPr lang="en-US" altLang="zh-CN" dirty="0"/>
              <a:t>Neuberger Berman</a:t>
            </a:r>
          </a:p>
          <a:p>
            <a:r>
              <a:rPr lang="en-US" altLang="zh-CN" dirty="0"/>
              <a:t>CVC Capital Partners</a:t>
            </a:r>
            <a:endParaRPr lang="zh-CN" altLang="en-US" dirty="0"/>
          </a:p>
        </p:txBody>
      </p:sp>
    </p:spTree>
    <p:extLst>
      <p:ext uri="{BB962C8B-B14F-4D97-AF65-F5344CB8AC3E}">
        <p14:creationId xmlns:p14="http://schemas.microsoft.com/office/powerpoint/2010/main" val="1262523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PE/VC Funding for Investment in China</a:t>
            </a:r>
            <a:endParaRPr lang="zh-CN" altLang="en-US" dirty="0"/>
          </a:p>
        </p:txBody>
      </p:sp>
      <p:pic>
        <p:nvPicPr>
          <p:cNvPr id="7" name="内容占位符 6"/>
          <p:cNvPicPr>
            <a:picLocks noGrp="1" noChangeAspect="1"/>
          </p:cNvPicPr>
          <p:nvPr>
            <p:ph idx="1"/>
          </p:nvPr>
        </p:nvPicPr>
        <p:blipFill>
          <a:blip r:embed="rId2"/>
          <a:stretch>
            <a:fillRect/>
          </a:stretch>
        </p:blipFill>
        <p:spPr>
          <a:xfrm>
            <a:off x="1181100" y="1981994"/>
            <a:ext cx="9829800" cy="4038600"/>
          </a:xfrm>
          <a:prstGeom prst="rect">
            <a:avLst/>
          </a:prstGeom>
        </p:spPr>
      </p:pic>
    </p:spTree>
    <p:extLst>
      <p:ext uri="{BB962C8B-B14F-4D97-AF65-F5344CB8AC3E}">
        <p14:creationId xmlns:p14="http://schemas.microsoft.com/office/powerpoint/2010/main" val="384620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Total Funding Raised by Asian Countries (2006-2016)</a:t>
            </a:r>
            <a:endParaRPr lang="zh-CN" altLang="en-US" dirty="0"/>
          </a:p>
        </p:txBody>
      </p:sp>
      <p:pic>
        <p:nvPicPr>
          <p:cNvPr id="4" name="内容占位符 3"/>
          <p:cNvPicPr>
            <a:picLocks noGrp="1" noChangeAspect="1"/>
          </p:cNvPicPr>
          <p:nvPr>
            <p:ph idx="1"/>
          </p:nvPr>
        </p:nvPicPr>
        <p:blipFill>
          <a:blip r:embed="rId2"/>
          <a:stretch>
            <a:fillRect/>
          </a:stretch>
        </p:blipFill>
        <p:spPr>
          <a:xfrm>
            <a:off x="1057275" y="1896269"/>
            <a:ext cx="10077450" cy="4210050"/>
          </a:xfrm>
          <a:prstGeom prst="rect">
            <a:avLst/>
          </a:prstGeom>
        </p:spPr>
      </p:pic>
    </p:spTree>
    <p:extLst>
      <p:ext uri="{BB962C8B-B14F-4D97-AF65-F5344CB8AC3E}">
        <p14:creationId xmlns:p14="http://schemas.microsoft.com/office/powerpoint/2010/main" val="843321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PE/VC </a:t>
            </a:r>
            <a:r>
              <a:rPr lang="en-US" altLang="zh-CN" dirty="0"/>
              <a:t>F</a:t>
            </a:r>
            <a:r>
              <a:rPr lang="en-US" altLang="zh-CN" dirty="0" smtClean="0"/>
              <a:t>und Raising for China and the World </a:t>
            </a:r>
            <a:endParaRPr lang="zh-CN" altLang="en-US" dirty="0"/>
          </a:p>
        </p:txBody>
      </p:sp>
      <p:pic>
        <p:nvPicPr>
          <p:cNvPr id="4" name="内容占位符 3"/>
          <p:cNvPicPr>
            <a:picLocks noGrp="1" noChangeAspect="1"/>
          </p:cNvPicPr>
          <p:nvPr>
            <p:ph idx="1"/>
          </p:nvPr>
        </p:nvPicPr>
        <p:blipFill>
          <a:blip r:embed="rId2"/>
          <a:stretch>
            <a:fillRect/>
          </a:stretch>
        </p:blipFill>
        <p:spPr>
          <a:xfrm>
            <a:off x="1210042" y="1825625"/>
            <a:ext cx="9771915" cy="4351338"/>
          </a:xfrm>
          <a:prstGeom prst="rect">
            <a:avLst/>
          </a:prstGeom>
        </p:spPr>
      </p:pic>
    </p:spTree>
    <p:extLst>
      <p:ext uri="{BB962C8B-B14F-4D97-AF65-F5344CB8AC3E}">
        <p14:creationId xmlns:p14="http://schemas.microsoft.com/office/powerpoint/2010/main" val="4019463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PE/VC Deal Value in China and the World</a:t>
            </a:r>
            <a:endParaRPr lang="zh-CN" altLang="en-US" dirty="0"/>
          </a:p>
        </p:txBody>
      </p:sp>
      <p:pic>
        <p:nvPicPr>
          <p:cNvPr id="4" name="内容占位符 3"/>
          <p:cNvPicPr>
            <a:picLocks noGrp="1" noChangeAspect="1"/>
          </p:cNvPicPr>
          <p:nvPr>
            <p:ph idx="1"/>
          </p:nvPr>
        </p:nvPicPr>
        <p:blipFill>
          <a:blip r:embed="rId2"/>
          <a:stretch>
            <a:fillRect/>
          </a:stretch>
        </p:blipFill>
        <p:spPr>
          <a:xfrm>
            <a:off x="1147880" y="1825625"/>
            <a:ext cx="9896239" cy="4351338"/>
          </a:xfrm>
          <a:prstGeom prst="rect">
            <a:avLst/>
          </a:prstGeom>
        </p:spPr>
      </p:pic>
    </p:spTree>
    <p:extLst>
      <p:ext uri="{BB962C8B-B14F-4D97-AF65-F5344CB8AC3E}">
        <p14:creationId xmlns:p14="http://schemas.microsoft.com/office/powerpoint/2010/main" val="1851001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Deal Value in China by Sectors</a:t>
            </a:r>
            <a:endParaRPr lang="zh-CN" altLang="en-US" dirty="0"/>
          </a:p>
        </p:txBody>
      </p:sp>
      <p:pic>
        <p:nvPicPr>
          <p:cNvPr id="4" name="内容占位符 3"/>
          <p:cNvPicPr>
            <a:picLocks noGrp="1" noChangeAspect="1"/>
          </p:cNvPicPr>
          <p:nvPr>
            <p:ph idx="1"/>
          </p:nvPr>
        </p:nvPicPr>
        <p:blipFill>
          <a:blip r:embed="rId2"/>
          <a:stretch>
            <a:fillRect/>
          </a:stretch>
        </p:blipFill>
        <p:spPr>
          <a:xfrm>
            <a:off x="1644053" y="1825625"/>
            <a:ext cx="8903893" cy="4351338"/>
          </a:xfrm>
          <a:prstGeom prst="rect">
            <a:avLst/>
          </a:prstGeom>
        </p:spPr>
      </p:pic>
    </p:spTree>
    <p:extLst>
      <p:ext uri="{BB962C8B-B14F-4D97-AF65-F5344CB8AC3E}">
        <p14:creationId xmlns:p14="http://schemas.microsoft.com/office/powerpoint/2010/main" val="341367416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1183</TotalTime>
  <Words>725</Words>
  <Application>Microsoft Office PowerPoint</Application>
  <PresentationFormat>宽屏</PresentationFormat>
  <Paragraphs>87</Paragraphs>
  <Slides>21</Slides>
  <Notes>3</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21</vt:i4>
      </vt:variant>
    </vt:vector>
  </HeadingPairs>
  <TitlesOfParts>
    <vt:vector size="26" baseType="lpstr">
      <vt:lpstr>宋体</vt:lpstr>
      <vt:lpstr>Arial</vt:lpstr>
      <vt:lpstr>Calibri</vt:lpstr>
      <vt:lpstr>Calibri Light</vt:lpstr>
      <vt:lpstr>Office 主题</vt:lpstr>
      <vt:lpstr>Financial System (part 3)</vt:lpstr>
      <vt:lpstr>Content</vt:lpstr>
      <vt:lpstr>Private Equity Investment</vt:lpstr>
      <vt:lpstr>The Top 10 Private Equity Firms</vt:lpstr>
      <vt:lpstr>PE/VC Funding for Investment in China</vt:lpstr>
      <vt:lpstr>Total Funding Raised by Asian Countries (2006-2016)</vt:lpstr>
      <vt:lpstr>PE/VC Fund Raising for China and the World </vt:lpstr>
      <vt:lpstr>PE/VC Deal Value in China and the World</vt:lpstr>
      <vt:lpstr>Deal Value in China by Sectors</vt:lpstr>
      <vt:lpstr>Exit Types for PE/VC</vt:lpstr>
      <vt:lpstr>Locations and Exit Values of IPO</vt:lpstr>
      <vt:lpstr>Locations and Exit Volumes (number of deals)</vt:lpstr>
      <vt:lpstr>Contributions of the Private Equity Investment to the Chinese Economy</vt:lpstr>
      <vt:lpstr>Content</vt:lpstr>
      <vt:lpstr>The Structure of the Chinese Bond Market</vt:lpstr>
      <vt:lpstr>The Importance of Bond Market</vt:lpstr>
      <vt:lpstr>Increasing Share of Bond Financing</vt:lpstr>
      <vt:lpstr>Market Value of Bonds</vt:lpstr>
      <vt:lpstr>Repo and Reverse Repo</vt:lpstr>
      <vt:lpstr>The Opening-Up of the Bond Market</vt:lpstr>
      <vt:lpstr>Other Financing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System (part 2)</dc:title>
  <dc:creator>Junhui Qian</dc:creator>
  <cp:lastModifiedBy>Windows 用户</cp:lastModifiedBy>
  <cp:revision>54</cp:revision>
  <dcterms:created xsi:type="dcterms:W3CDTF">2018-04-07T02:24:11Z</dcterms:created>
  <dcterms:modified xsi:type="dcterms:W3CDTF">2018-04-23T08:24:10Z</dcterms:modified>
</cp:coreProperties>
</file>