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81" r:id="rId6"/>
    <p:sldId id="260" r:id="rId7"/>
    <p:sldId id="262" r:id="rId8"/>
    <p:sldId id="261" r:id="rId9"/>
    <p:sldId id="263" r:id="rId10"/>
    <p:sldId id="282" r:id="rId11"/>
    <p:sldId id="265" r:id="rId12"/>
    <p:sldId id="264" r:id="rId13"/>
    <p:sldId id="301" r:id="rId14"/>
    <p:sldId id="285" r:id="rId15"/>
    <p:sldId id="267" r:id="rId16"/>
    <p:sldId id="284" r:id="rId17"/>
    <p:sldId id="298" r:id="rId18"/>
    <p:sldId id="299" r:id="rId19"/>
    <p:sldId id="296" r:id="rId20"/>
    <p:sldId id="297" r:id="rId21"/>
    <p:sldId id="304" r:id="rId22"/>
    <p:sldId id="302" r:id="rId23"/>
    <p:sldId id="303" r:id="rId24"/>
    <p:sldId id="294" r:id="rId25"/>
    <p:sldId id="300" r:id="rId26"/>
    <p:sldId id="266" r:id="rId2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2" autoAdjust="0"/>
    <p:restoredTop sz="74071" autoAdjust="0"/>
  </p:normalViewPr>
  <p:slideViewPr>
    <p:cSldViewPr snapToGrid="0">
      <p:cViewPr varScale="1">
        <p:scale>
          <a:sx n="94" d="100"/>
          <a:sy n="94" d="100"/>
        </p:scale>
        <p:origin x="1397" y="91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757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unhui%20Qian\Documents\econdata\ChinaMacro\08M2\m0m1m2_yearly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24037;&#20316;&#31807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unhui%20Qian\Documents\econdata\ChinaMacro\07&#26032;&#22686;&#36151;&#27454;\&#19981;&#33391;&#36151;&#27454;&#29575;.xls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&#24037;&#20316;&#31807;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&#24037;&#20316;&#31807;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&#24037;&#20316;&#31807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Sheet1!$J$1</c:f>
              <c:strCache>
                <c:ptCount val="1"/>
                <c:pt idx="0">
                  <c:v>M2/GDP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Sheet1!$A$2:$A$26</c:f>
              <c:strCache>
                <c:ptCount val="25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</c:strCache>
            </c:strRef>
          </c:cat>
          <c:val>
            <c:numRef>
              <c:f>Sheet1!$J$2:$J$26</c:f>
              <c:numCache>
                <c:formatCode>General</c:formatCode>
                <c:ptCount val="25"/>
                <c:pt idx="0">
                  <c:v>0.81923856419241481</c:v>
                </c:pt>
                <c:pt idx="1">
                  <c:v>0.888364002636852</c:v>
                </c:pt>
                <c:pt idx="2">
                  <c:v>0.94349628459447932</c:v>
                </c:pt>
                <c:pt idx="3">
                  <c:v>0.9871476288520169</c:v>
                </c:pt>
                <c:pt idx="4">
                  <c:v>0.97355989376475516</c:v>
                </c:pt>
                <c:pt idx="5">
                  <c:v>0.99928891989532131</c:v>
                </c:pt>
                <c:pt idx="6">
                  <c:v>1.0691000823686865</c:v>
                </c:pt>
                <c:pt idx="7">
                  <c:v>1.1522325310663655</c:v>
                </c:pt>
                <c:pt idx="8">
                  <c:v>1.2381004433304144</c:v>
                </c:pt>
                <c:pt idx="9">
                  <c:v>1.3369964070858458</c:v>
                </c:pt>
                <c:pt idx="10">
                  <c:v>1.3567596099002832</c:v>
                </c:pt>
                <c:pt idx="11">
                  <c:v>1.4436337036750984</c:v>
                </c:pt>
                <c:pt idx="12">
                  <c:v>1.53746252257645</c:v>
                </c:pt>
                <c:pt idx="13">
                  <c:v>1.6287609401506091</c:v>
                </c:pt>
                <c:pt idx="14">
                  <c:v>1.5893772934473402</c:v>
                </c:pt>
                <c:pt idx="15">
                  <c:v>1.6154425775589283</c:v>
                </c:pt>
                <c:pt idx="16">
                  <c:v>1.5976909006378217</c:v>
                </c:pt>
                <c:pt idx="17">
                  <c:v>1.5177823851468921</c:v>
                </c:pt>
                <c:pt idx="18">
                  <c:v>1.5130505303267483</c:v>
                </c:pt>
                <c:pt idx="19">
                  <c:v>1.7782927498015209</c:v>
                </c:pt>
                <c:pt idx="20">
                  <c:v>1.8081615546653858</c:v>
                </c:pt>
                <c:pt idx="21">
                  <c:v>1.8000076356034962</c:v>
                </c:pt>
                <c:pt idx="22">
                  <c:v>1.8752740563059684</c:v>
                </c:pt>
                <c:pt idx="23">
                  <c:v>1.8817419165026981</c:v>
                </c:pt>
                <c:pt idx="24">
                  <c:v>1.9309858211739046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512717632"/>
        <c:axId val="-1431799744"/>
      </c:lineChart>
      <c:catAx>
        <c:axId val="-1512717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1431799744"/>
        <c:crosses val="autoZero"/>
        <c:auto val="1"/>
        <c:lblAlgn val="ctr"/>
        <c:lblOffset val="100"/>
        <c:noMultiLvlLbl val="0"/>
      </c:catAx>
      <c:valAx>
        <c:axId val="-1431799744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-15127176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CN: Bank Capital to Assets Ratio (World Bank (WDI))</c:v>
                </c:pt>
              </c:strCache>
            </c:strRef>
          </c:tx>
          <c:spPr>
            <a:ln w="38100">
              <a:solidFill>
                <a:schemeClr val="accent2"/>
              </a:solidFill>
            </a:ln>
          </c:spPr>
          <c:cat>
            <c:numRef>
              <c:f>Sheet1!$A$2:$A$12</c:f>
              <c:numCache>
                <c:formatCode>\ [$-2052]yyyy</c:formatCode>
                <c:ptCount val="11"/>
                <c:pt idx="0">
                  <c:v>37226</c:v>
                </c:pt>
                <c:pt idx="1">
                  <c:v>37956</c:v>
                </c:pt>
                <c:pt idx="2">
                  <c:v>38322</c:v>
                </c:pt>
                <c:pt idx="3">
                  <c:v>38687</c:v>
                </c:pt>
                <c:pt idx="4">
                  <c:v>39052</c:v>
                </c:pt>
                <c:pt idx="5">
                  <c:v>39417</c:v>
                </c:pt>
                <c:pt idx="6">
                  <c:v>39783</c:v>
                </c:pt>
                <c:pt idx="7">
                  <c:v>40148</c:v>
                </c:pt>
                <c:pt idx="8">
                  <c:v>40513</c:v>
                </c:pt>
                <c:pt idx="9">
                  <c:v>40878</c:v>
                </c:pt>
                <c:pt idx="10">
                  <c:v>41244</c:v>
                </c:pt>
              </c:numCache>
            </c:numRef>
          </c:cat>
          <c:val>
            <c:numRef>
              <c:f>Sheet1!$B$2:$B$12</c:f>
              <c:numCache>
                <c:formatCode>#,##0.000</c:formatCode>
                <c:ptCount val="11"/>
                <c:pt idx="0">
                  <c:v>4.0999999999999996</c:v>
                </c:pt>
                <c:pt idx="1">
                  <c:v>3.8</c:v>
                </c:pt>
                <c:pt idx="2">
                  <c:v>4</c:v>
                </c:pt>
                <c:pt idx="3">
                  <c:v>4.4000000000000004</c:v>
                </c:pt>
                <c:pt idx="4">
                  <c:v>5.0999999999999996</c:v>
                </c:pt>
                <c:pt idx="5">
                  <c:v>5.7</c:v>
                </c:pt>
                <c:pt idx="6">
                  <c:v>6</c:v>
                </c:pt>
                <c:pt idx="7">
                  <c:v>5.6</c:v>
                </c:pt>
                <c:pt idx="8">
                  <c:v>6.1</c:v>
                </c:pt>
                <c:pt idx="9">
                  <c:v>6.4</c:v>
                </c:pt>
                <c:pt idx="10">
                  <c:v>6.3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509921312"/>
        <c:axId val="-1509931104"/>
      </c:lineChart>
      <c:dateAx>
        <c:axId val="-1509921312"/>
        <c:scaling>
          <c:orientation val="minMax"/>
        </c:scaling>
        <c:delete val="0"/>
        <c:axPos val="b"/>
        <c:numFmt formatCode="\ [$-2052]yyyy" sourceLinked="1"/>
        <c:majorTickMark val="out"/>
        <c:minorTickMark val="none"/>
        <c:tickLblPos val="nextTo"/>
        <c:crossAx val="-1509931104"/>
        <c:crosses val="autoZero"/>
        <c:auto val="1"/>
        <c:lblOffset val="100"/>
        <c:baseTimeUnit val="years"/>
      </c:dateAx>
      <c:valAx>
        <c:axId val="-1509931104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-15099213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Rate of NPLs (%)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numRef>
              <c:f>Sheet1!$A$2:$A$50</c:f>
              <c:numCache>
                <c:formatCode>yyyy\-mm;@</c:formatCode>
                <c:ptCount val="49"/>
                <c:pt idx="0">
                  <c:v>42277</c:v>
                </c:pt>
                <c:pt idx="1">
                  <c:v>42185</c:v>
                </c:pt>
                <c:pt idx="2">
                  <c:v>42094</c:v>
                </c:pt>
                <c:pt idx="3">
                  <c:v>42004</c:v>
                </c:pt>
                <c:pt idx="4">
                  <c:v>41912</c:v>
                </c:pt>
                <c:pt idx="5">
                  <c:v>41820</c:v>
                </c:pt>
                <c:pt idx="6">
                  <c:v>41729</c:v>
                </c:pt>
                <c:pt idx="7">
                  <c:v>41639</c:v>
                </c:pt>
                <c:pt idx="8">
                  <c:v>41547</c:v>
                </c:pt>
                <c:pt idx="9">
                  <c:v>41455</c:v>
                </c:pt>
                <c:pt idx="10">
                  <c:v>41364</c:v>
                </c:pt>
                <c:pt idx="11">
                  <c:v>41274</c:v>
                </c:pt>
                <c:pt idx="12">
                  <c:v>41182</c:v>
                </c:pt>
                <c:pt idx="13">
                  <c:v>41090</c:v>
                </c:pt>
                <c:pt idx="14">
                  <c:v>40999</c:v>
                </c:pt>
                <c:pt idx="15">
                  <c:v>40908</c:v>
                </c:pt>
                <c:pt idx="16">
                  <c:v>40816</c:v>
                </c:pt>
                <c:pt idx="17">
                  <c:v>40724</c:v>
                </c:pt>
                <c:pt idx="18">
                  <c:v>40633</c:v>
                </c:pt>
                <c:pt idx="19">
                  <c:v>40543</c:v>
                </c:pt>
                <c:pt idx="20">
                  <c:v>40451</c:v>
                </c:pt>
                <c:pt idx="21">
                  <c:v>40359</c:v>
                </c:pt>
                <c:pt idx="22">
                  <c:v>40268</c:v>
                </c:pt>
                <c:pt idx="23">
                  <c:v>40178</c:v>
                </c:pt>
                <c:pt idx="24">
                  <c:v>40086</c:v>
                </c:pt>
                <c:pt idx="25">
                  <c:v>39994</c:v>
                </c:pt>
                <c:pt idx="26">
                  <c:v>39903</c:v>
                </c:pt>
                <c:pt idx="27">
                  <c:v>39813</c:v>
                </c:pt>
                <c:pt idx="28">
                  <c:v>39721</c:v>
                </c:pt>
                <c:pt idx="29">
                  <c:v>39629</c:v>
                </c:pt>
                <c:pt idx="30">
                  <c:v>39538</c:v>
                </c:pt>
                <c:pt idx="31">
                  <c:v>39447</c:v>
                </c:pt>
                <c:pt idx="32">
                  <c:v>39355</c:v>
                </c:pt>
                <c:pt idx="33">
                  <c:v>39263</c:v>
                </c:pt>
                <c:pt idx="34">
                  <c:v>39172</c:v>
                </c:pt>
                <c:pt idx="35">
                  <c:v>39082</c:v>
                </c:pt>
                <c:pt idx="36">
                  <c:v>38990</c:v>
                </c:pt>
                <c:pt idx="37">
                  <c:v>38898</c:v>
                </c:pt>
                <c:pt idx="38">
                  <c:v>38807</c:v>
                </c:pt>
                <c:pt idx="39">
                  <c:v>38717</c:v>
                </c:pt>
                <c:pt idx="40">
                  <c:v>38625</c:v>
                </c:pt>
                <c:pt idx="41">
                  <c:v>38533</c:v>
                </c:pt>
                <c:pt idx="42">
                  <c:v>38442</c:v>
                </c:pt>
                <c:pt idx="43">
                  <c:v>38352</c:v>
                </c:pt>
                <c:pt idx="44">
                  <c:v>38260</c:v>
                </c:pt>
                <c:pt idx="45">
                  <c:v>38168</c:v>
                </c:pt>
                <c:pt idx="46">
                  <c:v>38077</c:v>
                </c:pt>
                <c:pt idx="47">
                  <c:v>37986</c:v>
                </c:pt>
                <c:pt idx="48">
                  <c:v>37802</c:v>
                </c:pt>
              </c:numCache>
            </c:numRef>
          </c:cat>
          <c:val>
            <c:numRef>
              <c:f>Sheet1!$B$2:$B$50</c:f>
              <c:numCache>
                <c:formatCode>0.00_ </c:formatCode>
                <c:ptCount val="49"/>
                <c:pt idx="0">
                  <c:v>1.59</c:v>
                </c:pt>
                <c:pt idx="1">
                  <c:v>1.5</c:v>
                </c:pt>
                <c:pt idx="2">
                  <c:v>1.39</c:v>
                </c:pt>
                <c:pt idx="3">
                  <c:v>1.25</c:v>
                </c:pt>
                <c:pt idx="4">
                  <c:v>1.1599999999999999</c:v>
                </c:pt>
                <c:pt idx="5">
                  <c:v>1.08</c:v>
                </c:pt>
                <c:pt idx="6">
                  <c:v>1.04</c:v>
                </c:pt>
                <c:pt idx="7">
                  <c:v>1</c:v>
                </c:pt>
                <c:pt idx="8">
                  <c:v>0.97</c:v>
                </c:pt>
                <c:pt idx="9">
                  <c:v>0.96</c:v>
                </c:pt>
                <c:pt idx="10">
                  <c:v>0.96</c:v>
                </c:pt>
                <c:pt idx="11">
                  <c:v>0.95</c:v>
                </c:pt>
                <c:pt idx="12">
                  <c:v>0.95</c:v>
                </c:pt>
                <c:pt idx="13">
                  <c:v>0.94</c:v>
                </c:pt>
                <c:pt idx="14">
                  <c:v>0.94</c:v>
                </c:pt>
                <c:pt idx="15">
                  <c:v>1</c:v>
                </c:pt>
                <c:pt idx="16">
                  <c:v>0.9</c:v>
                </c:pt>
                <c:pt idx="17">
                  <c:v>1</c:v>
                </c:pt>
                <c:pt idx="18">
                  <c:v>1.1000000000000001</c:v>
                </c:pt>
                <c:pt idx="19">
                  <c:v>1.1000000000000001</c:v>
                </c:pt>
                <c:pt idx="20">
                  <c:v>1.2</c:v>
                </c:pt>
                <c:pt idx="21">
                  <c:v>1.3</c:v>
                </c:pt>
                <c:pt idx="22">
                  <c:v>1.4</c:v>
                </c:pt>
                <c:pt idx="23">
                  <c:v>1.58</c:v>
                </c:pt>
                <c:pt idx="24">
                  <c:v>1.66</c:v>
                </c:pt>
                <c:pt idx="25">
                  <c:v>1.77</c:v>
                </c:pt>
                <c:pt idx="26">
                  <c:v>2.04</c:v>
                </c:pt>
                <c:pt idx="27">
                  <c:v>2.42</c:v>
                </c:pt>
                <c:pt idx="28">
                  <c:v>5.49</c:v>
                </c:pt>
                <c:pt idx="29">
                  <c:v>5.58</c:v>
                </c:pt>
                <c:pt idx="30">
                  <c:v>5.78</c:v>
                </c:pt>
                <c:pt idx="31">
                  <c:v>6.17</c:v>
                </c:pt>
                <c:pt idx="32">
                  <c:v>6.17</c:v>
                </c:pt>
                <c:pt idx="33">
                  <c:v>6.45</c:v>
                </c:pt>
                <c:pt idx="34">
                  <c:v>6.63</c:v>
                </c:pt>
                <c:pt idx="35">
                  <c:v>7.09</c:v>
                </c:pt>
                <c:pt idx="36">
                  <c:v>7.33</c:v>
                </c:pt>
                <c:pt idx="37">
                  <c:v>7.53</c:v>
                </c:pt>
                <c:pt idx="38">
                  <c:v>8.0299999999999994</c:v>
                </c:pt>
                <c:pt idx="39">
                  <c:v>8.61</c:v>
                </c:pt>
                <c:pt idx="40">
                  <c:v>8.58</c:v>
                </c:pt>
                <c:pt idx="41">
                  <c:v>8.7100000000000009</c:v>
                </c:pt>
                <c:pt idx="42">
                  <c:v>12.4</c:v>
                </c:pt>
                <c:pt idx="43">
                  <c:v>13.21</c:v>
                </c:pt>
                <c:pt idx="44">
                  <c:v>13.37</c:v>
                </c:pt>
                <c:pt idx="45">
                  <c:v>13.32</c:v>
                </c:pt>
                <c:pt idx="46">
                  <c:v>16.600000000000001</c:v>
                </c:pt>
                <c:pt idx="47">
                  <c:v>17.8</c:v>
                </c:pt>
                <c:pt idx="48">
                  <c:v>19.600000000000001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509922400"/>
        <c:axId val="-1509941440"/>
      </c:lineChart>
      <c:dateAx>
        <c:axId val="-1509922400"/>
        <c:scaling>
          <c:orientation val="minMax"/>
        </c:scaling>
        <c:delete val="0"/>
        <c:axPos val="b"/>
        <c:numFmt formatCode="yyyy\-mm;@" sourceLinked="1"/>
        <c:majorTickMark val="out"/>
        <c:minorTickMark val="none"/>
        <c:tickLblPos val="nextTo"/>
        <c:crossAx val="-1509941440"/>
        <c:crosses val="autoZero"/>
        <c:auto val="1"/>
        <c:lblOffset val="100"/>
        <c:baseTimeUnit val="months"/>
      </c:dateAx>
      <c:valAx>
        <c:axId val="-1509941440"/>
        <c:scaling>
          <c:orientation val="minMax"/>
        </c:scaling>
        <c:delete val="0"/>
        <c:axPos val="l"/>
        <c:majorGridlines/>
        <c:numFmt formatCode="0_ " sourceLinked="0"/>
        <c:majorTickMark val="out"/>
        <c:minorTickMark val="none"/>
        <c:tickLblPos val="nextTo"/>
        <c:crossAx val="-15099224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/>
              <a:t>Net Interest</a:t>
            </a:r>
            <a:r>
              <a:rPr lang="en-US" altLang="zh-CN" baseline="0"/>
              <a:t> Margin</a:t>
            </a:r>
            <a:endParaRPr lang="zh-CN" alt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Sheet1!$A$1:$F$1</c:f>
              <c:strCache>
                <c:ptCount val="6"/>
                <c:pt idx="0">
                  <c:v>大型商业银行</c:v>
                </c:pt>
                <c:pt idx="1">
                  <c:v>股份制商业银行</c:v>
                </c:pt>
                <c:pt idx="2">
                  <c:v>城市商业银行</c:v>
                </c:pt>
                <c:pt idx="3">
                  <c:v>民营银行</c:v>
                </c:pt>
                <c:pt idx="4">
                  <c:v>农村商业银行</c:v>
                </c:pt>
                <c:pt idx="5">
                  <c:v>外资银行</c:v>
                </c:pt>
              </c:strCache>
            </c:strRef>
          </c:cat>
          <c:val>
            <c:numRef>
              <c:f>Sheet1!$A$2:$F$2</c:f>
              <c:numCache>
                <c:formatCode>General</c:formatCode>
                <c:ptCount val="6"/>
                <c:pt idx="0">
                  <c:v>2.07E-2</c:v>
                </c:pt>
                <c:pt idx="1">
                  <c:v>1.83E-2</c:v>
                </c:pt>
                <c:pt idx="2">
                  <c:v>1.95E-2</c:v>
                </c:pt>
                <c:pt idx="3">
                  <c:v>4.5199999999999997E-2</c:v>
                </c:pt>
                <c:pt idx="4">
                  <c:v>2.9499999999999998E-2</c:v>
                </c:pt>
                <c:pt idx="5">
                  <c:v>1.7100000000000001E-2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426972192"/>
        <c:axId val="-1509924576"/>
      </c:barChart>
      <c:catAx>
        <c:axId val="-1426972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509924576"/>
        <c:crosses val="autoZero"/>
        <c:auto val="1"/>
        <c:lblAlgn val="ctr"/>
        <c:lblOffset val="100"/>
        <c:noMultiLvlLbl val="0"/>
      </c:catAx>
      <c:valAx>
        <c:axId val="-1509924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426972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/>
              <a:t>Ratio </a:t>
            </a:r>
            <a:r>
              <a:rPr lang="en-US" altLang="zh-CN" baseline="0"/>
              <a:t>of </a:t>
            </a:r>
            <a:r>
              <a:rPr lang="en-US" altLang="zh-CN" sz="1400" b="0" i="0" u="none" strike="noStrike" baseline="0">
                <a:effectLst/>
              </a:rPr>
              <a:t>Non-Performing Loan (NPL)</a:t>
            </a:r>
            <a:endParaRPr lang="zh-CN" altLang="en-US" b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Sheet1!$A$4:$F$4</c:f>
              <c:strCache>
                <c:ptCount val="6"/>
                <c:pt idx="0">
                  <c:v>大型商业银行</c:v>
                </c:pt>
                <c:pt idx="1">
                  <c:v>股份制商业银行</c:v>
                </c:pt>
                <c:pt idx="2">
                  <c:v>城市商业银行</c:v>
                </c:pt>
                <c:pt idx="3">
                  <c:v>民营银行</c:v>
                </c:pt>
                <c:pt idx="4">
                  <c:v>农村商业银行</c:v>
                </c:pt>
                <c:pt idx="5">
                  <c:v>外资银行</c:v>
                </c:pt>
              </c:strCache>
            </c:strRef>
          </c:cat>
          <c:val>
            <c:numRef>
              <c:f>Sheet1!$A$5:$F$5</c:f>
              <c:numCache>
                <c:formatCode>General</c:formatCode>
                <c:ptCount val="6"/>
                <c:pt idx="0">
                  <c:v>1.5299999999999999E-2</c:v>
                </c:pt>
                <c:pt idx="1">
                  <c:v>1.7100000000000001E-2</c:v>
                </c:pt>
                <c:pt idx="2">
                  <c:v>1.52E-2</c:v>
                </c:pt>
                <c:pt idx="3">
                  <c:v>5.3E-3</c:v>
                </c:pt>
                <c:pt idx="4">
                  <c:v>3.1600000000000003E-2</c:v>
                </c:pt>
                <c:pt idx="5">
                  <c:v>7.0000000000000001E-3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509926208"/>
        <c:axId val="-1509938176"/>
      </c:barChart>
      <c:catAx>
        <c:axId val="-1509926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509938176"/>
        <c:crosses val="autoZero"/>
        <c:auto val="1"/>
        <c:lblAlgn val="ctr"/>
        <c:lblOffset val="100"/>
        <c:noMultiLvlLbl val="0"/>
      </c:catAx>
      <c:valAx>
        <c:axId val="-1509938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509926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altLang="en-US"/>
              <a:t>Share of Loans</a:t>
            </a:r>
            <a:r>
              <a:rPr lang="en-US" altLang="en-US" baseline="0"/>
              <a:t> </a:t>
            </a:r>
            <a:r>
              <a:rPr lang="en-US" altLang="en-US"/>
              <a:t>in Total Financing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Sheet1!$H$1</c:f>
              <c:strCache>
                <c:ptCount val="1"/>
                <c:pt idx="0">
                  <c:v>Share of Loan in Total Financing</c:v>
                </c:pt>
              </c:strCache>
            </c:strRef>
          </c:tx>
          <c:invertIfNegative val="0"/>
          <c:cat>
            <c:numRef>
              <c:f>Sheet1!$A$2:$A$13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Sheet1!$H$2:$H$13</c:f>
              <c:numCache>
                <c:formatCode>General</c:formatCode>
                <c:ptCount val="12"/>
                <c:pt idx="0">
                  <c:v>0.95495226730310268</c:v>
                </c:pt>
                <c:pt idx="1">
                  <c:v>0.87758332600474898</c:v>
                </c:pt>
                <c:pt idx="2">
                  <c:v>0.84019700303887668</c:v>
                </c:pt>
                <c:pt idx="3">
                  <c:v>0.83174486803519065</c:v>
                </c:pt>
                <c:pt idx="4">
                  <c:v>0.7724845418774593</c:v>
                </c:pt>
                <c:pt idx="5">
                  <c:v>0.67356653202152084</c:v>
                </c:pt>
                <c:pt idx="6">
                  <c:v>0.73046617575427641</c:v>
                </c:pt>
                <c:pt idx="7">
                  <c:v>0.75631901311249139</c:v>
                </c:pt>
                <c:pt idx="8">
                  <c:v>0.60136528022483615</c:v>
                </c:pt>
                <c:pt idx="9">
                  <c:v>0.62693512932042472</c:v>
                </c:pt>
                <c:pt idx="10">
                  <c:v>0.57857274267117509</c:v>
                </c:pt>
                <c:pt idx="11">
                  <c:v>0.54723736487110786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09921856"/>
        <c:axId val="-1509937632"/>
      </c:barChart>
      <c:catAx>
        <c:axId val="-1509921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1509937632"/>
        <c:crosses val="autoZero"/>
        <c:auto val="1"/>
        <c:lblAlgn val="ctr"/>
        <c:lblOffset val="100"/>
        <c:noMultiLvlLbl val="0"/>
      </c:catAx>
      <c:valAx>
        <c:axId val="-1509937632"/>
        <c:scaling>
          <c:orientation val="minMax"/>
          <c:max val="1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-15099218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28CEF5-E2FD-4502-BB9C-D9DA99C4FB5C}" type="datetimeFigureOut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E886D6-95A1-4424-B6CD-9E0171CDA6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6965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As of 2014, there are 3 policy banks, 5 large commercial banks, 12 mid-sized commercial banks, 133 city commercial banks, 665 rural commercial banks, 89 rural cooperative bank, 1596 rural credit unions, 1 postal saving bank, 4 financial asset management companies, 68 trust companies, etc. </a:t>
            </a:r>
          </a:p>
          <a:p>
            <a:r>
              <a:rPr lang="en-US" altLang="zh-CN" dirty="0" smtClean="0"/>
              <a:t>As of 2014, the total asset of the banking system amounted to RMB 172.3 trillion, while the total liability was RMB 160 trillion. </a:t>
            </a:r>
          </a:p>
          <a:p>
            <a:r>
              <a:rPr lang="en-US" altLang="zh-CN" dirty="0" smtClean="0"/>
              <a:t>The bank system employs 3.76 million people at the end of 2014. 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886D6-95A1-4424-B6CD-9E0171CDA6EC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7679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The stock market, in 1990s,</a:t>
            </a:r>
            <a:r>
              <a:rPr lang="en-US" altLang="zh-CN" baseline="0" dirty="0" smtClean="0"/>
              <a:t> also had fiscal responsibility, as it became</a:t>
            </a:r>
            <a:r>
              <a:rPr lang="en-US" altLang="zh-CN" dirty="0" smtClean="0"/>
              <a:t> a financing source for SOE’s.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886D6-95A1-4424-B6CD-9E0171CDA6EC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8439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The AMCs purchased nonperforming loans at face value from the</a:t>
            </a:r>
          </a:p>
          <a:p>
            <a:r>
              <a:rPr lang="en-US" altLang="zh-CN" dirty="0" smtClean="0"/>
              <a:t>Big Four commercial </a:t>
            </a:r>
            <a:r>
              <a:rPr lang="en-US" altLang="zh-CN" dirty="0" err="1" smtClean="0"/>
              <a:t>banks.The</a:t>
            </a:r>
            <a:r>
              <a:rPr lang="en-US" altLang="zh-CN" dirty="0" smtClean="0"/>
              <a:t> loans they purchased were those made before</a:t>
            </a:r>
          </a:p>
          <a:p>
            <a:r>
              <a:rPr lang="en-US" altLang="zh-CN" dirty="0" smtClean="0"/>
              <a:t>1996; there was thus an attempt to erect a kind of “firewall” between the bad</a:t>
            </a:r>
          </a:p>
          <a:p>
            <a:r>
              <a:rPr lang="en-US" altLang="zh-CN" dirty="0" smtClean="0"/>
              <a:t>old lending decisions made before the downsizing of the SOE sector and the</a:t>
            </a:r>
          </a:p>
          <a:p>
            <a:r>
              <a:rPr lang="en-US" altLang="zh-CN" dirty="0" smtClean="0"/>
              <a:t>newer lending, which in theory at least should be relatively better and more</a:t>
            </a:r>
          </a:p>
          <a:p>
            <a:r>
              <a:rPr lang="en-US" altLang="zh-CN" dirty="0" smtClean="0"/>
              <a:t>responsive to the market.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To pay the Big Four for the loans, the AMCs themselves had to assume</a:t>
            </a:r>
          </a:p>
          <a:p>
            <a:r>
              <a:rPr lang="en-US" altLang="zh-CN" dirty="0" smtClean="0"/>
              <a:t>1.4 trillion RMB in debt (which they did by issuing 820 billion in new inter-</a:t>
            </a:r>
          </a:p>
          <a:p>
            <a:r>
              <a:rPr lang="en-US" altLang="zh-CN" dirty="0" err="1" smtClean="0"/>
              <a:t>est</a:t>
            </a:r>
            <a:r>
              <a:rPr lang="en-US" altLang="zh-CN" dirty="0" smtClean="0"/>
              <a:t>-bearing bonds, backed by the Ministry of Finance, and taking over from</a:t>
            </a:r>
          </a:p>
          <a:p>
            <a:r>
              <a:rPr lang="en-US" altLang="zh-CN" dirty="0" smtClean="0"/>
              <a:t>the Big Four 580 billion in debt to the central bank.)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886D6-95A1-4424-B6CD-9E0171CDA6EC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99580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One</a:t>
            </a:r>
            <a:r>
              <a:rPr lang="en-US" altLang="zh-CN" baseline="0" dirty="0" smtClean="0"/>
              <a:t> implication is that the leverage ratio in the heavy industry and the state sector is typically high, while firms in the service sector find it difficult to </a:t>
            </a:r>
            <a:r>
              <a:rPr lang="en-US" altLang="zh-CN" baseline="0" smtClean="0"/>
              <a:t>obtain loans.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886D6-95A1-4424-B6CD-9E0171CDA6EC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0139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2032-1978-4FCC-9EA0-3B3192E1AB13}" type="datetimeFigureOut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5CB6-6CDE-422A-A600-2DA6F6932B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3158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2032-1978-4FCC-9EA0-3B3192E1AB13}" type="datetimeFigureOut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5CB6-6CDE-422A-A600-2DA6F6932B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7671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2032-1978-4FCC-9EA0-3B3192E1AB13}" type="datetimeFigureOut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5CB6-6CDE-422A-A600-2DA6F6932B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423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2032-1978-4FCC-9EA0-3B3192E1AB13}" type="datetimeFigureOut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5CB6-6CDE-422A-A600-2DA6F6932B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7664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2032-1978-4FCC-9EA0-3B3192E1AB13}" type="datetimeFigureOut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5CB6-6CDE-422A-A600-2DA6F6932B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6162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2032-1978-4FCC-9EA0-3B3192E1AB13}" type="datetimeFigureOut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5CB6-6CDE-422A-A600-2DA6F6932B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2769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2032-1978-4FCC-9EA0-3B3192E1AB13}" type="datetimeFigureOut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5CB6-6CDE-422A-A600-2DA6F6932B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9949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2032-1978-4FCC-9EA0-3B3192E1AB13}" type="datetimeFigureOut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5CB6-6CDE-422A-A600-2DA6F6932B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0706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2032-1978-4FCC-9EA0-3B3192E1AB13}" type="datetimeFigureOut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5CB6-6CDE-422A-A600-2DA6F6932B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4900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2032-1978-4FCC-9EA0-3B3192E1AB13}" type="datetimeFigureOut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5CB6-6CDE-422A-A600-2DA6F6932B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8969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2032-1978-4FCC-9EA0-3B3192E1AB13}" type="datetimeFigureOut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5CB6-6CDE-422A-A600-2DA6F6932B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6463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92032-1978-4FCC-9EA0-3B3192E1AB13}" type="datetimeFigureOut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25CB6-6CDE-422A-A600-2DA6F6932B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9105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Financial System (part 1)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Junhui Qian</a:t>
            </a:r>
          </a:p>
          <a:p>
            <a:r>
              <a:rPr lang="en-US" altLang="zh-CN" dirty="0" smtClean="0"/>
              <a:t>2018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95139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Basics</a:t>
            </a:r>
          </a:p>
          <a:p>
            <a:r>
              <a:rPr lang="en-US" altLang="zh-CN" dirty="0"/>
              <a:t>The </a:t>
            </a:r>
            <a:r>
              <a:rPr lang="en-US" altLang="zh-CN" dirty="0" smtClean="0"/>
              <a:t>Reform of the Financial System</a:t>
            </a:r>
          </a:p>
          <a:p>
            <a:r>
              <a:rPr lang="en-US" altLang="zh-CN" b="1" dirty="0" smtClean="0"/>
              <a:t>The Banking </a:t>
            </a:r>
            <a:r>
              <a:rPr lang="en-US" altLang="zh-CN" b="1" dirty="0" smtClean="0"/>
              <a:t>System</a:t>
            </a:r>
          </a:p>
          <a:p>
            <a:r>
              <a:rPr lang="en-US" altLang="zh-CN" dirty="0"/>
              <a:t>Recent Trends</a:t>
            </a:r>
          </a:p>
          <a:p>
            <a:endParaRPr lang="en-US" altLang="zh-CN" b="1" dirty="0" smtClean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2866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Banking System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Large commercial banks</a:t>
            </a:r>
          </a:p>
          <a:p>
            <a:r>
              <a:rPr lang="en-US" altLang="zh-CN" dirty="0" smtClean="0"/>
              <a:t>Mid-sized commercial banks</a:t>
            </a:r>
          </a:p>
          <a:p>
            <a:r>
              <a:rPr lang="en-US" altLang="zh-CN" dirty="0" smtClean="0"/>
              <a:t>City commercial banks</a:t>
            </a:r>
          </a:p>
          <a:p>
            <a:r>
              <a:rPr lang="en-US" altLang="zh-CN" dirty="0" smtClean="0"/>
              <a:t>Rural commercial banks</a:t>
            </a:r>
          </a:p>
          <a:p>
            <a:r>
              <a:rPr lang="en-US" altLang="zh-CN" dirty="0" smtClean="0"/>
              <a:t>Rural cooperative banks</a:t>
            </a:r>
          </a:p>
          <a:p>
            <a:r>
              <a:rPr lang="en-US" altLang="zh-CN" dirty="0" smtClean="0"/>
              <a:t>Rural credit unions</a:t>
            </a:r>
          </a:p>
          <a:p>
            <a:r>
              <a:rPr lang="en-US" altLang="zh-CN" dirty="0" smtClean="0"/>
              <a:t>Postal saving bank</a:t>
            </a:r>
          </a:p>
          <a:p>
            <a:r>
              <a:rPr lang="en-US" altLang="zh-CN" dirty="0" smtClean="0"/>
              <a:t>Financial asset management companies</a:t>
            </a:r>
          </a:p>
          <a:p>
            <a:r>
              <a:rPr lang="en-US" altLang="zh-CN" dirty="0" smtClean="0"/>
              <a:t>Trust companies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16771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Bank’s Fiscal Responsibility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1980s and 1990s, banks often lent money to SOE’s to keep them afloat.</a:t>
            </a:r>
          </a:p>
          <a:p>
            <a:r>
              <a:rPr lang="en-US" altLang="zh-CN" dirty="0" smtClean="0"/>
              <a:t>“</a:t>
            </a:r>
            <a:r>
              <a:rPr lang="en-US" altLang="zh-CN" dirty="0" smtClean="0"/>
              <a:t>The reform without losers” was </a:t>
            </a:r>
            <a:r>
              <a:rPr lang="en-US" altLang="zh-CN" dirty="0" smtClean="0"/>
              <a:t>partly achieved </a:t>
            </a:r>
            <a:r>
              <a:rPr lang="en-US" altLang="zh-CN" dirty="0" smtClean="0"/>
              <a:t>by absorbing losses by the financial system, the banking system in particular. </a:t>
            </a:r>
          </a:p>
          <a:p>
            <a:r>
              <a:rPr lang="en-US" altLang="zh-CN" dirty="0" smtClean="0"/>
              <a:t>After the Asian Financial Crisis, the banking reform was given priority.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8372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Banking Reform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The stock problem: the clearing-up of NPLs</a:t>
            </a:r>
          </a:p>
          <a:p>
            <a:pPr lvl="1"/>
            <a:r>
              <a:rPr lang="en-US" altLang="zh-CN" dirty="0"/>
              <a:t>Establishment of asset-management companies (one for each of the Big </a:t>
            </a:r>
            <a:r>
              <a:rPr lang="en-US" altLang="zh-CN" dirty="0" smtClean="0"/>
              <a:t>Four)</a:t>
            </a:r>
          </a:p>
          <a:p>
            <a:pPr lvl="1"/>
            <a:r>
              <a:rPr lang="en-US" altLang="zh-CN" dirty="0" smtClean="0"/>
              <a:t>Recapitalizations (equity investment by </a:t>
            </a:r>
            <a:r>
              <a:rPr lang="en-US" altLang="zh-CN" dirty="0" err="1" smtClean="0"/>
              <a:t>Huijin</a:t>
            </a:r>
            <a:r>
              <a:rPr lang="en-US" altLang="zh-CN" dirty="0" smtClean="0"/>
              <a:t> (</a:t>
            </a:r>
            <a:r>
              <a:rPr lang="zh-CN" altLang="en-US" dirty="0" smtClean="0"/>
              <a:t>汇金</a:t>
            </a:r>
            <a:r>
              <a:rPr lang="en-US" altLang="zh-CN" dirty="0" smtClean="0"/>
              <a:t>))</a:t>
            </a:r>
          </a:p>
          <a:p>
            <a:r>
              <a:rPr lang="en-US" altLang="zh-CN" dirty="0" smtClean="0"/>
              <a:t>The flow problem: transformation of the obedient state-owned banks into real commercial banks.</a:t>
            </a:r>
          </a:p>
          <a:p>
            <a:pPr lvl="1"/>
            <a:r>
              <a:rPr lang="en-US" altLang="zh-CN" dirty="0" smtClean="0"/>
              <a:t>In 2004, CCB and BOC restructured into joint-stock corporations wholly owned by </a:t>
            </a:r>
            <a:r>
              <a:rPr lang="en-US" altLang="zh-CN" dirty="0" err="1" smtClean="0"/>
              <a:t>Huijin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dirty="0" smtClean="0"/>
              <a:t>CCB then invited strategic investors (</a:t>
            </a:r>
            <a:r>
              <a:rPr lang="en-US" altLang="zh-CN" dirty="0" err="1" smtClean="0"/>
              <a:t>BoA</a:t>
            </a:r>
            <a:r>
              <a:rPr lang="en-US" altLang="zh-CN" dirty="0" smtClean="0"/>
              <a:t> and </a:t>
            </a:r>
            <a:r>
              <a:rPr lang="en-US" altLang="zh-CN" dirty="0" err="1" smtClean="0"/>
              <a:t>Temasek</a:t>
            </a:r>
            <a:r>
              <a:rPr lang="en-US" altLang="zh-CN" dirty="0" smtClean="0"/>
              <a:t>) and listed on HKEX. </a:t>
            </a:r>
          </a:p>
          <a:p>
            <a:pPr lvl="1"/>
            <a:r>
              <a:rPr lang="en-US" altLang="zh-CN" dirty="0" err="1" smtClean="0"/>
              <a:t>BoA</a:t>
            </a:r>
            <a:r>
              <a:rPr lang="en-US" altLang="zh-CN" dirty="0" smtClean="0"/>
              <a:t> pledged to be an </a:t>
            </a:r>
            <a:r>
              <a:rPr lang="en-US" altLang="zh-CN" dirty="0"/>
              <a:t>active partner, dispatching a 50-person technical assistance team to </a:t>
            </a:r>
            <a:r>
              <a:rPr lang="en-US" altLang="zh-CN" dirty="0" smtClean="0"/>
              <a:t>CCB headquarters </a:t>
            </a:r>
            <a:r>
              <a:rPr lang="en-US" altLang="zh-CN" dirty="0"/>
              <a:t>and gaining a seat on the board of directors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dirty="0" smtClean="0"/>
              <a:t>Other banks followed. 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655610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Interest Rate Liberalization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Interest rate policy as a financial repression. </a:t>
            </a:r>
          </a:p>
          <a:p>
            <a:r>
              <a:rPr lang="en-US" altLang="zh-CN" dirty="0"/>
              <a:t>Interest rate policy leads to inefficient allocation of financial resources. </a:t>
            </a:r>
            <a:endParaRPr lang="zh-CN" altLang="en-US" dirty="0"/>
          </a:p>
          <a:p>
            <a:r>
              <a:rPr lang="en-US" altLang="zh-CN" dirty="0"/>
              <a:t>Liberalization of </a:t>
            </a:r>
            <a:r>
              <a:rPr lang="en-US" altLang="zh-CN" dirty="0" smtClean="0"/>
              <a:t>interest rates </a:t>
            </a:r>
            <a:r>
              <a:rPr lang="en-US" altLang="zh-CN" dirty="0"/>
              <a:t>on </a:t>
            </a:r>
            <a:r>
              <a:rPr lang="en-US" altLang="zh-CN" dirty="0" smtClean="0"/>
              <a:t>deposits </a:t>
            </a:r>
            <a:r>
              <a:rPr lang="en-US" altLang="zh-CN" dirty="0"/>
              <a:t>and </a:t>
            </a:r>
            <a:r>
              <a:rPr lang="en-US" altLang="zh-CN" dirty="0" smtClean="0"/>
              <a:t>loans</a:t>
            </a:r>
          </a:p>
          <a:p>
            <a:pPr lvl="1"/>
            <a:r>
              <a:rPr lang="en-US" altLang="zh-CN" dirty="0"/>
              <a:t>The ordering the interest rate liberalization: first foreign, then domestic; first money market, then loans, then deposits; first long-term big-denomination, then short-term small denomination. </a:t>
            </a:r>
          </a:p>
          <a:p>
            <a:pPr lvl="1"/>
            <a:r>
              <a:rPr lang="en-US" altLang="zh-CN" dirty="0"/>
              <a:t>By Nov 2013, only the domestic deposit rate has a upper-limit. 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By Oct 2015, all interest rates are determined by the market. </a:t>
            </a:r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7605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Bank Capital Adequacy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579829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566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Improvement in Banking Practice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192936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129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Ranking of Global Banks by Market Capitalization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7852035"/>
              </p:ext>
            </p:extLst>
          </p:nvPr>
        </p:nvGraphicFramePr>
        <p:xfrm>
          <a:off x="2473779" y="2049241"/>
          <a:ext cx="7666264" cy="37845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1635"/>
                <a:gridCol w="3434665"/>
                <a:gridCol w="857250"/>
                <a:gridCol w="2122714"/>
              </a:tblGrid>
              <a:tr h="9651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Rank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Bank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Country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Market cap. ($b, </a:t>
                      </a:r>
                      <a:r>
                        <a:rPr lang="en-US" sz="1800" u="none" strike="noStrike" dirty="0" smtClean="0">
                          <a:effectLst/>
                        </a:rPr>
                        <a:t>January </a:t>
                      </a:r>
                      <a:r>
                        <a:rPr lang="en-US" sz="1800" u="none" strike="noStrike" dirty="0">
                          <a:effectLst/>
                        </a:rPr>
                        <a:t>12, 2018)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</a:tr>
              <a:tr h="2602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dirty="0">
                          <a:effectLst/>
                        </a:rPr>
                        <a:t>1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JP Morgan Chase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US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dirty="0">
                          <a:effectLst/>
                        </a:rPr>
                        <a:t>390.934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</a:tr>
              <a:tr h="2602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dirty="0">
                          <a:effectLst/>
                        </a:rPr>
                        <a:t>2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ICBC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China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dirty="0">
                          <a:effectLst/>
                        </a:rPr>
                        <a:t>345.214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</a:tr>
              <a:tr h="2602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dirty="0">
                          <a:effectLst/>
                        </a:rPr>
                        <a:t>3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Bank of America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US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dirty="0">
                          <a:effectLst/>
                        </a:rPr>
                        <a:t>325.331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</a:tr>
              <a:tr h="2602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dirty="0">
                          <a:effectLst/>
                        </a:rPr>
                        <a:t>4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Wells Fargo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US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dirty="0">
                          <a:effectLst/>
                        </a:rPr>
                        <a:t>308.013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</a:tr>
              <a:tr h="2602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dirty="0">
                          <a:effectLst/>
                        </a:rPr>
                        <a:t>5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China Construction Bank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China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dirty="0">
                          <a:effectLst/>
                        </a:rPr>
                        <a:t>257.399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</a:tr>
              <a:tr h="2602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dirty="0">
                          <a:effectLst/>
                        </a:rPr>
                        <a:t>6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HSBC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UK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dirty="0">
                          <a:effectLst/>
                        </a:rPr>
                        <a:t>219.27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</a:tr>
              <a:tr h="2602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dirty="0">
                          <a:effectLst/>
                        </a:rPr>
                        <a:t>7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Agricultural Bank of China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China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dirty="0">
                          <a:effectLst/>
                        </a:rPr>
                        <a:t>203.244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</a:tr>
              <a:tr h="2602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dirty="0">
                          <a:effectLst/>
                        </a:rPr>
                        <a:t>8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Citigroup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US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dirty="0">
                          <a:effectLst/>
                        </a:rPr>
                        <a:t>203.165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</a:tr>
              <a:tr h="2602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dirty="0">
                          <a:effectLst/>
                        </a:rPr>
                        <a:t>9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Bank of China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China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dirty="0">
                          <a:effectLst/>
                        </a:rPr>
                        <a:t>181.469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</a:tr>
              <a:tr h="2602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dirty="0">
                          <a:effectLst/>
                        </a:rPr>
                        <a:t>10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China Merchants Bank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China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dirty="0">
                          <a:effectLst/>
                        </a:rPr>
                        <a:t>122.616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51007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Ranking of Global Banks by Asset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81325" y="1981994"/>
            <a:ext cx="622935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5359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Profitability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165421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9568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Basics</a:t>
            </a:r>
          </a:p>
          <a:p>
            <a:r>
              <a:rPr lang="en-US" altLang="zh-CN" dirty="0"/>
              <a:t>The </a:t>
            </a:r>
            <a:r>
              <a:rPr lang="en-US" altLang="zh-CN" dirty="0" smtClean="0"/>
              <a:t>Reform of the Financial System</a:t>
            </a:r>
          </a:p>
          <a:p>
            <a:r>
              <a:rPr lang="en-US" altLang="zh-CN" dirty="0" smtClean="0"/>
              <a:t>The Banking </a:t>
            </a:r>
            <a:r>
              <a:rPr lang="en-US" altLang="zh-CN" dirty="0" smtClean="0"/>
              <a:t>System</a:t>
            </a:r>
          </a:p>
          <a:p>
            <a:r>
              <a:rPr lang="en-US" altLang="zh-CN" dirty="0"/>
              <a:t>Recent Trends</a:t>
            </a:r>
          </a:p>
          <a:p>
            <a:endParaRPr lang="en-US" altLang="zh-CN" dirty="0" smtClean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3397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Ratio of NPL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589728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50743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Characteristics of the Banking Sector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It is dominated by state-owned banks. </a:t>
            </a:r>
          </a:p>
          <a:p>
            <a:r>
              <a:rPr lang="en-US" altLang="zh-CN" dirty="0" smtClean="0"/>
              <a:t>The majority of loans</a:t>
            </a:r>
            <a:r>
              <a:rPr lang="en-US" altLang="zh-CN" dirty="0"/>
              <a:t> </a:t>
            </a:r>
            <a:r>
              <a:rPr lang="en-US" altLang="zh-CN" dirty="0" smtClean="0"/>
              <a:t>are secured, either by collateral or guaranteed. </a:t>
            </a:r>
          </a:p>
          <a:p>
            <a:pPr lvl="1"/>
            <a:r>
              <a:rPr lang="en-US" altLang="zh-CN" dirty="0" smtClean="0"/>
              <a:t>Firms in the heavy industry are favored. </a:t>
            </a:r>
          </a:p>
          <a:p>
            <a:pPr lvl="1"/>
            <a:r>
              <a:rPr lang="en-US" altLang="zh-CN" dirty="0" smtClean="0"/>
              <a:t>SOEs and local government financing vehicles are favored. </a:t>
            </a:r>
          </a:p>
          <a:p>
            <a:pPr marL="0" indent="0">
              <a:buNone/>
            </a:pPr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943749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Basics</a:t>
            </a:r>
          </a:p>
          <a:p>
            <a:r>
              <a:rPr lang="en-US" altLang="zh-CN" dirty="0"/>
              <a:t>The </a:t>
            </a:r>
            <a:r>
              <a:rPr lang="en-US" altLang="zh-CN" dirty="0" smtClean="0"/>
              <a:t>Reform of the Financial System</a:t>
            </a:r>
          </a:p>
          <a:p>
            <a:r>
              <a:rPr lang="en-US" altLang="zh-CN" dirty="0" smtClean="0"/>
              <a:t>The Banking </a:t>
            </a:r>
            <a:r>
              <a:rPr lang="en-US" altLang="zh-CN" dirty="0" smtClean="0"/>
              <a:t>System</a:t>
            </a:r>
          </a:p>
          <a:p>
            <a:r>
              <a:rPr lang="en-US" altLang="zh-CN" b="1" dirty="0"/>
              <a:t>Recent Trends</a:t>
            </a:r>
          </a:p>
          <a:p>
            <a:endParaRPr lang="en-US" altLang="zh-CN" b="1" dirty="0" smtClean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0399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Recent Trends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Toward the “fee for service” model</a:t>
            </a:r>
          </a:p>
          <a:p>
            <a:r>
              <a:rPr lang="en-US" altLang="zh-CN" dirty="0" smtClean="0"/>
              <a:t>The rise of consumer lending</a:t>
            </a:r>
          </a:p>
          <a:p>
            <a:r>
              <a:rPr lang="en-US" altLang="zh-CN" dirty="0" smtClean="0"/>
              <a:t>The </a:t>
            </a:r>
            <a:r>
              <a:rPr lang="en-US" altLang="zh-CN" dirty="0"/>
              <a:t>rise of </a:t>
            </a:r>
            <a:r>
              <a:rPr lang="en-US" altLang="zh-CN" dirty="0" smtClean="0"/>
              <a:t>mid-sized </a:t>
            </a:r>
            <a:r>
              <a:rPr lang="en-US" altLang="zh-CN" dirty="0"/>
              <a:t>commercial </a:t>
            </a:r>
            <a:r>
              <a:rPr lang="en-US" altLang="zh-CN" dirty="0" smtClean="0"/>
              <a:t>banks</a:t>
            </a:r>
          </a:p>
          <a:p>
            <a:r>
              <a:rPr lang="en-US" altLang="zh-CN" dirty="0" smtClean="0"/>
              <a:t>Financial disintermediation</a:t>
            </a:r>
            <a:endParaRPr lang="en-US" altLang="zh-CN" dirty="0"/>
          </a:p>
          <a:p>
            <a:r>
              <a:rPr lang="en-US" altLang="zh-CN" dirty="0" smtClean="0"/>
              <a:t>Interest rate liberalization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330270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Market Share of Different Categories of Banks</a:t>
            </a:r>
            <a:endParaRPr lang="zh-CN" alt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962" y="1829594"/>
            <a:ext cx="6696075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88757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Financial Disintermediation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Banking is a form of intermediate financing, meaning that savings are invested through the intermediation of banks.</a:t>
            </a:r>
          </a:p>
          <a:p>
            <a:r>
              <a:rPr lang="en-US" altLang="zh-CN" dirty="0" smtClean="0"/>
              <a:t>Disintermediation occurs </a:t>
            </a:r>
            <a:r>
              <a:rPr lang="en-US" altLang="zh-CN" dirty="0"/>
              <a:t>when </a:t>
            </a:r>
            <a:r>
              <a:rPr lang="en-US" altLang="zh-CN" dirty="0" smtClean="0"/>
              <a:t>people avoid </a:t>
            </a:r>
            <a:r>
              <a:rPr lang="en-US" altLang="zh-CN" dirty="0"/>
              <a:t>the intermediation of banks by investing directly in securities </a:t>
            </a:r>
            <a:r>
              <a:rPr lang="en-US" altLang="zh-CN" dirty="0" smtClean="0"/>
              <a:t>(e.g., bonds </a:t>
            </a:r>
            <a:r>
              <a:rPr lang="en-US" altLang="zh-CN" dirty="0"/>
              <a:t>and stocks) rather than leaving their money in savings accounts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Since 2010, signs of financial disintermediation appeared in China</a:t>
            </a:r>
          </a:p>
          <a:p>
            <a:pPr lvl="1"/>
            <a:r>
              <a:rPr lang="en-US" altLang="zh-CN" dirty="0" smtClean="0"/>
              <a:t>The loan restrictions on real estate developers and local government financing vehicles.</a:t>
            </a:r>
          </a:p>
          <a:p>
            <a:pPr lvl="1"/>
            <a:r>
              <a:rPr lang="en-US" altLang="zh-CN" dirty="0" smtClean="0"/>
              <a:t>The rise of bond market.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13298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Decline of Bank’s Importance in the Financial System</a:t>
            </a:r>
            <a:endParaRPr lang="zh-CN" altLang="en-US" dirty="0"/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4442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What </a:t>
            </a:r>
            <a:r>
              <a:rPr lang="en-US" altLang="zh-CN" dirty="0" smtClean="0"/>
              <a:t>is a </a:t>
            </a:r>
            <a:r>
              <a:rPr lang="en-US" altLang="zh-CN" dirty="0" smtClean="0"/>
              <a:t>financial </a:t>
            </a:r>
            <a:r>
              <a:rPr lang="en-US" altLang="zh-CN" dirty="0" smtClean="0"/>
              <a:t>system?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Financial system is the collection of rules and institutions that facilitate the allocation of financial resources between savers and borrowers. </a:t>
            </a:r>
          </a:p>
          <a:p>
            <a:pPr lvl="1"/>
            <a:r>
              <a:rPr lang="en-US" altLang="zh-CN" dirty="0" smtClean="0"/>
              <a:t>Banks</a:t>
            </a:r>
          </a:p>
          <a:p>
            <a:pPr lvl="1"/>
            <a:r>
              <a:rPr lang="en-US" altLang="zh-CN" dirty="0" smtClean="0"/>
              <a:t>Insurance</a:t>
            </a:r>
          </a:p>
          <a:p>
            <a:pPr lvl="1"/>
            <a:r>
              <a:rPr lang="en-US" altLang="zh-CN" dirty="0" smtClean="0"/>
              <a:t>Capital market</a:t>
            </a:r>
          </a:p>
          <a:p>
            <a:pPr lvl="2"/>
            <a:r>
              <a:rPr lang="en-US" altLang="zh-CN" dirty="0" smtClean="0"/>
              <a:t>Equity market</a:t>
            </a:r>
          </a:p>
          <a:p>
            <a:pPr lvl="2"/>
            <a:r>
              <a:rPr lang="en-US" altLang="zh-CN" dirty="0" smtClean="0"/>
              <a:t>Bond market</a:t>
            </a:r>
          </a:p>
          <a:p>
            <a:pPr lvl="1"/>
            <a:r>
              <a:rPr lang="en-US" altLang="zh-CN" dirty="0" smtClean="0"/>
              <a:t>Derivatives market</a:t>
            </a:r>
          </a:p>
          <a:p>
            <a:pPr lvl="1"/>
            <a:r>
              <a:rPr lang="en-US" altLang="zh-CN" dirty="0" smtClean="0"/>
              <a:t>Others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52457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What Does the Financial System Do?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Financing</a:t>
            </a:r>
          </a:p>
          <a:p>
            <a:pPr lvl="1"/>
            <a:r>
              <a:rPr lang="en-US" altLang="zh-CN" dirty="0" smtClean="0"/>
              <a:t>Provide financing to </a:t>
            </a:r>
            <a:r>
              <a:rPr lang="en-US" altLang="zh-CN" dirty="0" smtClean="0"/>
              <a:t>households and enterprises</a:t>
            </a:r>
            <a:r>
              <a:rPr lang="en-US" altLang="zh-CN" dirty="0"/>
              <a:t>.</a:t>
            </a:r>
            <a:endParaRPr lang="en-US" altLang="zh-CN" dirty="0" smtClean="0"/>
          </a:p>
          <a:p>
            <a:r>
              <a:rPr lang="en-US" altLang="zh-CN" dirty="0"/>
              <a:t>Saving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 Provide financial </a:t>
            </a:r>
            <a:r>
              <a:rPr lang="en-US" altLang="zh-CN" dirty="0" smtClean="0"/>
              <a:t>products to savers (investors). </a:t>
            </a:r>
          </a:p>
          <a:p>
            <a:r>
              <a:rPr lang="en-US" altLang="zh-CN" dirty="0" smtClean="0"/>
              <a:t>Information</a:t>
            </a:r>
          </a:p>
          <a:p>
            <a:pPr lvl="1"/>
            <a:r>
              <a:rPr lang="en-US" altLang="zh-CN" dirty="0" smtClean="0"/>
              <a:t>Generate information on enterprises and investment projects so that risk can be priced and resources can be efficiently allocated.  </a:t>
            </a:r>
          </a:p>
          <a:p>
            <a:r>
              <a:rPr lang="en-US" altLang="zh-CN" dirty="0" smtClean="0"/>
              <a:t>Control</a:t>
            </a:r>
          </a:p>
          <a:p>
            <a:pPr lvl="1"/>
            <a:r>
              <a:rPr lang="en-US" altLang="zh-CN" dirty="0" smtClean="0"/>
              <a:t>Impose discipline on managers of public companies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6935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Basics</a:t>
            </a:r>
          </a:p>
          <a:p>
            <a:r>
              <a:rPr lang="en-US" altLang="zh-CN" b="1" dirty="0"/>
              <a:t>The </a:t>
            </a:r>
            <a:r>
              <a:rPr lang="en-US" altLang="zh-CN" b="1" dirty="0" smtClean="0"/>
              <a:t>Reform of the Financial System</a:t>
            </a:r>
          </a:p>
          <a:p>
            <a:r>
              <a:rPr lang="en-US" altLang="zh-CN" dirty="0" smtClean="0"/>
              <a:t>The Banking </a:t>
            </a:r>
            <a:r>
              <a:rPr lang="en-US" altLang="zh-CN" dirty="0" smtClean="0"/>
              <a:t>System</a:t>
            </a:r>
          </a:p>
          <a:p>
            <a:r>
              <a:rPr lang="en-US" altLang="zh-CN" dirty="0" smtClean="0"/>
              <a:t>Recent Trends</a:t>
            </a:r>
            <a:endParaRPr lang="en-US" altLang="zh-CN" dirty="0" smtClean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2656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 Financial System Before The </a:t>
            </a:r>
            <a:r>
              <a:rPr lang="en-US" altLang="zh-CN" dirty="0" smtClean="0"/>
              <a:t>Reform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 smtClean="0"/>
              <a:t>Monobank</a:t>
            </a:r>
            <a:r>
              <a:rPr lang="en-US" altLang="zh-CN" dirty="0" smtClean="0"/>
              <a:t>: People’s Bank of China</a:t>
            </a:r>
          </a:p>
          <a:p>
            <a:r>
              <a:rPr lang="en-US" altLang="zh-CN" dirty="0" smtClean="0"/>
              <a:t>It is both the central bank and the commercial bank.</a:t>
            </a:r>
          </a:p>
          <a:p>
            <a:r>
              <a:rPr lang="en-US" altLang="zh-CN" dirty="0" smtClean="0"/>
              <a:t>The </a:t>
            </a:r>
            <a:r>
              <a:rPr lang="en-US" altLang="zh-CN" dirty="0" err="1" smtClean="0"/>
              <a:t>monobank</a:t>
            </a:r>
            <a:r>
              <a:rPr lang="en-US" altLang="zh-CN" dirty="0" smtClean="0"/>
              <a:t> system collects savings, channels funds to work units according to plans. No information is generated from the process. </a:t>
            </a:r>
            <a:endParaRPr lang="en-US" altLang="zh-CN" dirty="0"/>
          </a:p>
          <a:p>
            <a:r>
              <a:rPr lang="en-US" altLang="zh-CN" dirty="0" smtClean="0"/>
              <a:t>The role of the </a:t>
            </a:r>
            <a:r>
              <a:rPr lang="en-US" altLang="zh-CN" dirty="0" err="1" smtClean="0"/>
              <a:t>monobank</a:t>
            </a:r>
            <a:r>
              <a:rPr lang="en-US" altLang="zh-CN" dirty="0" smtClean="0"/>
              <a:t> system is passive, accommodating the needs of the planner. The </a:t>
            </a:r>
            <a:r>
              <a:rPr lang="en-US" altLang="zh-CN" dirty="0" err="1" smtClean="0"/>
              <a:t>monobank</a:t>
            </a:r>
            <a:r>
              <a:rPr lang="en-US" altLang="zh-CN" dirty="0" smtClean="0"/>
              <a:t> system does not impose discipline on managers of the work units.  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3092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Financial Deepening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Before the reform, financial wealth of the country was limited, mostly in the form of deposits (claims on the </a:t>
            </a:r>
            <a:r>
              <a:rPr lang="en-US" altLang="zh-CN" dirty="0" err="1" smtClean="0"/>
              <a:t>monobank</a:t>
            </a:r>
            <a:r>
              <a:rPr lang="en-US" altLang="zh-CN" dirty="0" smtClean="0"/>
              <a:t>). </a:t>
            </a:r>
          </a:p>
          <a:p>
            <a:r>
              <a:rPr lang="en-US" altLang="zh-CN" dirty="0" smtClean="0"/>
              <a:t>As the transition from the planned economy to the market economy started, more financial wealth (</a:t>
            </a:r>
            <a:r>
              <a:rPr lang="en-US" altLang="zh-CN" dirty="0"/>
              <a:t>relative to income</a:t>
            </a:r>
            <a:r>
              <a:rPr lang="en-US" altLang="zh-CN" dirty="0" smtClean="0"/>
              <a:t>) had been created and held as claims on banks and enterprises. This process is often called “financial deepening”.</a:t>
            </a:r>
          </a:p>
          <a:p>
            <a:r>
              <a:rPr lang="en-US" altLang="zh-CN" dirty="0" smtClean="0"/>
              <a:t>The financial deepening may be measured by the ratio of financial assets to national income. More conveniently, it is often measured by M2/GDP. 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96948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Financial Deepening</a:t>
            </a:r>
            <a:endParaRPr lang="zh-CN" altLang="en-US" dirty="0"/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979479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172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Financial Broadening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Financial </a:t>
            </a:r>
            <a:r>
              <a:rPr lang="en-US" altLang="zh-CN" dirty="0"/>
              <a:t>broadening refers to an increase in the variety of financial institutions </a:t>
            </a:r>
            <a:r>
              <a:rPr lang="en-US" altLang="zh-CN" dirty="0" smtClean="0"/>
              <a:t>and instruments.</a:t>
            </a:r>
          </a:p>
          <a:p>
            <a:r>
              <a:rPr lang="en-US" altLang="zh-CN" dirty="0" smtClean="0"/>
              <a:t>Over the past three decades, China had transformed the </a:t>
            </a:r>
            <a:r>
              <a:rPr lang="en-US" altLang="zh-CN" dirty="0" err="1" smtClean="0"/>
              <a:t>monobank</a:t>
            </a:r>
            <a:r>
              <a:rPr lang="en-US" altLang="zh-CN" dirty="0" smtClean="0"/>
              <a:t> into a sophisticated banking system, had developed stock and bond markets, derivatives market, etc. </a:t>
            </a:r>
          </a:p>
          <a:p>
            <a:r>
              <a:rPr lang="en-US" altLang="zh-CN" dirty="0" smtClean="0"/>
              <a:t>During the development, there appeared a wide variety of institutional investors (mutual funds, insurance companies, private equities, hedge funds, etc.) and financial products.  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197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2420</TotalTime>
  <Words>1254</Words>
  <Application>Microsoft Office PowerPoint</Application>
  <PresentationFormat>宽屏</PresentationFormat>
  <Paragraphs>180</Paragraphs>
  <Slides>26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31" baseType="lpstr">
      <vt:lpstr>宋体</vt:lpstr>
      <vt:lpstr>Arial</vt:lpstr>
      <vt:lpstr>Calibri</vt:lpstr>
      <vt:lpstr>Calibri Light</vt:lpstr>
      <vt:lpstr>Office 主题</vt:lpstr>
      <vt:lpstr>Financial System (part 1)</vt:lpstr>
      <vt:lpstr>Content</vt:lpstr>
      <vt:lpstr>What is a financial system?</vt:lpstr>
      <vt:lpstr>What Does the Financial System Do?</vt:lpstr>
      <vt:lpstr>Content</vt:lpstr>
      <vt:lpstr>The Financial System Before The Reform</vt:lpstr>
      <vt:lpstr>Financial Deepening</vt:lpstr>
      <vt:lpstr>Financial Deepening</vt:lpstr>
      <vt:lpstr>Financial Broadening</vt:lpstr>
      <vt:lpstr>Content</vt:lpstr>
      <vt:lpstr>The Banking System</vt:lpstr>
      <vt:lpstr>Bank’s Fiscal Responsibility</vt:lpstr>
      <vt:lpstr>Banking Reform</vt:lpstr>
      <vt:lpstr>Interest Rate Liberalization</vt:lpstr>
      <vt:lpstr>Bank Capital Adequacy</vt:lpstr>
      <vt:lpstr>Improvement in Banking Practice</vt:lpstr>
      <vt:lpstr>Ranking of Global Banks by Market Capitalization</vt:lpstr>
      <vt:lpstr>Ranking of Global Banks by Asset</vt:lpstr>
      <vt:lpstr>Profitability</vt:lpstr>
      <vt:lpstr>Ratio of NPL</vt:lpstr>
      <vt:lpstr>Characteristics of the Banking Sector</vt:lpstr>
      <vt:lpstr>Content</vt:lpstr>
      <vt:lpstr>Recent Trends</vt:lpstr>
      <vt:lpstr>Market Share of Different Categories of Banks</vt:lpstr>
      <vt:lpstr>Financial Disintermediation</vt:lpstr>
      <vt:lpstr>Decline of Bank’s Importance in the Financial System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Macroeconomic Trends and Cycles</dc:title>
  <dc:creator>Junhui Qian</dc:creator>
  <cp:lastModifiedBy>Windows 用户</cp:lastModifiedBy>
  <cp:revision>117</cp:revision>
  <dcterms:created xsi:type="dcterms:W3CDTF">2013-10-19T02:49:49Z</dcterms:created>
  <dcterms:modified xsi:type="dcterms:W3CDTF">2018-04-09T09:10:11Z</dcterms:modified>
</cp:coreProperties>
</file>