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61" r:id="rId3"/>
    <p:sldId id="285" r:id="rId4"/>
    <p:sldId id="305" r:id="rId5"/>
    <p:sldId id="289" r:id="rId6"/>
    <p:sldId id="286" r:id="rId7"/>
    <p:sldId id="298" r:id="rId8"/>
    <p:sldId id="290" r:id="rId9"/>
    <p:sldId id="297" r:id="rId10"/>
    <p:sldId id="299" r:id="rId11"/>
    <p:sldId id="291" r:id="rId12"/>
    <p:sldId id="292" r:id="rId13"/>
    <p:sldId id="287" r:id="rId14"/>
    <p:sldId id="288" r:id="rId15"/>
    <p:sldId id="293" r:id="rId16"/>
    <p:sldId id="295" r:id="rId17"/>
    <p:sldId id="294" r:id="rId18"/>
    <p:sldId id="296" r:id="rId19"/>
    <p:sldId id="302" r:id="rId20"/>
    <p:sldId id="300" r:id="rId21"/>
    <p:sldId id="304" r:id="rId22"/>
    <p:sldId id="301" r:id="rId23"/>
    <p:sldId id="303" r:id="rId24"/>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57" autoAdjust="0"/>
    <p:restoredTop sz="82264" autoAdjust="0"/>
  </p:normalViewPr>
  <p:slideViewPr>
    <p:cSldViewPr snapToGrid="0">
      <p:cViewPr varScale="1">
        <p:scale>
          <a:sx n="105" d="100"/>
          <a:sy n="105" d="100"/>
        </p:scale>
        <p:origin x="408" y="72"/>
      </p:cViewPr>
      <p:guideLst>
        <p:guide orient="horz" pos="2160"/>
        <p:guide pos="3840"/>
      </p:guideLst>
    </p:cSldViewPr>
  </p:slideViewPr>
  <p:outlineViewPr>
    <p:cViewPr>
      <p:scale>
        <a:sx n="33" d="100"/>
        <a:sy n="33" d="100"/>
      </p:scale>
      <p:origin x="0" y="0"/>
    </p:cViewPr>
  </p:outlineViewPr>
  <p:notesTextViewPr>
    <p:cViewPr>
      <p:scale>
        <a:sx n="1" d="1"/>
        <a:sy n="1" d="1"/>
      </p:scale>
      <p:origin x="0" y="-1546"/>
    </p:cViewPr>
  </p:notesTextViewPr>
  <p:notesViewPr>
    <p:cSldViewPr snapToGrid="0">
      <p:cViewPr varScale="1">
        <p:scale>
          <a:sx n="85" d="100"/>
          <a:sy n="85" d="100"/>
        </p:scale>
        <p:origin x="231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198EBA-6EE0-4CB6-BFA9-40FDFD10284C}" type="datetimeFigureOut">
              <a:rPr lang="zh-CN" altLang="en-US" smtClean="0"/>
              <a:t>2018/11/14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D397FC-2C7C-4494-88AB-BD1DBECB05DF}" type="slidenum">
              <a:rPr lang="zh-CN" altLang="en-US" smtClean="0"/>
              <a:t>‹#›</a:t>
            </a:fld>
            <a:endParaRPr lang="zh-CN" altLang="en-US"/>
          </a:p>
        </p:txBody>
      </p:sp>
    </p:spTree>
    <p:extLst>
      <p:ext uri="{BB962C8B-B14F-4D97-AF65-F5344CB8AC3E}">
        <p14:creationId xmlns:p14="http://schemas.microsoft.com/office/powerpoint/2010/main" val="2867219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smtClean="0">
                <a:solidFill>
                  <a:schemeClr val="tx1"/>
                </a:solidFill>
                <a:effectLst/>
                <a:latin typeface="+mn-lt"/>
                <a:ea typeface="+mn-ea"/>
                <a:cs typeface="+mn-cs"/>
              </a:rPr>
              <a:t>GATT: General Agreement on Tariffs and Trade</a:t>
            </a:r>
          </a:p>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2</a:t>
            </a:fld>
            <a:endParaRPr lang="zh-CN" altLang="en-US"/>
          </a:p>
        </p:txBody>
      </p:sp>
    </p:spTree>
    <p:extLst>
      <p:ext uri="{BB962C8B-B14F-4D97-AF65-F5344CB8AC3E}">
        <p14:creationId xmlns:p14="http://schemas.microsoft.com/office/powerpoint/2010/main" val="27108752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With the collapse of the former Soviet Union and the democratization of other Eastern European countries, Beijing became the last important holdout of the Communist ideology.</a:t>
            </a:r>
          </a:p>
          <a:p>
            <a:endParaRPr lang="en-US" altLang="zh-CN" dirty="0" smtClean="0"/>
          </a:p>
          <a:p>
            <a:r>
              <a:rPr lang="en-US" altLang="zh-CN" dirty="0" smtClean="0"/>
              <a:t>Vested interests in China: When asked about the reasons why</a:t>
            </a:r>
          </a:p>
          <a:p>
            <a:r>
              <a:rPr lang="en-US" altLang="zh-CN" dirty="0" smtClean="0"/>
              <a:t>China had failed to join GATT at the end of 1994, Long </a:t>
            </a:r>
            <a:r>
              <a:rPr lang="en-US" altLang="zh-CN" dirty="0" err="1" smtClean="0"/>
              <a:t>Yongtu</a:t>
            </a:r>
            <a:r>
              <a:rPr lang="en-US" altLang="zh-CN" dirty="0" smtClean="0"/>
              <a:t> recalled, ‘I was</a:t>
            </a:r>
          </a:p>
          <a:p>
            <a:r>
              <a:rPr lang="en-US" altLang="zh-CN" dirty="0" smtClean="0"/>
              <a:t>trying my best to solve this negotiation. Actually it was not totally impossible to</a:t>
            </a:r>
          </a:p>
          <a:p>
            <a:r>
              <a:rPr lang="en-US" altLang="zh-CN" dirty="0" smtClean="0"/>
              <a:t>achieve our goal at the time. Unfortunately we did not have enough support and</a:t>
            </a:r>
          </a:p>
          <a:p>
            <a:r>
              <a:rPr lang="en-US" altLang="zh-CN" dirty="0" smtClean="0"/>
              <a:t>coordination among different ministries. I failed to make concessions I should have</a:t>
            </a:r>
          </a:p>
          <a:p>
            <a:r>
              <a:rPr lang="en-US" altLang="zh-CN" dirty="0" smtClean="0"/>
              <a:t>made because I did not have authority to do so. This was the major reason we</a:t>
            </a:r>
          </a:p>
          <a:p>
            <a:r>
              <a:rPr lang="en-US" altLang="zh-CN" dirty="0" smtClean="0"/>
              <a:t>failed to win negotiation as planned to a large extent’. </a:t>
            </a:r>
            <a:r>
              <a:rPr lang="en-US" altLang="zh-CN" dirty="0" err="1" smtClean="0"/>
              <a:t>Gu</a:t>
            </a:r>
            <a:r>
              <a:rPr lang="en-US" altLang="zh-CN" dirty="0" smtClean="0"/>
              <a:t> </a:t>
            </a:r>
            <a:r>
              <a:rPr lang="en-US" altLang="zh-CN" dirty="0" err="1" smtClean="0"/>
              <a:t>Yongjiang</a:t>
            </a:r>
            <a:r>
              <a:rPr lang="en-US" altLang="zh-CN" dirty="0" smtClean="0"/>
              <a:t>, the head of</a:t>
            </a:r>
          </a:p>
          <a:p>
            <a:r>
              <a:rPr lang="en-US" altLang="zh-CN" dirty="0" smtClean="0"/>
              <a:t>the China delegation in Geneva, also shared this view. ‘In 1994, I faced more</a:t>
            </a:r>
          </a:p>
          <a:p>
            <a:r>
              <a:rPr lang="en-US" altLang="zh-CN" dirty="0" smtClean="0"/>
              <a:t>internal pressure than external pressure. One influential newspaper in Beijing had</a:t>
            </a:r>
          </a:p>
          <a:p>
            <a:r>
              <a:rPr lang="en-US" altLang="zh-CN" dirty="0" smtClean="0"/>
              <a:t>a series on how our delegation betrayed China’s national interests. I was very</a:t>
            </a:r>
          </a:p>
          <a:p>
            <a:r>
              <a:rPr lang="en-US" altLang="zh-CN" dirty="0" smtClean="0"/>
              <a:t>sensitive because I was the head of the delegation and I was responsible for the</a:t>
            </a:r>
          </a:p>
          <a:p>
            <a:r>
              <a:rPr lang="en-US" altLang="zh-CN" dirty="0" smtClean="0"/>
              <a:t>consequences.’ </a:t>
            </a:r>
            <a:endParaRPr lang="en-US" altLang="zh-CN" dirty="0" smtClean="0"/>
          </a:p>
          <a:p>
            <a:endParaRPr lang="en-US" altLang="zh-CN" dirty="0" smtClean="0"/>
          </a:p>
          <a:p>
            <a:r>
              <a:rPr lang="en-US" altLang="zh-CN" dirty="0" smtClean="0"/>
              <a:t>One example given by Professor Wang Yong was that ‘harmonizing automobile</a:t>
            </a:r>
          </a:p>
          <a:p>
            <a:r>
              <a:rPr lang="en-US" altLang="zh-CN" dirty="0" smtClean="0"/>
              <a:t>policies with WTO norms would affect the interests of the Department of</a:t>
            </a:r>
          </a:p>
          <a:p>
            <a:r>
              <a:rPr lang="en-US" altLang="zh-CN" dirty="0" smtClean="0"/>
              <a:t>Automotive Industry under the Ministry of Machine-Building Industry, the Depart-</a:t>
            </a:r>
          </a:p>
          <a:p>
            <a:r>
              <a:rPr lang="en-US" altLang="zh-CN" dirty="0" err="1" smtClean="0"/>
              <a:t>ment</a:t>
            </a:r>
            <a:r>
              <a:rPr lang="en-US" altLang="zh-CN" dirty="0" smtClean="0"/>
              <a:t> of Machinery State Planning Commission (which had project approval</a:t>
            </a:r>
          </a:p>
          <a:p>
            <a:r>
              <a:rPr lang="en-US" altLang="zh-CN" dirty="0" smtClean="0"/>
              <a:t>authority and was responsible for the biggest state-owned auto makers); the</a:t>
            </a:r>
          </a:p>
          <a:p>
            <a:r>
              <a:rPr lang="en-US" altLang="zh-CN" dirty="0" smtClean="0"/>
              <a:t>Ministry of Finance, and other ministries and local governments in charge of</a:t>
            </a:r>
          </a:p>
          <a:p>
            <a:r>
              <a:rPr lang="en-US" altLang="zh-CN" dirty="0" smtClean="0"/>
              <a:t>smaller auto factories. Even within the same agency, there could be several</a:t>
            </a:r>
          </a:p>
          <a:p>
            <a:r>
              <a:rPr lang="en-US" altLang="zh-CN" dirty="0" smtClean="0"/>
              <a:t>departments with disparate views. Within the State Planning Commission (SPC),</a:t>
            </a:r>
          </a:p>
          <a:p>
            <a:r>
              <a:rPr lang="en-US" altLang="zh-CN" dirty="0" smtClean="0"/>
              <a:t>the Department of Long-Term Planning and Industrial Policy had different</a:t>
            </a:r>
          </a:p>
          <a:p>
            <a:r>
              <a:rPr lang="en-US" altLang="zh-CN" dirty="0" smtClean="0"/>
              <a:t>views and interests from the Department of Machinery’. 44 This was a typical</a:t>
            </a:r>
          </a:p>
          <a:p>
            <a:r>
              <a:rPr lang="en-US" altLang="zh-CN" dirty="0" err="1" smtClean="0"/>
              <a:t>re?ection</a:t>
            </a:r>
            <a:r>
              <a:rPr lang="en-US" altLang="zh-CN" dirty="0" smtClean="0"/>
              <a:t> of the </a:t>
            </a:r>
            <a:r>
              <a:rPr lang="en-US" altLang="zh-CN" dirty="0" err="1" smtClean="0"/>
              <a:t>dif?culties</a:t>
            </a:r>
            <a:r>
              <a:rPr lang="en-US" altLang="zh-CN" dirty="0" smtClean="0"/>
              <a:t> for Chinese negotiators to coordinate on one issue</a:t>
            </a:r>
          </a:p>
          <a:p>
            <a:r>
              <a:rPr lang="en-US" altLang="zh-CN" smtClean="0"/>
              <a:t>under negotiation.</a:t>
            </a:r>
          </a:p>
          <a:p>
            <a:endParaRPr lang="en-US" altLang="zh-CN" dirty="0" smtClean="0"/>
          </a:p>
          <a:p>
            <a:endParaRPr lang="en-US" altLang="zh-CN"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smtClean="0"/>
              <a:t>US congressional politics: Republican congress, Taiwan</a:t>
            </a:r>
            <a:r>
              <a:rPr lang="en-US" altLang="zh-CN" baseline="0" dirty="0" smtClean="0"/>
              <a:t>, Tibet.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aseline="0" dirty="0" smtClean="0"/>
              <a:t>Congress became a restraining power to affect the government as well as American negotiators when they considered if they should offer China a pass or not.</a:t>
            </a:r>
            <a:endParaRPr lang="en-US" altLang="zh-CN" dirty="0" smtClean="0"/>
          </a:p>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14</a:t>
            </a:fld>
            <a:endParaRPr lang="zh-CN" altLang="en-US"/>
          </a:p>
        </p:txBody>
      </p:sp>
    </p:spTree>
    <p:extLst>
      <p:ext uri="{BB962C8B-B14F-4D97-AF65-F5344CB8AC3E}">
        <p14:creationId xmlns:p14="http://schemas.microsoft.com/office/powerpoint/2010/main" val="2322276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smtClean="0"/>
              <a:t>十四大提出：</a:t>
            </a:r>
            <a:r>
              <a:rPr lang="zh-CN" altLang="en-US" sz="1200" b="0" i="0" kern="1200" dirty="0" smtClean="0">
                <a:solidFill>
                  <a:schemeClr val="tx1"/>
                </a:solidFill>
                <a:effectLst/>
                <a:latin typeface="+mn-lt"/>
                <a:ea typeface="+mn-ea"/>
                <a:cs typeface="+mn-cs"/>
              </a:rPr>
              <a:t>经济体制改革的目标，是在坚持公有制和按劳分配为主体、其他经济成分和分配方式为补充的基础上，建立和完善社会主义市场经济体制。在这之前，</a:t>
            </a:r>
            <a:r>
              <a:rPr lang="en-US" altLang="zh-CN" sz="1200" b="0" i="0" kern="1200" dirty="0" smtClean="0">
                <a:solidFill>
                  <a:schemeClr val="tx1"/>
                </a:solidFill>
                <a:effectLst/>
                <a:latin typeface="+mn-lt"/>
                <a:ea typeface="+mn-ea"/>
                <a:cs typeface="+mn-cs"/>
              </a:rPr>
              <a:t>12</a:t>
            </a:r>
            <a:r>
              <a:rPr lang="zh-CN" altLang="en-US" sz="1200" b="0" i="0" kern="1200" dirty="0" smtClean="0">
                <a:solidFill>
                  <a:schemeClr val="tx1"/>
                </a:solidFill>
                <a:effectLst/>
                <a:latin typeface="+mn-lt"/>
                <a:ea typeface="+mn-ea"/>
                <a:cs typeface="+mn-cs"/>
              </a:rPr>
              <a:t>大提出“有计划的商品经济”。</a:t>
            </a:r>
            <a:endParaRPr lang="en-US" altLang="zh-CN" sz="1200" b="0" i="0" kern="1200" dirty="0" smtClean="0">
              <a:solidFill>
                <a:schemeClr val="tx1"/>
              </a:solidFill>
              <a:effectLst/>
              <a:latin typeface="+mn-lt"/>
              <a:ea typeface="+mn-ea"/>
              <a:cs typeface="+mn-cs"/>
            </a:endParaRPr>
          </a:p>
          <a:p>
            <a:endParaRPr lang="en-US" altLang="zh-CN" sz="1200" b="0" i="0" kern="1200" dirty="0" smtClean="0">
              <a:solidFill>
                <a:schemeClr val="tx1"/>
              </a:solidFill>
              <a:effectLst/>
              <a:latin typeface="+mn-lt"/>
              <a:ea typeface="+mn-ea"/>
              <a:cs typeface="+mn-cs"/>
            </a:endParaRPr>
          </a:p>
          <a:p>
            <a:r>
              <a:rPr lang="en-US" altLang="zh-CN" dirty="0" smtClean="0"/>
              <a:t>Dr. Liu Guangxi, who had participated in China’s GATT accession negotiation since 1988, pointed out: </a:t>
            </a:r>
          </a:p>
          <a:p>
            <a:pPr marL="457200" lvl="1" indent="0">
              <a:buNone/>
            </a:pPr>
            <a:r>
              <a:rPr lang="en-US" altLang="zh-CN" i="1" dirty="0" smtClean="0"/>
              <a:t>We spent six years (from 1986 to 1992) to explain the “planned commodity economy” but could not make ourselves understood. In October 1992, we could easily tell our negotiation counterparts that we were working on “market economy” too. We finally found the “common language”; in the meantime, we felt that we had wasted six years on this single term.</a:t>
            </a:r>
            <a:endParaRPr lang="zh-CN" altLang="en-US" i="1" dirty="0" smtClean="0"/>
          </a:p>
          <a:p>
            <a:endParaRPr lang="zh-CN" altLang="en-US" dirty="0" smtClean="0"/>
          </a:p>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15</a:t>
            </a:fld>
            <a:endParaRPr lang="zh-CN" altLang="en-US"/>
          </a:p>
        </p:txBody>
      </p:sp>
    </p:spTree>
    <p:extLst>
      <p:ext uri="{BB962C8B-B14F-4D97-AF65-F5344CB8AC3E}">
        <p14:creationId xmlns:p14="http://schemas.microsoft.com/office/powerpoint/2010/main" val="4289491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Initially, China pledged</a:t>
            </a:r>
            <a:r>
              <a:rPr lang="en-US" altLang="zh-CN" baseline="0" dirty="0" smtClean="0"/>
              <a:t> </a:t>
            </a:r>
            <a:r>
              <a:rPr lang="zh-CN" altLang="en-US" baseline="0" dirty="0" smtClean="0"/>
              <a:t>“</a:t>
            </a:r>
            <a:r>
              <a:rPr lang="en-US" altLang="zh-CN" dirty="0" smtClean="0"/>
              <a:t>not offering further concessions and not seeking to restart talks</a:t>
            </a:r>
            <a:r>
              <a:rPr lang="zh-CN" altLang="en-US" dirty="0" smtClean="0"/>
              <a:t>” </a:t>
            </a:r>
            <a:r>
              <a:rPr lang="en-US" altLang="zh-CN" dirty="0" smtClean="0"/>
              <a:t>after it failed to join the club by the end of 1994. At the end of 1994, Beijing decided to suspend the 1992 Sino–American bilateral market access agreement. </a:t>
            </a:r>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17</a:t>
            </a:fld>
            <a:endParaRPr lang="zh-CN" altLang="en-US"/>
          </a:p>
        </p:txBody>
      </p:sp>
    </p:spTree>
    <p:extLst>
      <p:ext uri="{BB962C8B-B14F-4D97-AF65-F5344CB8AC3E}">
        <p14:creationId xmlns:p14="http://schemas.microsoft.com/office/powerpoint/2010/main" val="31206201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Several times during the long-drawn six-day talks, the US delegation threatened to return. They literally packed their bags, checked out of the Palace Hotel where they stayed</a:t>
            </a:r>
          </a:p>
          <a:p>
            <a:r>
              <a:rPr lang="en-US" altLang="zh-CN" dirty="0" smtClean="0"/>
              <a:t>and sent their luggage to the airport. Premier Zhu stepped in twice to save the show.</a:t>
            </a:r>
          </a:p>
          <a:p>
            <a:endParaRPr lang="en-US" altLang="zh-CN" dirty="0" smtClean="0"/>
          </a:p>
          <a:p>
            <a:r>
              <a:rPr lang="en-US" altLang="zh-CN" dirty="0" smtClean="0"/>
              <a:t>Zhu stepped in again and told Barshefsky: ‘Among these seven issues, I am going to make concessions on two of them and you will make concessions on the rest. If you agree, then we sign</a:t>
            </a:r>
          </a:p>
          <a:p>
            <a:r>
              <a:rPr lang="en-US" altLang="zh-CN" dirty="0" smtClean="0"/>
              <a:t>the agreement. I am not here to negotiate; I am here to make decisions’. </a:t>
            </a:r>
          </a:p>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18</a:t>
            </a:fld>
            <a:endParaRPr lang="zh-CN" altLang="en-US"/>
          </a:p>
        </p:txBody>
      </p:sp>
    </p:spTree>
    <p:extLst>
      <p:ext uri="{BB962C8B-B14F-4D97-AF65-F5344CB8AC3E}">
        <p14:creationId xmlns:p14="http://schemas.microsoft.com/office/powerpoint/2010/main" val="25789719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20</a:t>
            </a:fld>
            <a:endParaRPr lang="zh-CN" altLang="en-US"/>
          </a:p>
        </p:txBody>
      </p:sp>
    </p:spTree>
    <p:extLst>
      <p:ext uri="{BB962C8B-B14F-4D97-AF65-F5344CB8AC3E}">
        <p14:creationId xmlns:p14="http://schemas.microsoft.com/office/powerpoint/2010/main" val="909311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Industrial policies include: subsidies to some vital</a:t>
            </a:r>
            <a:r>
              <a:rPr lang="en-US" altLang="zh-CN" baseline="0" dirty="0" smtClean="0"/>
              <a:t> </a:t>
            </a:r>
            <a:r>
              <a:rPr lang="en-US" altLang="zh-CN" dirty="0" smtClean="0"/>
              <a:t>industries, restrictions</a:t>
            </a:r>
            <a:r>
              <a:rPr lang="en-US" altLang="zh-CN" baseline="0" dirty="0" smtClean="0"/>
              <a:t> in investment, restrictions of entry (especially in financial service, internet). </a:t>
            </a:r>
          </a:p>
          <a:p>
            <a:endParaRPr lang="en-US" altLang="zh-CN" baseline="0" dirty="0" smtClean="0"/>
          </a:p>
          <a:p>
            <a:r>
              <a:rPr lang="en-US" altLang="zh-CN" baseline="0" dirty="0" smtClean="0"/>
              <a:t>Special treatment of SOEs include: government procurement, enforcement of anti-trust laws. </a:t>
            </a:r>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22</a:t>
            </a:fld>
            <a:endParaRPr lang="zh-CN" altLang="en-US"/>
          </a:p>
        </p:txBody>
      </p:sp>
    </p:spTree>
    <p:extLst>
      <p:ext uri="{BB962C8B-B14F-4D97-AF65-F5344CB8AC3E}">
        <p14:creationId xmlns:p14="http://schemas.microsoft.com/office/powerpoint/2010/main" val="3948403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3</a:t>
            </a:fld>
            <a:endParaRPr lang="zh-CN" altLang="en-US"/>
          </a:p>
        </p:txBody>
      </p:sp>
    </p:spTree>
    <p:extLst>
      <p:ext uri="{BB962C8B-B14F-4D97-AF65-F5344CB8AC3E}">
        <p14:creationId xmlns:p14="http://schemas.microsoft.com/office/powerpoint/2010/main" val="20539701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State Planning Commission’s import plan covered more than</a:t>
            </a:r>
          </a:p>
          <a:p>
            <a:r>
              <a:rPr lang="en-US" altLang="zh-CN" dirty="0" smtClean="0"/>
              <a:t>90%</a:t>
            </a:r>
            <a:r>
              <a:rPr lang="en-US" altLang="zh-CN" baseline="0" dirty="0" smtClean="0"/>
              <a:t> </a:t>
            </a:r>
            <a:r>
              <a:rPr lang="en-US" altLang="zh-CN" dirty="0" smtClean="0"/>
              <a:t>of all imports. The export plan was similarly comprehensive, specifying</a:t>
            </a:r>
          </a:p>
          <a:p>
            <a:r>
              <a:rPr lang="en-US" altLang="zh-CN" dirty="0" smtClean="0"/>
              <a:t>the physical quantities of more than 3,000 individual commodities. </a:t>
            </a:r>
          </a:p>
          <a:p>
            <a:endParaRPr lang="en-US" altLang="zh-CN" dirty="0" smtClean="0"/>
          </a:p>
          <a:p>
            <a:r>
              <a:rPr lang="en-US" altLang="zh-CN" dirty="0" smtClean="0"/>
              <a:t>Prior to 1978, a handful of foreign trade corporations owned and controlled by the Ministry of</a:t>
            </a:r>
          </a:p>
          <a:p>
            <a:r>
              <a:rPr lang="en-US" altLang="zh-CN" dirty="0" smtClean="0"/>
              <a:t>Foreign Trade were responsible for carrying out the import and export plans.</a:t>
            </a:r>
          </a:p>
          <a:p>
            <a:endParaRPr lang="en-US" altLang="zh-CN" dirty="0" smtClean="0"/>
          </a:p>
          <a:p>
            <a:r>
              <a:rPr lang="en-US" altLang="zh-CN" dirty="0" smtClean="0"/>
              <a:t>Neither exports nor imports were sensitive to exchange rates or relative prices.</a:t>
            </a:r>
          </a:p>
          <a:p>
            <a:endParaRPr lang="en-US" altLang="zh-CN" dirty="0" smtClean="0"/>
          </a:p>
          <a:p>
            <a:r>
              <a:rPr lang="en-US" altLang="zh-CN" dirty="0" smtClean="0"/>
              <a:t>The volume of Chinese trade, relative to world trade, declinedsharplyfrom1.5%</a:t>
            </a:r>
            <a:r>
              <a:rPr lang="en-US" altLang="zh-CN" baseline="0" dirty="0" smtClean="0"/>
              <a:t> </a:t>
            </a:r>
            <a:r>
              <a:rPr lang="en-US" altLang="zh-CN" dirty="0" smtClean="0"/>
              <a:t>in1953 to 0.6%</a:t>
            </a:r>
            <a:r>
              <a:rPr lang="en-US" altLang="zh-CN" baseline="0" dirty="0" smtClean="0"/>
              <a:t> </a:t>
            </a:r>
            <a:r>
              <a:rPr lang="en-US" altLang="zh-CN" dirty="0" smtClean="0"/>
              <a:t>in1977</a:t>
            </a:r>
          </a:p>
        </p:txBody>
      </p:sp>
      <p:sp>
        <p:nvSpPr>
          <p:cNvPr id="4" name="灯片编号占位符 3"/>
          <p:cNvSpPr>
            <a:spLocks noGrp="1"/>
          </p:cNvSpPr>
          <p:nvPr>
            <p:ph type="sldNum" sz="quarter" idx="10"/>
          </p:nvPr>
        </p:nvSpPr>
        <p:spPr/>
        <p:txBody>
          <a:bodyPr/>
          <a:lstStyle/>
          <a:p>
            <a:fld id="{9AD397FC-2C7C-4494-88AB-BD1DBECB05DF}" type="slidenum">
              <a:rPr lang="zh-CN" altLang="en-US" smtClean="0"/>
              <a:t>5</a:t>
            </a:fld>
            <a:endParaRPr lang="zh-CN" altLang="en-US"/>
          </a:p>
        </p:txBody>
      </p:sp>
    </p:spTree>
    <p:extLst>
      <p:ext uri="{BB962C8B-B14F-4D97-AF65-F5344CB8AC3E}">
        <p14:creationId xmlns:p14="http://schemas.microsoft.com/office/powerpoint/2010/main" val="6192486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There are EP zones</a:t>
            </a:r>
            <a:r>
              <a:rPr lang="en-US" altLang="zh-CN" baseline="0" dirty="0" smtClean="0"/>
              <a:t> and SEZs (basically free trade zone). In EPZs, 70% of goods in EPZs must be exported, but there is no such quota for FTZs.</a:t>
            </a:r>
            <a:endParaRPr lang="zh-CN" altLang="en-US" dirty="0"/>
          </a:p>
        </p:txBody>
      </p:sp>
      <p:sp>
        <p:nvSpPr>
          <p:cNvPr id="4" name="灯片编号占位符 3"/>
          <p:cNvSpPr>
            <a:spLocks noGrp="1"/>
          </p:cNvSpPr>
          <p:nvPr>
            <p:ph type="sldNum" sz="quarter" idx="10"/>
          </p:nvPr>
        </p:nvSpPr>
        <p:spPr/>
        <p:txBody>
          <a:bodyPr/>
          <a:lstStyle/>
          <a:p>
            <a:fld id="{E9E6D991-7B2F-475D-BC43-E7F4A063A0FE}" type="slidenum">
              <a:rPr lang="zh-CN" altLang="en-US" smtClean="0"/>
              <a:t>6</a:t>
            </a:fld>
            <a:endParaRPr lang="zh-CN" altLang="en-US"/>
          </a:p>
        </p:txBody>
      </p:sp>
    </p:spTree>
    <p:extLst>
      <p:ext uri="{BB962C8B-B14F-4D97-AF65-F5344CB8AC3E}">
        <p14:creationId xmlns:p14="http://schemas.microsoft.com/office/powerpoint/2010/main" val="532136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err="1" smtClean="0"/>
              <a:t>Fisman</a:t>
            </a:r>
            <a:r>
              <a:rPr lang="en-US" altLang="zh-CN" dirty="0" smtClean="0"/>
              <a:t> and Wei(2004) conduct an interesting systematic study of the discrepancies</a:t>
            </a:r>
          </a:p>
          <a:p>
            <a:r>
              <a:rPr lang="en-US" altLang="zh-CN" dirty="0" smtClean="0"/>
              <a:t>between Hong Kong and Mainland Chinese trade statistics, which they term the</a:t>
            </a:r>
          </a:p>
          <a:p>
            <a:r>
              <a:rPr lang="en-US" altLang="zh-CN" dirty="0" smtClean="0"/>
              <a:t>“evasion gap.” Their estimates suggest that an increase in the total import tax rate of</a:t>
            </a:r>
          </a:p>
          <a:p>
            <a:r>
              <a:rPr lang="en-US" altLang="zh-CN" dirty="0" smtClean="0"/>
              <a:t>1 percent increases the evasion gap by 3 percent. </a:t>
            </a:r>
          </a:p>
          <a:p>
            <a:endParaRPr lang="en-US" altLang="zh-CN" dirty="0" smtClean="0"/>
          </a:p>
          <a:p>
            <a:r>
              <a:rPr lang="en-US" altLang="zh-CN" dirty="0" err="1" smtClean="0"/>
              <a:t>Fisman</a:t>
            </a:r>
            <a:r>
              <a:rPr lang="en-US" altLang="zh-CN" dirty="0" smtClean="0"/>
              <a:t>, Raymond and Shang-</a:t>
            </a:r>
            <a:r>
              <a:rPr lang="en-US" altLang="zh-CN" dirty="0" err="1" smtClean="0"/>
              <a:t>Jin</a:t>
            </a:r>
            <a:r>
              <a:rPr lang="en-US" altLang="zh-CN" dirty="0" smtClean="0"/>
              <a:t> Wei. 2004. “Tax Rates and Tax Evasion: Evidence from</a:t>
            </a:r>
          </a:p>
          <a:p>
            <a:r>
              <a:rPr lang="en-US" altLang="zh-CN" dirty="0" smtClean="0"/>
              <a:t>Missing Imports in China.” Journal of Political Economy. 112(2), pp. 471–496.</a:t>
            </a:r>
          </a:p>
          <a:p>
            <a:endParaRPr lang="en-US" altLang="zh-CN" dirty="0" smtClean="0"/>
          </a:p>
          <a:p>
            <a:r>
              <a:rPr lang="en-US" altLang="zh-CN" dirty="0" smtClean="0"/>
              <a:t>Hong Kong was America’s fourth largest market for U.S. pork in 1999, but more than half of that product subsequently made its way into China.</a:t>
            </a:r>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7</a:t>
            </a:fld>
            <a:endParaRPr lang="zh-CN" altLang="en-US"/>
          </a:p>
        </p:txBody>
      </p:sp>
    </p:spTree>
    <p:extLst>
      <p:ext uri="{BB962C8B-B14F-4D97-AF65-F5344CB8AC3E}">
        <p14:creationId xmlns:p14="http://schemas.microsoft.com/office/powerpoint/2010/main" val="6140068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The government tactually raised import tariffs on most commodities in the early years of the reform period. By 1982, the average statutory tariff rate was a relatively</a:t>
            </a:r>
          </a:p>
          <a:p>
            <a:r>
              <a:rPr lang="en-US" altLang="zh-CN" dirty="0" smtClean="0"/>
              <a:t>high 56%. The government reduced this level to 43% in 1985, but then maintained that level throughout the next seven years.</a:t>
            </a:r>
          </a:p>
          <a:p>
            <a:endParaRPr lang="en-US" altLang="zh-CN" dirty="0" smtClean="0"/>
          </a:p>
          <a:p>
            <a:r>
              <a:rPr lang="en-US" altLang="zh-CN" dirty="0" smtClean="0"/>
              <a:t>Non-tariff barriers include quotas and import licenses. By the end of 1980s, nearly half of Chinese imports was regulated by licenses or quotas. However, these restrictions</a:t>
            </a:r>
          </a:p>
          <a:p>
            <a:r>
              <a:rPr lang="en-US" altLang="zh-CN" dirty="0" smtClean="0"/>
              <a:t>were also dramatically cut in the 1990s. The share of imports they regulated fell to about 18 percent by 1992, and by 2001 it had fallen further to about 8.45 percent.</a:t>
            </a:r>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8</a:t>
            </a:fld>
            <a:endParaRPr lang="zh-CN" altLang="en-US"/>
          </a:p>
        </p:txBody>
      </p:sp>
    </p:spTree>
    <p:extLst>
      <p:ext uri="{BB962C8B-B14F-4D97-AF65-F5344CB8AC3E}">
        <p14:creationId xmlns:p14="http://schemas.microsoft.com/office/powerpoint/2010/main" val="20148955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0" i="0" kern="1200" dirty="0" smtClean="0">
                <a:solidFill>
                  <a:schemeClr val="tx1"/>
                </a:solidFill>
                <a:effectLst/>
                <a:latin typeface="+mn-lt"/>
                <a:ea typeface="+mn-ea"/>
                <a:cs typeface="+mn-cs"/>
              </a:rPr>
              <a:t>GATT: General Agreement on Tariffs and Trade</a:t>
            </a:r>
          </a:p>
          <a:p>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10</a:t>
            </a:fld>
            <a:endParaRPr lang="zh-CN" altLang="en-US"/>
          </a:p>
        </p:txBody>
      </p:sp>
    </p:spTree>
    <p:extLst>
      <p:ext uri="{BB962C8B-B14F-4D97-AF65-F5344CB8AC3E}">
        <p14:creationId xmlns:p14="http://schemas.microsoft.com/office/powerpoint/2010/main" val="15302569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Joining GATT would reinforce China’s right to receive unconditional most-favored-nation</a:t>
            </a:r>
          </a:p>
          <a:p>
            <a:r>
              <a:rPr lang="en-US" altLang="zh-CN" dirty="0" smtClean="0"/>
              <a:t>treatment because the General Agreement requires that all contracting parties</a:t>
            </a:r>
          </a:p>
          <a:p>
            <a:r>
              <a:rPr lang="en-US" altLang="zh-CN" dirty="0" smtClean="0"/>
              <a:t>should be accorded such status;</a:t>
            </a:r>
          </a:p>
          <a:p>
            <a:endParaRPr lang="en-US" altLang="zh-CN" dirty="0" smtClean="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11</a:t>
            </a:fld>
            <a:endParaRPr lang="zh-CN" altLang="en-US"/>
          </a:p>
        </p:txBody>
      </p:sp>
    </p:spTree>
    <p:extLst>
      <p:ext uri="{BB962C8B-B14F-4D97-AF65-F5344CB8AC3E}">
        <p14:creationId xmlns:p14="http://schemas.microsoft.com/office/powerpoint/2010/main" val="12901456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 the West treated China in a more friendly manner than other planned</a:t>
            </a:r>
          </a:p>
          <a:p>
            <a:r>
              <a:rPr lang="en-US" altLang="zh-CN" dirty="0" smtClean="0"/>
              <a:t>economies, such as the Soviet Union, because they believed that China’s reform</a:t>
            </a:r>
          </a:p>
          <a:p>
            <a:r>
              <a:rPr lang="en-US" altLang="zh-CN" dirty="0" smtClean="0"/>
              <a:t>was a step forward than others. </a:t>
            </a:r>
          </a:p>
          <a:p>
            <a:endParaRPr lang="en-US" altLang="zh-CN" dirty="0" smtClean="0"/>
          </a:p>
          <a:p>
            <a:r>
              <a:rPr lang="en-US" altLang="zh-CN" dirty="0" smtClean="0"/>
              <a:t>Other issues such as IPR, investment and service sectors were irrelevant.</a:t>
            </a:r>
            <a:endParaRPr lang="zh-CN" altLang="en-US" dirty="0"/>
          </a:p>
        </p:txBody>
      </p:sp>
      <p:sp>
        <p:nvSpPr>
          <p:cNvPr id="4" name="灯片编号占位符 3"/>
          <p:cNvSpPr>
            <a:spLocks noGrp="1"/>
          </p:cNvSpPr>
          <p:nvPr>
            <p:ph type="sldNum" sz="quarter" idx="10"/>
          </p:nvPr>
        </p:nvSpPr>
        <p:spPr/>
        <p:txBody>
          <a:bodyPr/>
          <a:lstStyle/>
          <a:p>
            <a:fld id="{9AD397FC-2C7C-4494-88AB-BD1DBECB05DF}" type="slidenum">
              <a:rPr lang="zh-CN" altLang="en-US" smtClean="0"/>
              <a:t>12</a:t>
            </a:fld>
            <a:endParaRPr lang="zh-CN" altLang="en-US"/>
          </a:p>
        </p:txBody>
      </p:sp>
    </p:spTree>
    <p:extLst>
      <p:ext uri="{BB962C8B-B14F-4D97-AF65-F5344CB8AC3E}">
        <p14:creationId xmlns:p14="http://schemas.microsoft.com/office/powerpoint/2010/main" val="2086716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24232344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1052805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4285163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2288321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8675155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2542432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223896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19902195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32958162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3807800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728992C5-5248-4BF2-A82B-0596A5F2F810}" type="datetimeFigureOut">
              <a:rPr lang="zh-CN" altLang="en-US" smtClean="0"/>
              <a:t>2018/11/14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2361462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992C5-5248-4BF2-A82B-0596A5F2F810}" type="datetimeFigureOut">
              <a:rPr lang="zh-CN" altLang="en-US" smtClean="0"/>
              <a:t>2018/11/14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637C79-984B-47BB-8640-DABA2B39644D}" type="slidenum">
              <a:rPr lang="zh-CN" altLang="en-US" smtClean="0"/>
              <a:t>‹#›</a:t>
            </a:fld>
            <a:endParaRPr lang="zh-CN" altLang="en-US"/>
          </a:p>
        </p:txBody>
      </p:sp>
    </p:spTree>
    <p:extLst>
      <p:ext uri="{BB962C8B-B14F-4D97-AF65-F5344CB8AC3E}">
        <p14:creationId xmlns:p14="http://schemas.microsoft.com/office/powerpoint/2010/main" val="3201407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ltLang="zh-CN" dirty="0" smtClean="0"/>
              <a:t>Reform and Open-up (part 3)</a:t>
            </a:r>
            <a:endParaRPr lang="zh-CN" altLang="en-US" dirty="0"/>
          </a:p>
        </p:txBody>
      </p:sp>
      <p:sp>
        <p:nvSpPr>
          <p:cNvPr id="3" name="副标题 2"/>
          <p:cNvSpPr>
            <a:spLocks noGrp="1"/>
          </p:cNvSpPr>
          <p:nvPr>
            <p:ph type="subTitle" idx="1"/>
          </p:nvPr>
        </p:nvSpPr>
        <p:spPr/>
        <p:txBody>
          <a:bodyPr/>
          <a:lstStyle/>
          <a:p>
            <a:r>
              <a:rPr lang="en-US" altLang="zh-CN" dirty="0" smtClean="0"/>
              <a:t>Junhui Qian</a:t>
            </a:r>
          </a:p>
          <a:p>
            <a:r>
              <a:rPr lang="en-US" altLang="zh-CN" dirty="0" smtClean="0"/>
              <a:t>2018</a:t>
            </a:r>
            <a:endParaRPr lang="zh-CN" altLang="en-US" dirty="0"/>
          </a:p>
        </p:txBody>
      </p:sp>
    </p:spTree>
    <p:extLst>
      <p:ext uri="{BB962C8B-B14F-4D97-AF65-F5344CB8AC3E}">
        <p14:creationId xmlns:p14="http://schemas.microsoft.com/office/powerpoint/2010/main" val="3481026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normAutofit/>
          </a:bodyPr>
          <a:lstStyle/>
          <a:p>
            <a:r>
              <a:rPr lang="en-US" altLang="zh-CN" dirty="0" smtClean="0"/>
              <a:t>Trade in the planned </a:t>
            </a:r>
            <a:r>
              <a:rPr lang="en-US" altLang="zh-CN" dirty="0"/>
              <a:t>e</a:t>
            </a:r>
            <a:r>
              <a:rPr lang="en-US" altLang="zh-CN" dirty="0" smtClean="0"/>
              <a:t>conomy</a:t>
            </a:r>
          </a:p>
          <a:p>
            <a:r>
              <a:rPr lang="en-US" altLang="zh-CN" b="1" dirty="0" smtClean="0"/>
              <a:t>The process of joining GATT/WTO</a:t>
            </a:r>
          </a:p>
          <a:p>
            <a:r>
              <a:rPr lang="en-US" altLang="zh-CN" dirty="0" smtClean="0"/>
              <a:t>The current trade disputes between China and the US</a:t>
            </a:r>
            <a:endParaRPr lang="en-US" altLang="zh-CN" dirty="0"/>
          </a:p>
          <a:p>
            <a:pPr marL="457200" lvl="1" indent="0">
              <a:buNone/>
            </a:pPr>
            <a:endParaRPr lang="zh-CN" altLang="en-US" dirty="0"/>
          </a:p>
        </p:txBody>
      </p:sp>
    </p:spTree>
    <p:extLst>
      <p:ext uri="{BB962C8B-B14F-4D97-AF65-F5344CB8AC3E}">
        <p14:creationId xmlns:p14="http://schemas.microsoft.com/office/powerpoint/2010/main" val="3348088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Joining GATT/WTO</a:t>
            </a:r>
            <a:endParaRPr lang="zh-CN" altLang="en-US" dirty="0"/>
          </a:p>
        </p:txBody>
      </p:sp>
      <p:sp>
        <p:nvSpPr>
          <p:cNvPr id="3" name="内容占位符 2"/>
          <p:cNvSpPr>
            <a:spLocks noGrp="1"/>
          </p:cNvSpPr>
          <p:nvPr>
            <p:ph idx="1"/>
          </p:nvPr>
        </p:nvSpPr>
        <p:spPr/>
        <p:txBody>
          <a:bodyPr>
            <a:normAutofit lnSpcReduction="10000"/>
          </a:bodyPr>
          <a:lstStyle/>
          <a:p>
            <a:r>
              <a:rPr lang="en-US" altLang="zh-CN" dirty="0" smtClean="0"/>
              <a:t>Reasons for joining GATT/WTO</a:t>
            </a:r>
          </a:p>
          <a:p>
            <a:pPr lvl="1"/>
            <a:r>
              <a:rPr lang="en-US" altLang="zh-CN" dirty="0" smtClean="0"/>
              <a:t>More trade and investment opportunities </a:t>
            </a:r>
          </a:p>
          <a:p>
            <a:pPr lvl="1"/>
            <a:r>
              <a:rPr lang="en-US" altLang="zh-CN" dirty="0"/>
              <a:t>Adopting “international norms” </a:t>
            </a:r>
            <a:r>
              <a:rPr lang="en-US" altLang="zh-CN" dirty="0" smtClean="0"/>
              <a:t>facilitates domestic reforms</a:t>
            </a:r>
          </a:p>
          <a:p>
            <a:r>
              <a:rPr lang="en-US" altLang="zh-CN" dirty="0" smtClean="0"/>
              <a:t>Three stages</a:t>
            </a:r>
          </a:p>
          <a:p>
            <a:pPr lvl="1"/>
            <a:r>
              <a:rPr lang="en-US" altLang="zh-CN" dirty="0" smtClean="0"/>
              <a:t>Stage I:   1986-1989</a:t>
            </a:r>
          </a:p>
          <a:p>
            <a:pPr lvl="1"/>
            <a:r>
              <a:rPr lang="en-US" altLang="zh-CN" dirty="0" smtClean="0"/>
              <a:t>Stage II:  1989-1994</a:t>
            </a:r>
          </a:p>
          <a:p>
            <a:pPr lvl="1"/>
            <a:r>
              <a:rPr lang="en-US" altLang="zh-CN" dirty="0" smtClean="0"/>
              <a:t>Stage III: 1995-2001</a:t>
            </a:r>
          </a:p>
          <a:p>
            <a:r>
              <a:rPr lang="en-US" altLang="zh-CN" dirty="0" smtClean="0"/>
              <a:t>Fundamental difficulty</a:t>
            </a:r>
          </a:p>
          <a:p>
            <a:pPr lvl="1"/>
            <a:r>
              <a:rPr lang="en-US" altLang="zh-CN" dirty="0" smtClean="0"/>
              <a:t>Ideological conflicts</a:t>
            </a:r>
          </a:p>
          <a:p>
            <a:pPr lvl="1"/>
            <a:r>
              <a:rPr lang="en-US" altLang="zh-CN" dirty="0" smtClean="0"/>
              <a:t>Conflicts of national interests</a:t>
            </a:r>
          </a:p>
          <a:p>
            <a:pPr lvl="1"/>
            <a:r>
              <a:rPr lang="en-US" altLang="zh-CN" dirty="0" smtClean="0"/>
              <a:t>Conflicts of group and ministerial interests</a:t>
            </a:r>
          </a:p>
        </p:txBody>
      </p:sp>
    </p:spTree>
    <p:extLst>
      <p:ext uri="{BB962C8B-B14F-4D97-AF65-F5344CB8AC3E}">
        <p14:creationId xmlns:p14="http://schemas.microsoft.com/office/powerpoint/2010/main" val="1681867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Stage I: 1986-1989</a:t>
            </a:r>
            <a:endParaRPr lang="zh-CN" altLang="en-US" dirty="0"/>
          </a:p>
        </p:txBody>
      </p:sp>
      <p:sp>
        <p:nvSpPr>
          <p:cNvPr id="3" name="内容占位符 2"/>
          <p:cNvSpPr>
            <a:spLocks noGrp="1"/>
          </p:cNvSpPr>
          <p:nvPr>
            <p:ph idx="1"/>
          </p:nvPr>
        </p:nvSpPr>
        <p:spPr/>
        <p:txBody>
          <a:bodyPr/>
          <a:lstStyle/>
          <a:p>
            <a:r>
              <a:rPr lang="en-US" altLang="zh-CN" dirty="0" smtClean="0"/>
              <a:t>Optimism ruled.</a:t>
            </a:r>
          </a:p>
          <a:p>
            <a:pPr lvl="1"/>
            <a:r>
              <a:rPr lang="en-US" altLang="zh-CN" dirty="0" smtClean="0"/>
              <a:t>The Sino-US relationship was still in honeymoon.</a:t>
            </a:r>
          </a:p>
          <a:p>
            <a:pPr lvl="1"/>
            <a:r>
              <a:rPr lang="en-US" altLang="zh-CN" dirty="0" smtClean="0"/>
              <a:t>The European Community also welcomed China’s application. </a:t>
            </a:r>
          </a:p>
          <a:p>
            <a:pPr lvl="1"/>
            <a:r>
              <a:rPr lang="en-US" altLang="zh-CN" dirty="0" smtClean="0"/>
              <a:t>China was not perceived as an economic threat. </a:t>
            </a:r>
          </a:p>
          <a:p>
            <a:pPr lvl="1"/>
            <a:r>
              <a:rPr lang="en-US" altLang="zh-CN" dirty="0" smtClean="0"/>
              <a:t>China’s expected obligations was limited to tariff and non-tariff reduction for goods.</a:t>
            </a:r>
          </a:p>
          <a:p>
            <a:pPr lvl="1"/>
            <a:r>
              <a:rPr lang="en-US" altLang="zh-CN" dirty="0" smtClean="0"/>
              <a:t>There was minimal ministerial conflict within China.</a:t>
            </a:r>
          </a:p>
          <a:p>
            <a:r>
              <a:rPr lang="en-US" altLang="zh-CN" dirty="0" smtClean="0"/>
              <a:t>However, the political crisis of China in 1989 ruined all accomplishment achieved previously.</a:t>
            </a:r>
            <a:endParaRPr lang="zh-CN" altLang="en-US" dirty="0"/>
          </a:p>
        </p:txBody>
      </p:sp>
    </p:spTree>
    <p:extLst>
      <p:ext uri="{BB962C8B-B14F-4D97-AF65-F5344CB8AC3E}">
        <p14:creationId xmlns:p14="http://schemas.microsoft.com/office/powerpoint/2010/main" val="24097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China Had Yet to Become a Trading Giant </a:t>
            </a:r>
            <a:endParaRPr lang="zh-CN" altLang="en-US" dirty="0"/>
          </a:p>
        </p:txBody>
      </p:sp>
      <p:pic>
        <p:nvPicPr>
          <p:cNvPr id="4" name="内容占位符 3"/>
          <p:cNvPicPr>
            <a:picLocks noGrp="1" noChangeAspect="1"/>
          </p:cNvPicPr>
          <p:nvPr>
            <p:ph idx="1"/>
          </p:nvPr>
        </p:nvPicPr>
        <p:blipFill>
          <a:blip r:embed="rId2"/>
          <a:stretch>
            <a:fillRect/>
          </a:stretch>
        </p:blipFill>
        <p:spPr>
          <a:xfrm>
            <a:off x="3405187" y="2024856"/>
            <a:ext cx="5381625" cy="3952875"/>
          </a:xfrm>
          <a:prstGeom prst="rect">
            <a:avLst/>
          </a:prstGeom>
        </p:spPr>
      </p:pic>
    </p:spTree>
    <p:extLst>
      <p:ext uri="{BB962C8B-B14F-4D97-AF65-F5344CB8AC3E}">
        <p14:creationId xmlns:p14="http://schemas.microsoft.com/office/powerpoint/2010/main" val="15202217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Stage II: 1989-1994</a:t>
            </a:r>
            <a:endParaRPr lang="zh-CN" altLang="en-US" dirty="0"/>
          </a:p>
        </p:txBody>
      </p:sp>
      <p:sp>
        <p:nvSpPr>
          <p:cNvPr id="3" name="内容占位符 2"/>
          <p:cNvSpPr>
            <a:spLocks noGrp="1"/>
          </p:cNvSpPr>
          <p:nvPr>
            <p:ph idx="1"/>
          </p:nvPr>
        </p:nvSpPr>
        <p:spPr/>
        <p:txBody>
          <a:bodyPr/>
          <a:lstStyle/>
          <a:p>
            <a:r>
              <a:rPr lang="en-US" altLang="zh-CN" dirty="0"/>
              <a:t>Difficulties of WTO Negotiation by the end of </a:t>
            </a:r>
            <a:r>
              <a:rPr lang="en-US" altLang="zh-CN" dirty="0" smtClean="0"/>
              <a:t>1994</a:t>
            </a:r>
          </a:p>
          <a:p>
            <a:pPr lvl="1"/>
            <a:r>
              <a:rPr lang="en-US" altLang="zh-CN" dirty="0" smtClean="0"/>
              <a:t>The good days of the Sino-US relationship ended forever.</a:t>
            </a:r>
          </a:p>
          <a:p>
            <a:pPr lvl="1"/>
            <a:r>
              <a:rPr lang="en-US" altLang="zh-CN" dirty="0" smtClean="0"/>
              <a:t>Politics in China and the US</a:t>
            </a:r>
          </a:p>
          <a:p>
            <a:pPr lvl="2"/>
            <a:r>
              <a:rPr lang="en-US" altLang="zh-CN" dirty="0" smtClean="0"/>
              <a:t>China: Jiang had yet to consolidate power, vested interests</a:t>
            </a:r>
          </a:p>
          <a:p>
            <a:pPr lvl="2"/>
            <a:r>
              <a:rPr lang="en-US" altLang="zh-CN" dirty="0" smtClean="0"/>
              <a:t>US: Clinton had yet to come up with a consistent China policy, congressional politics</a:t>
            </a:r>
          </a:p>
          <a:p>
            <a:pPr lvl="1"/>
            <a:r>
              <a:rPr lang="en-US" altLang="zh-CN" dirty="0" smtClean="0"/>
              <a:t>Perceived threats from China</a:t>
            </a:r>
          </a:p>
          <a:p>
            <a:pPr lvl="1"/>
            <a:r>
              <a:rPr lang="en-US" altLang="zh-CN" dirty="0" smtClean="0"/>
              <a:t>Difficulty of coalition building</a:t>
            </a:r>
          </a:p>
          <a:p>
            <a:pPr lvl="1"/>
            <a:r>
              <a:rPr lang="en-US" altLang="zh-CN" dirty="0" smtClean="0"/>
              <a:t>The position of corporate America</a:t>
            </a:r>
            <a:endParaRPr lang="zh-CN" altLang="en-US" dirty="0"/>
          </a:p>
        </p:txBody>
      </p:sp>
    </p:spTree>
    <p:extLst>
      <p:ext uri="{BB962C8B-B14F-4D97-AF65-F5344CB8AC3E}">
        <p14:creationId xmlns:p14="http://schemas.microsoft.com/office/powerpoint/2010/main" val="24361356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China’s Reforms in 1989-1994</a:t>
            </a:r>
            <a:endParaRPr lang="zh-CN" altLang="en-US" dirty="0"/>
          </a:p>
        </p:txBody>
      </p:sp>
      <p:sp>
        <p:nvSpPr>
          <p:cNvPr id="3" name="内容占位符 2"/>
          <p:cNvSpPr>
            <a:spLocks noGrp="1"/>
          </p:cNvSpPr>
          <p:nvPr>
            <p:ph idx="1"/>
          </p:nvPr>
        </p:nvSpPr>
        <p:spPr/>
        <p:txBody>
          <a:bodyPr>
            <a:normAutofit/>
          </a:bodyPr>
          <a:lstStyle/>
          <a:p>
            <a:r>
              <a:rPr lang="en-US" altLang="zh-CN" dirty="0" smtClean="0"/>
              <a:t>Amid </a:t>
            </a:r>
            <a:r>
              <a:rPr lang="en-US" altLang="zh-CN" dirty="0"/>
              <a:t>diplomatic isolation, China made a series </a:t>
            </a:r>
            <a:r>
              <a:rPr lang="en-US" altLang="zh-CN" dirty="0" smtClean="0"/>
              <a:t>of concessions </a:t>
            </a:r>
            <a:r>
              <a:rPr lang="en-US" altLang="zh-CN" dirty="0"/>
              <a:t>to improve its relations with the US on human rights, proliferation </a:t>
            </a:r>
            <a:r>
              <a:rPr lang="en-US" altLang="zh-CN" dirty="0" smtClean="0"/>
              <a:t>and trade</a:t>
            </a:r>
            <a:r>
              <a:rPr lang="en-US" altLang="zh-CN" dirty="0"/>
              <a:t>.</a:t>
            </a:r>
          </a:p>
          <a:p>
            <a:r>
              <a:rPr lang="en-US" altLang="zh-CN" dirty="0" smtClean="0"/>
              <a:t>The 14</a:t>
            </a:r>
            <a:r>
              <a:rPr lang="en-US" altLang="zh-CN" baseline="30000" dirty="0" smtClean="0"/>
              <a:t>th</a:t>
            </a:r>
            <a:r>
              <a:rPr lang="en-US" altLang="zh-CN" dirty="0" smtClean="0"/>
              <a:t> Party Congress achieved a breakthrough </a:t>
            </a:r>
            <a:r>
              <a:rPr lang="en-US" altLang="zh-CN" dirty="0"/>
              <a:t>in ideology: the goal of China’s economic reform was to build a </a:t>
            </a:r>
            <a:r>
              <a:rPr lang="en-US" altLang="zh-CN" dirty="0" smtClean="0"/>
              <a:t>“socialist market economy”.</a:t>
            </a:r>
          </a:p>
          <a:p>
            <a:r>
              <a:rPr lang="en-US" altLang="zh-CN" dirty="0" smtClean="0"/>
              <a:t>Removed the dual-track exchange rate system in 1994. </a:t>
            </a:r>
          </a:p>
          <a:p>
            <a:r>
              <a:rPr lang="en-US" altLang="zh-CN" dirty="0"/>
              <a:t>However, </a:t>
            </a:r>
            <a:r>
              <a:rPr lang="en-US" altLang="zh-CN" dirty="0" smtClean="0"/>
              <a:t>due to the US opposition, China failed to join GATT by 1994, and thus failed to become an original member of the WTO.</a:t>
            </a:r>
            <a:endParaRPr lang="zh-CN" altLang="en-US" dirty="0"/>
          </a:p>
        </p:txBody>
      </p:sp>
    </p:spTree>
    <p:extLst>
      <p:ext uri="{BB962C8B-B14F-4D97-AF65-F5344CB8AC3E}">
        <p14:creationId xmlns:p14="http://schemas.microsoft.com/office/powerpoint/2010/main" val="2946735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1994 Setback</a:t>
            </a:r>
            <a:endParaRPr lang="zh-CN" altLang="en-US" dirty="0"/>
          </a:p>
        </p:txBody>
      </p:sp>
      <p:pic>
        <p:nvPicPr>
          <p:cNvPr id="4" name="内容占位符 3"/>
          <p:cNvPicPr>
            <a:picLocks noGrp="1" noChangeAspect="1"/>
          </p:cNvPicPr>
          <p:nvPr>
            <p:ph idx="1"/>
          </p:nvPr>
        </p:nvPicPr>
        <p:blipFill>
          <a:blip r:embed="rId2"/>
          <a:stretch>
            <a:fillRect/>
          </a:stretch>
        </p:blipFill>
        <p:spPr>
          <a:xfrm>
            <a:off x="2586372" y="1825625"/>
            <a:ext cx="7019256" cy="4351338"/>
          </a:xfrm>
          <a:prstGeom prst="rect">
            <a:avLst/>
          </a:prstGeom>
        </p:spPr>
      </p:pic>
      <p:sp>
        <p:nvSpPr>
          <p:cNvPr id="5" name="椭圆 4"/>
          <p:cNvSpPr/>
          <p:nvPr/>
        </p:nvSpPr>
        <p:spPr>
          <a:xfrm rot="1951225">
            <a:off x="6203983" y="3393482"/>
            <a:ext cx="1668039" cy="42616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8627849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Stage III:</a:t>
            </a:r>
            <a:r>
              <a:rPr lang="zh-CN" altLang="en-US" dirty="0"/>
              <a:t> </a:t>
            </a:r>
            <a:r>
              <a:rPr lang="en-US" altLang="zh-CN" dirty="0" smtClean="0"/>
              <a:t>1995-2001</a:t>
            </a:r>
            <a:endParaRPr lang="zh-CN" altLang="en-US" dirty="0"/>
          </a:p>
        </p:txBody>
      </p:sp>
      <p:sp>
        <p:nvSpPr>
          <p:cNvPr id="3" name="内容占位符 2"/>
          <p:cNvSpPr>
            <a:spLocks noGrp="1"/>
          </p:cNvSpPr>
          <p:nvPr>
            <p:ph idx="1"/>
          </p:nvPr>
        </p:nvSpPr>
        <p:spPr/>
        <p:txBody>
          <a:bodyPr>
            <a:normAutofit fontScale="92500"/>
          </a:bodyPr>
          <a:lstStyle/>
          <a:p>
            <a:r>
              <a:rPr lang="en-US" altLang="zh-CN" dirty="0"/>
              <a:t>In November 1995 </a:t>
            </a:r>
            <a:r>
              <a:rPr lang="en-US" altLang="zh-CN" dirty="0" smtClean="0"/>
              <a:t>China decided </a:t>
            </a:r>
            <a:r>
              <a:rPr lang="en-US" altLang="zh-CN" dirty="0"/>
              <a:t>to move on and transfer its GATT </a:t>
            </a:r>
            <a:r>
              <a:rPr lang="en-US" altLang="zh-CN" dirty="0" smtClean="0"/>
              <a:t>application </a:t>
            </a:r>
            <a:r>
              <a:rPr lang="en-US" altLang="zh-CN" dirty="0"/>
              <a:t>to WTO application.</a:t>
            </a:r>
          </a:p>
          <a:p>
            <a:r>
              <a:rPr lang="en-US" altLang="zh-CN" dirty="0" smtClean="0"/>
              <a:t>In </a:t>
            </a:r>
            <a:r>
              <a:rPr lang="en-US" altLang="zh-CN" dirty="0"/>
              <a:t>1995 December, President Jiang unveiled a surprise initiative </a:t>
            </a:r>
            <a:r>
              <a:rPr lang="en-US" altLang="zh-CN" dirty="0" smtClean="0"/>
              <a:t>in the APEC </a:t>
            </a:r>
            <a:r>
              <a:rPr lang="en-US" altLang="zh-CN" dirty="0"/>
              <a:t>Summit Forum held in Osaka, pledging import tariff </a:t>
            </a:r>
            <a:r>
              <a:rPr lang="en-US" altLang="zh-CN" dirty="0" smtClean="0"/>
              <a:t>reduction </a:t>
            </a:r>
            <a:r>
              <a:rPr lang="en-US" altLang="zh-CN" dirty="0"/>
              <a:t>on up to 6,000 products and the abolishment of import quota on </a:t>
            </a:r>
            <a:r>
              <a:rPr lang="en-US" altLang="zh-CN" dirty="0" smtClean="0"/>
              <a:t>170 categories </a:t>
            </a:r>
            <a:r>
              <a:rPr lang="en-US" altLang="zh-CN" dirty="0"/>
              <a:t>of goods. It was China’s largest trade liberalization package since </a:t>
            </a:r>
            <a:r>
              <a:rPr lang="en-US" altLang="zh-CN" dirty="0" smtClean="0"/>
              <a:t>the beginning </a:t>
            </a:r>
            <a:r>
              <a:rPr lang="en-US" altLang="zh-CN" dirty="0"/>
              <a:t>of the economic reform in 1979</a:t>
            </a:r>
            <a:r>
              <a:rPr lang="en-US" altLang="zh-CN" dirty="0" smtClean="0"/>
              <a:t>.</a:t>
            </a:r>
          </a:p>
          <a:p>
            <a:r>
              <a:rPr lang="en-US" altLang="zh-CN" dirty="0"/>
              <a:t>In February 1999, the State </a:t>
            </a:r>
            <a:r>
              <a:rPr lang="en-US" altLang="zh-CN" dirty="0" smtClean="0"/>
              <a:t>Council, led by Zhu, </a:t>
            </a:r>
            <a:r>
              <a:rPr lang="en-US" altLang="zh-CN" dirty="0"/>
              <a:t>developed a </a:t>
            </a:r>
            <a:r>
              <a:rPr lang="en-US" altLang="zh-CN" dirty="0" smtClean="0"/>
              <a:t>concession </a:t>
            </a:r>
            <a:r>
              <a:rPr lang="en-US" altLang="zh-CN" dirty="0"/>
              <a:t>package </a:t>
            </a:r>
            <a:r>
              <a:rPr lang="en-US" altLang="zh-CN" dirty="0" smtClean="0"/>
              <a:t>and submitted </a:t>
            </a:r>
            <a:r>
              <a:rPr lang="en-US" altLang="zh-CN" dirty="0"/>
              <a:t>it to the Politburo for approval</a:t>
            </a:r>
            <a:r>
              <a:rPr lang="en-US" altLang="zh-CN" dirty="0" smtClean="0"/>
              <a:t>. Under Jiang’s leadership, it was approved. Zhu brought the package to the US in April 1999 and expected to conclude the bilateral negotiation with the US. </a:t>
            </a:r>
          </a:p>
        </p:txBody>
      </p:sp>
    </p:spTree>
    <p:extLst>
      <p:ext uri="{BB962C8B-B14F-4D97-AF65-F5344CB8AC3E}">
        <p14:creationId xmlns:p14="http://schemas.microsoft.com/office/powerpoint/2010/main" val="3856018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Nothing Good Comes Easy (</a:t>
            </a:r>
            <a:r>
              <a:rPr lang="zh-CN" altLang="en-US" dirty="0" smtClean="0"/>
              <a:t>好事多磨</a:t>
            </a:r>
            <a:r>
              <a:rPr lang="en-US" altLang="zh-CN" dirty="0" smtClean="0"/>
              <a:t>)</a:t>
            </a:r>
            <a:endParaRPr lang="zh-CN" altLang="en-US" dirty="0"/>
          </a:p>
        </p:txBody>
      </p:sp>
      <p:sp>
        <p:nvSpPr>
          <p:cNvPr id="3" name="内容占位符 2"/>
          <p:cNvSpPr>
            <a:spLocks noGrp="1"/>
          </p:cNvSpPr>
          <p:nvPr>
            <p:ph idx="1"/>
          </p:nvPr>
        </p:nvSpPr>
        <p:spPr/>
        <p:txBody>
          <a:bodyPr/>
          <a:lstStyle/>
          <a:p>
            <a:r>
              <a:rPr lang="en-US" altLang="zh-CN" dirty="0"/>
              <a:t>Clinton failed to sign. The details of the concession package were made public by the White House. </a:t>
            </a:r>
            <a:endParaRPr lang="zh-CN" altLang="en-US" dirty="0"/>
          </a:p>
          <a:p>
            <a:r>
              <a:rPr lang="en-US" altLang="zh-CN" dirty="0" smtClean="0"/>
              <a:t>Backlash of the publicized concession package. </a:t>
            </a:r>
          </a:p>
          <a:p>
            <a:r>
              <a:rPr lang="en-US" altLang="zh-CN" dirty="0" smtClean="0"/>
              <a:t>The NATO Bombing of the Chinese Embassy in Belgrade.</a:t>
            </a:r>
          </a:p>
          <a:p>
            <a:r>
              <a:rPr lang="en-US" altLang="zh-CN" dirty="0" smtClean="0"/>
              <a:t>The final talks with the US started on 10 November 1999 and lasted 6 days. </a:t>
            </a:r>
          </a:p>
          <a:p>
            <a:r>
              <a:rPr lang="en-US" altLang="zh-CN" dirty="0" smtClean="0"/>
              <a:t>The EU-China bilateral agreement was signed on 19 May 2000. </a:t>
            </a:r>
          </a:p>
          <a:p>
            <a:r>
              <a:rPr lang="en-US" altLang="zh-CN" dirty="0" smtClean="0"/>
              <a:t>China formally joined WTO on 10 December 2001. </a:t>
            </a:r>
            <a:endParaRPr lang="zh-CN" altLang="en-US" dirty="0"/>
          </a:p>
        </p:txBody>
      </p:sp>
    </p:spTree>
    <p:extLst>
      <p:ext uri="{BB962C8B-B14F-4D97-AF65-F5344CB8AC3E}">
        <p14:creationId xmlns:p14="http://schemas.microsoft.com/office/powerpoint/2010/main" val="42227897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Contributed to the Eventual Success?</a:t>
            </a:r>
            <a:endParaRPr lang="zh-CN" altLang="en-US" dirty="0"/>
          </a:p>
        </p:txBody>
      </p:sp>
      <p:sp>
        <p:nvSpPr>
          <p:cNvPr id="3" name="内容占位符 2"/>
          <p:cNvSpPr>
            <a:spLocks noGrp="1"/>
          </p:cNvSpPr>
          <p:nvPr>
            <p:ph idx="1"/>
          </p:nvPr>
        </p:nvSpPr>
        <p:spPr/>
        <p:txBody>
          <a:bodyPr/>
          <a:lstStyle/>
          <a:p>
            <a:r>
              <a:rPr lang="en-US" altLang="zh-CN" dirty="0" smtClean="0"/>
              <a:t>The leadership of Jiang and Zhu in China and Clinton in the US. </a:t>
            </a:r>
          </a:p>
          <a:p>
            <a:r>
              <a:rPr lang="en-US" altLang="zh-CN" dirty="0" smtClean="0"/>
              <a:t>The reforms accomplished in the 1990s convinced the west that China was fully liberalizing its market.</a:t>
            </a:r>
          </a:p>
          <a:p>
            <a:r>
              <a:rPr lang="en-US" altLang="zh-CN" dirty="0" smtClean="0"/>
              <a:t>The EU and Japan was accommodative. </a:t>
            </a:r>
            <a:endParaRPr lang="zh-CN" altLang="en-US" dirty="0"/>
          </a:p>
        </p:txBody>
      </p:sp>
    </p:spTree>
    <p:extLst>
      <p:ext uri="{BB962C8B-B14F-4D97-AF65-F5344CB8AC3E}">
        <p14:creationId xmlns:p14="http://schemas.microsoft.com/office/powerpoint/2010/main" val="3208089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normAutofit/>
          </a:bodyPr>
          <a:lstStyle/>
          <a:p>
            <a:r>
              <a:rPr lang="en-US" altLang="zh-CN" dirty="0" smtClean="0"/>
              <a:t>Trade in the planned </a:t>
            </a:r>
            <a:r>
              <a:rPr lang="en-US" altLang="zh-CN" dirty="0"/>
              <a:t>e</a:t>
            </a:r>
            <a:r>
              <a:rPr lang="en-US" altLang="zh-CN" dirty="0" smtClean="0"/>
              <a:t>conomy</a:t>
            </a:r>
          </a:p>
          <a:p>
            <a:r>
              <a:rPr lang="en-US" altLang="zh-CN" dirty="0" smtClean="0"/>
              <a:t>The process of joining GATT/WTO</a:t>
            </a:r>
          </a:p>
          <a:p>
            <a:r>
              <a:rPr lang="en-US" altLang="zh-CN" dirty="0" smtClean="0"/>
              <a:t>The current trade disputes between China and the US</a:t>
            </a:r>
            <a:endParaRPr lang="en-US" altLang="zh-CN" dirty="0"/>
          </a:p>
          <a:p>
            <a:pPr marL="457200" lvl="1" indent="0">
              <a:buNone/>
            </a:pPr>
            <a:endParaRPr lang="zh-CN" altLang="en-US" dirty="0"/>
          </a:p>
        </p:txBody>
      </p:sp>
    </p:spTree>
    <p:extLst>
      <p:ext uri="{BB962C8B-B14F-4D97-AF65-F5344CB8AC3E}">
        <p14:creationId xmlns:p14="http://schemas.microsoft.com/office/powerpoint/2010/main" val="23776736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Outline</a:t>
            </a:r>
            <a:endParaRPr lang="zh-CN" altLang="en-US" dirty="0"/>
          </a:p>
        </p:txBody>
      </p:sp>
      <p:sp>
        <p:nvSpPr>
          <p:cNvPr id="3" name="内容占位符 2"/>
          <p:cNvSpPr>
            <a:spLocks noGrp="1"/>
          </p:cNvSpPr>
          <p:nvPr>
            <p:ph idx="1"/>
          </p:nvPr>
        </p:nvSpPr>
        <p:spPr/>
        <p:txBody>
          <a:bodyPr>
            <a:normAutofit/>
          </a:bodyPr>
          <a:lstStyle/>
          <a:p>
            <a:r>
              <a:rPr lang="en-US" altLang="zh-CN" dirty="0" smtClean="0"/>
              <a:t>Trade in the planned </a:t>
            </a:r>
            <a:r>
              <a:rPr lang="en-US" altLang="zh-CN" dirty="0"/>
              <a:t>e</a:t>
            </a:r>
            <a:r>
              <a:rPr lang="en-US" altLang="zh-CN" dirty="0" smtClean="0"/>
              <a:t>conomy</a:t>
            </a:r>
          </a:p>
          <a:p>
            <a:r>
              <a:rPr lang="en-US" altLang="zh-CN" dirty="0" smtClean="0"/>
              <a:t>The process of joining GATT/WTO</a:t>
            </a:r>
          </a:p>
          <a:p>
            <a:r>
              <a:rPr lang="en-US" altLang="zh-CN" b="1" dirty="0" smtClean="0"/>
              <a:t>The current trade disputes between China and the US</a:t>
            </a:r>
            <a:endParaRPr lang="en-US" altLang="zh-CN" b="1" dirty="0"/>
          </a:p>
          <a:p>
            <a:pPr marL="457200" lvl="1" indent="0">
              <a:buNone/>
            </a:pPr>
            <a:endParaRPr lang="zh-CN" altLang="en-US" b="1" dirty="0"/>
          </a:p>
        </p:txBody>
      </p:sp>
    </p:spTree>
    <p:extLst>
      <p:ext uri="{BB962C8B-B14F-4D97-AF65-F5344CB8AC3E}">
        <p14:creationId xmlns:p14="http://schemas.microsoft.com/office/powerpoint/2010/main" val="1080942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The Bilateral Imbalance</a:t>
            </a:r>
            <a:endParaRPr lang="zh-CN" altLang="en-US" dirty="0"/>
          </a:p>
        </p:txBody>
      </p:sp>
      <p:pic>
        <p:nvPicPr>
          <p:cNvPr id="4" name="内容占位符 3"/>
          <p:cNvPicPr>
            <a:picLocks noGrp="1" noChangeAspect="1"/>
          </p:cNvPicPr>
          <p:nvPr>
            <p:ph idx="1"/>
          </p:nvPr>
        </p:nvPicPr>
        <p:blipFill>
          <a:blip r:embed="rId2"/>
          <a:stretch>
            <a:fillRect/>
          </a:stretch>
        </p:blipFill>
        <p:spPr>
          <a:xfrm>
            <a:off x="3020054" y="1825625"/>
            <a:ext cx="6151891" cy="4351338"/>
          </a:xfrm>
          <a:prstGeom prst="rect">
            <a:avLst/>
          </a:prstGeom>
        </p:spPr>
      </p:pic>
    </p:spTree>
    <p:extLst>
      <p:ext uri="{BB962C8B-B14F-4D97-AF65-F5344CB8AC3E}">
        <p14:creationId xmlns:p14="http://schemas.microsoft.com/office/powerpoint/2010/main" val="1236218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the US Requests</a:t>
            </a:r>
            <a:endParaRPr lang="zh-CN" altLang="en-US" dirty="0"/>
          </a:p>
        </p:txBody>
      </p:sp>
      <p:sp>
        <p:nvSpPr>
          <p:cNvPr id="3" name="内容占位符 2"/>
          <p:cNvSpPr>
            <a:spLocks noGrp="1"/>
          </p:cNvSpPr>
          <p:nvPr>
            <p:ph idx="1"/>
          </p:nvPr>
        </p:nvSpPr>
        <p:spPr/>
        <p:txBody>
          <a:bodyPr/>
          <a:lstStyle/>
          <a:p>
            <a:r>
              <a:rPr lang="en-US" altLang="zh-CN" dirty="0" smtClean="0"/>
              <a:t>Increased market access for American companies</a:t>
            </a:r>
          </a:p>
          <a:p>
            <a:r>
              <a:rPr lang="en-US" altLang="zh-CN" dirty="0" smtClean="0"/>
              <a:t>A stronger protection of intellectual property (patents, software, etc.)</a:t>
            </a:r>
          </a:p>
          <a:p>
            <a:r>
              <a:rPr lang="en-US" altLang="zh-CN" dirty="0" smtClean="0"/>
              <a:t>Phasing-out of industrial policies (subsidies and restrictions)</a:t>
            </a:r>
          </a:p>
          <a:p>
            <a:r>
              <a:rPr lang="en-US" altLang="zh-CN" dirty="0" smtClean="0"/>
              <a:t>Phasing-out of special treatments of SOEs</a:t>
            </a:r>
          </a:p>
          <a:p>
            <a:r>
              <a:rPr lang="en-US" altLang="zh-CN" dirty="0" smtClean="0"/>
              <a:t>Increased policy transparency </a:t>
            </a:r>
            <a:endParaRPr lang="zh-CN" altLang="en-US" dirty="0"/>
          </a:p>
        </p:txBody>
      </p:sp>
    </p:spTree>
    <p:extLst>
      <p:ext uri="{BB962C8B-B14F-4D97-AF65-F5344CB8AC3E}">
        <p14:creationId xmlns:p14="http://schemas.microsoft.com/office/powerpoint/2010/main" val="3746619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What would happen down the road?</a:t>
            </a:r>
            <a:endParaRPr lang="zh-CN" altLang="en-US" dirty="0"/>
          </a:p>
        </p:txBody>
      </p:sp>
      <p:sp>
        <p:nvSpPr>
          <p:cNvPr id="3" name="内容占位符 2"/>
          <p:cNvSpPr>
            <a:spLocks noGrp="1"/>
          </p:cNvSpPr>
          <p:nvPr>
            <p:ph idx="1"/>
          </p:nvPr>
        </p:nvSpPr>
        <p:spPr/>
        <p:txBody>
          <a:bodyPr/>
          <a:lstStyle/>
          <a:p>
            <a:r>
              <a:rPr lang="en-US" altLang="zh-CN" dirty="0" smtClean="0"/>
              <a:t>Discussions.</a:t>
            </a:r>
            <a:endParaRPr lang="zh-CN" altLang="en-US" dirty="0"/>
          </a:p>
        </p:txBody>
      </p:sp>
    </p:spTree>
    <p:extLst>
      <p:ext uri="{BB962C8B-B14F-4D97-AF65-F5344CB8AC3E}">
        <p14:creationId xmlns:p14="http://schemas.microsoft.com/office/powerpoint/2010/main" val="4272613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Questions</a:t>
            </a:r>
            <a:endParaRPr lang="zh-CN" altLang="en-US" dirty="0"/>
          </a:p>
        </p:txBody>
      </p:sp>
      <p:sp>
        <p:nvSpPr>
          <p:cNvPr id="3" name="内容占位符 2"/>
          <p:cNvSpPr>
            <a:spLocks noGrp="1"/>
          </p:cNvSpPr>
          <p:nvPr>
            <p:ph idx="1"/>
          </p:nvPr>
        </p:nvSpPr>
        <p:spPr/>
        <p:txBody>
          <a:bodyPr/>
          <a:lstStyle/>
          <a:p>
            <a:r>
              <a:rPr lang="en-US" altLang="zh-CN" dirty="0" smtClean="0"/>
              <a:t>What was the trading system before the reform?</a:t>
            </a:r>
          </a:p>
          <a:p>
            <a:r>
              <a:rPr lang="en-US" altLang="zh-CN" dirty="0" smtClean="0"/>
              <a:t>How does export-processing (EP) work?</a:t>
            </a:r>
          </a:p>
          <a:p>
            <a:r>
              <a:rPr lang="en-US" altLang="zh-CN" dirty="0" smtClean="0"/>
              <a:t>How did the dual-track trade regime evolve over time?</a:t>
            </a:r>
          </a:p>
          <a:p>
            <a:r>
              <a:rPr lang="en-US" altLang="zh-CN" dirty="0" smtClean="0"/>
              <a:t>Why did it take so long for China to join GATT/WTO?</a:t>
            </a:r>
          </a:p>
          <a:p>
            <a:r>
              <a:rPr lang="en-US" altLang="zh-CN" dirty="0" smtClean="0"/>
              <a:t>For the purpose of joining GATT/WTO, what reforms did China push?</a:t>
            </a:r>
          </a:p>
          <a:p>
            <a:r>
              <a:rPr lang="en-US" altLang="zh-CN" dirty="0" smtClean="0"/>
              <a:t>What were the legacies of joining GATT/WTO?</a:t>
            </a:r>
          </a:p>
          <a:p>
            <a:r>
              <a:rPr lang="en-US" altLang="zh-CN" dirty="0" smtClean="0"/>
              <a:t>What are the current trade disputes between China and the US about?</a:t>
            </a:r>
          </a:p>
          <a:p>
            <a:endParaRPr lang="en-US" altLang="zh-CN" dirty="0" smtClean="0"/>
          </a:p>
          <a:p>
            <a:endParaRPr lang="en-US" altLang="zh-CN" dirty="0" smtClean="0"/>
          </a:p>
          <a:p>
            <a:endParaRPr lang="zh-CN" altLang="en-US" dirty="0"/>
          </a:p>
        </p:txBody>
      </p:sp>
    </p:spTree>
    <p:extLst>
      <p:ext uri="{BB962C8B-B14F-4D97-AF65-F5344CB8AC3E}">
        <p14:creationId xmlns:p14="http://schemas.microsoft.com/office/powerpoint/2010/main" val="1535265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Important Persons</a:t>
            </a:r>
            <a:endParaRPr lang="zh-CN" altLang="en-US" dirty="0"/>
          </a:p>
        </p:txBody>
      </p:sp>
      <p:pic>
        <p:nvPicPr>
          <p:cNvPr id="4" name="图片 3"/>
          <p:cNvPicPr>
            <a:picLocks noChangeAspect="1"/>
          </p:cNvPicPr>
          <p:nvPr/>
        </p:nvPicPr>
        <p:blipFill>
          <a:blip r:embed="rId2"/>
          <a:stretch>
            <a:fillRect/>
          </a:stretch>
        </p:blipFill>
        <p:spPr>
          <a:xfrm>
            <a:off x="6096000" y="2290682"/>
            <a:ext cx="3940509" cy="2859684"/>
          </a:xfrm>
          <a:prstGeom prst="rect">
            <a:avLst/>
          </a:prstGeom>
        </p:spPr>
      </p:pic>
      <p:sp>
        <p:nvSpPr>
          <p:cNvPr id="5" name="文本框 4"/>
          <p:cNvSpPr txBox="1"/>
          <p:nvPr/>
        </p:nvSpPr>
        <p:spPr>
          <a:xfrm>
            <a:off x="6713084" y="5406571"/>
            <a:ext cx="2537926" cy="369332"/>
          </a:xfrm>
          <a:prstGeom prst="rect">
            <a:avLst/>
          </a:prstGeom>
          <a:noFill/>
        </p:spPr>
        <p:txBody>
          <a:bodyPr wrap="square" rtlCol="0">
            <a:spAutoFit/>
          </a:bodyPr>
          <a:lstStyle/>
          <a:p>
            <a:r>
              <a:rPr lang="en-US" altLang="zh-CN" dirty="0" smtClean="0"/>
              <a:t>Zhu </a:t>
            </a:r>
            <a:r>
              <a:rPr lang="en-US" altLang="zh-CN" dirty="0" err="1" smtClean="0"/>
              <a:t>Rongji</a:t>
            </a:r>
            <a:r>
              <a:rPr lang="en-US" altLang="zh-CN" dirty="0" smtClean="0"/>
              <a:t>, Premier</a:t>
            </a:r>
            <a:endParaRPr lang="zh-CN" altLang="en-US" dirty="0"/>
          </a:p>
        </p:txBody>
      </p:sp>
      <p:pic>
        <p:nvPicPr>
          <p:cNvPr id="1026" name="Picture 2" descr="æ±æ³½æ° çå¾åç»æ"/>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74800" y="2140228"/>
            <a:ext cx="4186464" cy="3160593"/>
          </a:xfrm>
          <a:prstGeom prst="rect">
            <a:avLst/>
          </a:prstGeom>
          <a:noFill/>
          <a:extLst>
            <a:ext uri="{909E8E84-426E-40DD-AFC4-6F175D3DCCD1}">
              <a14:hiddenFill xmlns:a14="http://schemas.microsoft.com/office/drawing/2010/main">
                <a:solidFill>
                  <a:srgbClr val="FFFFFF"/>
                </a:solidFill>
              </a14:hiddenFill>
            </a:ext>
          </a:extLst>
        </p:spPr>
      </p:pic>
      <p:sp>
        <p:nvSpPr>
          <p:cNvPr id="6" name="文本框 5"/>
          <p:cNvSpPr txBox="1"/>
          <p:nvPr/>
        </p:nvSpPr>
        <p:spPr>
          <a:xfrm>
            <a:off x="1625600" y="5406571"/>
            <a:ext cx="4027714" cy="369332"/>
          </a:xfrm>
          <a:prstGeom prst="rect">
            <a:avLst/>
          </a:prstGeom>
          <a:noFill/>
        </p:spPr>
        <p:txBody>
          <a:bodyPr wrap="square" rtlCol="0">
            <a:spAutoFit/>
          </a:bodyPr>
          <a:lstStyle/>
          <a:p>
            <a:r>
              <a:rPr lang="en-US" altLang="zh-CN" dirty="0" smtClean="0"/>
              <a:t>Jiang Zemin, Bill Clinton</a:t>
            </a:r>
            <a:endParaRPr lang="zh-CN" altLang="en-US" dirty="0"/>
          </a:p>
        </p:txBody>
      </p:sp>
    </p:spTree>
    <p:extLst>
      <p:ext uri="{BB962C8B-B14F-4D97-AF65-F5344CB8AC3E}">
        <p14:creationId xmlns:p14="http://schemas.microsoft.com/office/powerpoint/2010/main" val="260793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Trade in the Planned Economy</a:t>
            </a:r>
            <a:endParaRPr lang="zh-CN" altLang="en-US" dirty="0"/>
          </a:p>
        </p:txBody>
      </p:sp>
      <p:sp>
        <p:nvSpPr>
          <p:cNvPr id="3" name="内容占位符 2"/>
          <p:cNvSpPr>
            <a:spLocks noGrp="1"/>
          </p:cNvSpPr>
          <p:nvPr>
            <p:ph idx="1"/>
          </p:nvPr>
        </p:nvSpPr>
        <p:spPr/>
        <p:txBody>
          <a:bodyPr/>
          <a:lstStyle/>
          <a:p>
            <a:r>
              <a:rPr lang="en-US" altLang="zh-CN" dirty="0" smtClean="0"/>
              <a:t>Most of import and export was planned</a:t>
            </a:r>
          </a:p>
          <a:p>
            <a:r>
              <a:rPr lang="en-US" altLang="zh-CN" dirty="0" smtClean="0"/>
              <a:t>State </a:t>
            </a:r>
            <a:r>
              <a:rPr lang="en-US" altLang="zh-CN" dirty="0"/>
              <a:t>monopoly of foreign trade</a:t>
            </a:r>
          </a:p>
          <a:p>
            <a:r>
              <a:rPr lang="en-US" altLang="zh-CN" dirty="0"/>
              <a:t>Inconvertible RMB</a:t>
            </a:r>
          </a:p>
          <a:p>
            <a:endParaRPr lang="zh-CN" altLang="en-US" dirty="0"/>
          </a:p>
        </p:txBody>
      </p:sp>
    </p:spTree>
    <p:extLst>
      <p:ext uri="{BB962C8B-B14F-4D97-AF65-F5344CB8AC3E}">
        <p14:creationId xmlns:p14="http://schemas.microsoft.com/office/powerpoint/2010/main" val="632670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Trade Reform	</a:t>
            </a:r>
            <a:endParaRPr lang="zh-CN" altLang="en-US" dirty="0"/>
          </a:p>
        </p:txBody>
      </p:sp>
      <p:sp>
        <p:nvSpPr>
          <p:cNvPr id="3" name="内容占位符 2"/>
          <p:cNvSpPr>
            <a:spLocks noGrp="1"/>
          </p:cNvSpPr>
          <p:nvPr>
            <p:ph idx="1"/>
          </p:nvPr>
        </p:nvSpPr>
        <p:spPr/>
        <p:txBody>
          <a:bodyPr>
            <a:normAutofit/>
          </a:bodyPr>
          <a:lstStyle/>
          <a:p>
            <a:r>
              <a:rPr lang="en-US" altLang="zh-CN" dirty="0" smtClean="0"/>
              <a:t>The reform began with an urgent attempt to increase and diversify sources of foreign exchange. </a:t>
            </a:r>
          </a:p>
          <a:p>
            <a:r>
              <a:rPr lang="en-US" altLang="zh-CN" dirty="0" smtClean="0"/>
              <a:t>The first step in </a:t>
            </a:r>
            <a:r>
              <a:rPr lang="en-US" altLang="zh-CN" dirty="0"/>
              <a:t>opening came in 1978 when Hong Kong businesses were allowed to </a:t>
            </a:r>
            <a:r>
              <a:rPr lang="en-US" altLang="zh-CN" dirty="0" smtClean="0"/>
              <a:t>sign “export-processing</a:t>
            </a:r>
            <a:r>
              <a:rPr lang="en-US" altLang="zh-CN" dirty="0"/>
              <a:t>” (EP) contracts with Chinese firms in the Pearl </a:t>
            </a:r>
            <a:r>
              <a:rPr lang="en-US" altLang="zh-CN" dirty="0" smtClean="0"/>
              <a:t>River Delta.</a:t>
            </a:r>
          </a:p>
          <a:p>
            <a:r>
              <a:rPr lang="en-US" altLang="zh-CN" dirty="0" smtClean="0"/>
              <a:t>Four Special Economic Zones (SEZ) </a:t>
            </a:r>
            <a:r>
              <a:rPr lang="en-US" altLang="zh-CN" dirty="0"/>
              <a:t>were set up in Guangdong and Fujian</a:t>
            </a:r>
            <a:r>
              <a:rPr lang="en-US" altLang="zh-CN" dirty="0" smtClean="0"/>
              <a:t>.</a:t>
            </a:r>
          </a:p>
          <a:p>
            <a:pPr lvl="1"/>
            <a:endParaRPr lang="en-US" altLang="zh-CN" dirty="0" smtClean="0"/>
          </a:p>
          <a:p>
            <a:endParaRPr lang="en-US" altLang="zh-CN" dirty="0"/>
          </a:p>
          <a:p>
            <a:endParaRPr lang="en-US" altLang="zh-CN" dirty="0"/>
          </a:p>
          <a:p>
            <a:endParaRPr lang="en-US" altLang="zh-CN" dirty="0" smtClean="0"/>
          </a:p>
          <a:p>
            <a:pPr marL="0" indent="0">
              <a:buNone/>
            </a:pPr>
            <a:endParaRPr lang="en-US" altLang="zh-CN" dirty="0" smtClean="0"/>
          </a:p>
          <a:p>
            <a:endParaRPr lang="en-US" altLang="zh-CN" dirty="0"/>
          </a:p>
          <a:p>
            <a:endParaRPr lang="zh-CN" altLang="en-US" dirty="0"/>
          </a:p>
        </p:txBody>
      </p:sp>
    </p:spTree>
    <p:extLst>
      <p:ext uri="{BB962C8B-B14F-4D97-AF65-F5344CB8AC3E}">
        <p14:creationId xmlns:p14="http://schemas.microsoft.com/office/powerpoint/2010/main" val="3436438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 Dual-Track Trade Regime</a:t>
            </a:r>
            <a:endParaRPr lang="zh-CN" altLang="en-US" dirty="0"/>
          </a:p>
        </p:txBody>
      </p:sp>
      <p:sp>
        <p:nvSpPr>
          <p:cNvPr id="3" name="内容占位符 2"/>
          <p:cNvSpPr>
            <a:spLocks noGrp="1"/>
          </p:cNvSpPr>
          <p:nvPr>
            <p:ph idx="1"/>
          </p:nvPr>
        </p:nvSpPr>
        <p:spPr/>
        <p:txBody>
          <a:bodyPr/>
          <a:lstStyle/>
          <a:p>
            <a:r>
              <a:rPr lang="en-US" altLang="zh-CN" dirty="0" smtClean="0"/>
              <a:t>The dual-track trade regime</a:t>
            </a:r>
          </a:p>
          <a:p>
            <a:pPr lvl="1"/>
            <a:r>
              <a:rPr lang="en-US" altLang="zh-CN" dirty="0" smtClean="0"/>
              <a:t>Very open for foreign firms and domestic enterprises engaged in EP.</a:t>
            </a:r>
          </a:p>
          <a:p>
            <a:pPr lvl="1"/>
            <a:r>
              <a:rPr lang="en-US" altLang="zh-CN" dirty="0" smtClean="0"/>
              <a:t>Restrictive for all others. </a:t>
            </a:r>
          </a:p>
          <a:p>
            <a:r>
              <a:rPr lang="en-US" altLang="zh-CN" dirty="0" smtClean="0"/>
              <a:t>“Leakage” </a:t>
            </a:r>
          </a:p>
          <a:p>
            <a:pPr lvl="1"/>
            <a:r>
              <a:rPr lang="en-US" altLang="zh-CN" dirty="0" smtClean="0"/>
              <a:t>Goods imported under EP were sold in the domestic market.</a:t>
            </a:r>
          </a:p>
          <a:p>
            <a:r>
              <a:rPr lang="en-US" altLang="zh-CN" dirty="0" smtClean="0"/>
              <a:t>Smuggle</a:t>
            </a:r>
          </a:p>
          <a:p>
            <a:pPr lvl="1"/>
            <a:r>
              <a:rPr lang="en-US" altLang="zh-CN" dirty="0" smtClean="0"/>
              <a:t>Hong Kong as a hub. </a:t>
            </a:r>
          </a:p>
        </p:txBody>
      </p:sp>
    </p:spTree>
    <p:extLst>
      <p:ext uri="{BB962C8B-B14F-4D97-AF65-F5344CB8AC3E}">
        <p14:creationId xmlns:p14="http://schemas.microsoft.com/office/powerpoint/2010/main" val="5355454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Liberalizing the Foreign-Trade </a:t>
            </a:r>
            <a:r>
              <a:rPr lang="en-US" altLang="zh-CN" dirty="0" smtClean="0"/>
              <a:t>System</a:t>
            </a:r>
            <a:endParaRPr lang="zh-CN" altLang="en-US" dirty="0"/>
          </a:p>
        </p:txBody>
      </p:sp>
      <p:sp>
        <p:nvSpPr>
          <p:cNvPr id="3" name="内容占位符 2"/>
          <p:cNvSpPr>
            <a:spLocks noGrp="1"/>
          </p:cNvSpPr>
          <p:nvPr>
            <p:ph idx="1"/>
          </p:nvPr>
        </p:nvSpPr>
        <p:spPr/>
        <p:txBody>
          <a:bodyPr/>
          <a:lstStyle/>
          <a:p>
            <a:r>
              <a:rPr lang="en-US" altLang="zh-CN" dirty="0" smtClean="0"/>
              <a:t>Introduce a foreign exchange market (</a:t>
            </a:r>
            <a:r>
              <a:rPr lang="zh-CN" altLang="en-US" dirty="0" smtClean="0"/>
              <a:t>调剂市场</a:t>
            </a:r>
            <a:r>
              <a:rPr lang="en-US" altLang="zh-CN" dirty="0" smtClean="0"/>
              <a:t>)</a:t>
            </a:r>
            <a:endParaRPr lang="en-US" altLang="zh-CN" dirty="0"/>
          </a:p>
          <a:p>
            <a:r>
              <a:rPr lang="en-US" altLang="zh-CN" dirty="0"/>
              <a:t>De-monopolize trade</a:t>
            </a:r>
          </a:p>
          <a:p>
            <a:r>
              <a:rPr lang="en-US" altLang="zh-CN" dirty="0"/>
              <a:t>Creation of tariff and nontariff </a:t>
            </a:r>
            <a:r>
              <a:rPr lang="en-US" altLang="zh-CN" dirty="0" smtClean="0"/>
              <a:t>barriers</a:t>
            </a:r>
            <a:endParaRPr lang="en-US" altLang="zh-CN" dirty="0"/>
          </a:p>
          <a:p>
            <a:r>
              <a:rPr lang="en-US" altLang="zh-CN" dirty="0" smtClean="0"/>
              <a:t>Start the GATT/WTO negotiation</a:t>
            </a:r>
            <a:endParaRPr lang="en-US" altLang="zh-CN" dirty="0"/>
          </a:p>
          <a:p>
            <a:endParaRPr lang="zh-CN" altLang="en-US" dirty="0"/>
          </a:p>
        </p:txBody>
      </p:sp>
    </p:spTree>
    <p:extLst>
      <p:ext uri="{BB962C8B-B14F-4D97-AF65-F5344CB8AC3E}">
        <p14:creationId xmlns:p14="http://schemas.microsoft.com/office/powerpoint/2010/main" val="3448427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De-Monopolize Trade</a:t>
            </a:r>
            <a:endParaRPr lang="zh-CN" altLang="en-US" dirty="0"/>
          </a:p>
        </p:txBody>
      </p:sp>
      <p:pic>
        <p:nvPicPr>
          <p:cNvPr id="4" name="内容占位符 3"/>
          <p:cNvPicPr>
            <a:picLocks noGrp="1" noChangeAspect="1"/>
          </p:cNvPicPr>
          <p:nvPr>
            <p:ph idx="1"/>
          </p:nvPr>
        </p:nvPicPr>
        <p:blipFill>
          <a:blip r:embed="rId2"/>
          <a:stretch>
            <a:fillRect/>
          </a:stretch>
        </p:blipFill>
        <p:spPr>
          <a:xfrm>
            <a:off x="3788230" y="1451139"/>
            <a:ext cx="3809578" cy="4820167"/>
          </a:xfrm>
          <a:prstGeom prst="rect">
            <a:avLst/>
          </a:prstGeom>
        </p:spPr>
      </p:pic>
    </p:spTree>
    <p:extLst>
      <p:ext uri="{BB962C8B-B14F-4D97-AF65-F5344CB8AC3E}">
        <p14:creationId xmlns:p14="http://schemas.microsoft.com/office/powerpoint/2010/main" val="50138471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6810</TotalTime>
  <Words>2059</Words>
  <Application>Microsoft Office PowerPoint</Application>
  <PresentationFormat>宽屏</PresentationFormat>
  <Paragraphs>208</Paragraphs>
  <Slides>23</Slides>
  <Notes>15</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23</vt:i4>
      </vt:variant>
    </vt:vector>
  </HeadingPairs>
  <TitlesOfParts>
    <vt:vector size="28" baseType="lpstr">
      <vt:lpstr>宋体</vt:lpstr>
      <vt:lpstr>Arial</vt:lpstr>
      <vt:lpstr>Calibri</vt:lpstr>
      <vt:lpstr>Calibri Light</vt:lpstr>
      <vt:lpstr>Office 主题</vt:lpstr>
      <vt:lpstr>Reform and Open-up (part 3)</vt:lpstr>
      <vt:lpstr>Outline</vt:lpstr>
      <vt:lpstr>Questions</vt:lpstr>
      <vt:lpstr>Important Persons</vt:lpstr>
      <vt:lpstr>Trade in the Planned Economy</vt:lpstr>
      <vt:lpstr>Trade Reform </vt:lpstr>
      <vt:lpstr>A Dual-Track Trade Regime</vt:lpstr>
      <vt:lpstr>Liberalizing the Foreign-Trade System</vt:lpstr>
      <vt:lpstr>De-Monopolize Trade</vt:lpstr>
      <vt:lpstr>Outline</vt:lpstr>
      <vt:lpstr>Joining GATT/WTO</vt:lpstr>
      <vt:lpstr>Stage I: 1986-1989</vt:lpstr>
      <vt:lpstr>China Had Yet to Become a Trading Giant </vt:lpstr>
      <vt:lpstr>Stage II: 1989-1994</vt:lpstr>
      <vt:lpstr>China’s Reforms in 1989-1994</vt:lpstr>
      <vt:lpstr>The 1994 Setback</vt:lpstr>
      <vt:lpstr>Stage III: 1995-2001</vt:lpstr>
      <vt:lpstr>Nothing Good Comes Easy (好事多磨)</vt:lpstr>
      <vt:lpstr>What Contributed to the Eventual Success?</vt:lpstr>
      <vt:lpstr>Outline</vt:lpstr>
      <vt:lpstr>The Bilateral Imbalance</vt:lpstr>
      <vt:lpstr>What the US Requests</vt:lpstr>
      <vt:lpstr>What would happen down the road?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Command Economy of China (1949-1978)</dc:title>
  <dc:creator>Junhui Qian</dc:creator>
  <cp:lastModifiedBy>Windows 用户</cp:lastModifiedBy>
  <cp:revision>199</cp:revision>
  <dcterms:created xsi:type="dcterms:W3CDTF">2013-09-10T01:15:23Z</dcterms:created>
  <dcterms:modified xsi:type="dcterms:W3CDTF">2018-11-14T06:03:26Z</dcterms:modified>
</cp:coreProperties>
</file>