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1" r:id="rId3"/>
    <p:sldId id="285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21" r:id="rId13"/>
    <p:sldId id="315" r:id="rId14"/>
    <p:sldId id="316" r:id="rId15"/>
    <p:sldId id="286" r:id="rId16"/>
    <p:sldId id="317" r:id="rId17"/>
    <p:sldId id="288" r:id="rId18"/>
    <p:sldId id="290" r:id="rId19"/>
    <p:sldId id="318" r:id="rId20"/>
    <p:sldId id="319" r:id="rId21"/>
    <p:sldId id="287" r:id="rId22"/>
    <p:sldId id="289" r:id="rId23"/>
    <p:sldId id="293" r:id="rId24"/>
    <p:sldId id="294" r:id="rId25"/>
    <p:sldId id="295" r:id="rId26"/>
    <p:sldId id="292" r:id="rId27"/>
    <p:sldId id="320" r:id="rId28"/>
    <p:sldId id="322" r:id="rId2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82264" autoAdjust="0"/>
  </p:normalViewPr>
  <p:slideViewPr>
    <p:cSldViewPr snapToGrid="0">
      <p:cViewPr varScale="1">
        <p:scale>
          <a:sx n="105" d="100"/>
          <a:sy n="105" d="100"/>
        </p:scale>
        <p:origin x="40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1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98EBA-6EE0-4CB6-BFA9-40FDFD10284C}" type="datetimeFigureOut">
              <a:rPr lang="zh-CN" altLang="en-US" smtClean="0"/>
              <a:t>2018/3/19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397FC-2C7C-4494-88AB-BD1DBECB05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721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Anticipatory Ownership Reform Driven by Competition: China's Township-Village and Private Enterprises in the 1990s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3970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2839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39848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The objectives of community </a:t>
            </a:r>
            <a:r>
              <a:rPr lang="en-US" altLang="zh-CN" dirty="0" smtClean="0"/>
              <a:t>government</a:t>
            </a:r>
            <a:r>
              <a:rPr lang="en-US" altLang="zh-CN" baseline="0" dirty="0" smtClean="0"/>
              <a:t> would include</a:t>
            </a:r>
            <a:r>
              <a:rPr lang="en-US" altLang="zh-CN" dirty="0" smtClean="0"/>
              <a:t> </a:t>
            </a:r>
            <a:r>
              <a:rPr lang="en-US" altLang="zh-CN" dirty="0" smtClean="0"/>
              <a:t>employment, local prosperity, financial </a:t>
            </a:r>
            <a:r>
              <a:rPr lang="en-US" altLang="zh-CN" dirty="0" smtClean="0"/>
              <a:t>revenue</a:t>
            </a:r>
            <a:r>
              <a:rPr lang="en-US" altLang="zh-CN" baseline="0" dirty="0" smtClean="0"/>
              <a:t> for local spending, etc.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25389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The “soft-budget-constraint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problem” for each individual TVE would bankrupt the whole community. In order to get rid of the unlimited liability it holds for its TVEs and avoid the threat of community</a:t>
            </a:r>
          </a:p>
          <a:p>
            <a:r>
              <a:rPr lang="en-US" altLang="zh-CN" dirty="0" smtClean="0"/>
              <a:t>bankruptcy, the community government with many highly leveraged TVEs has strong incentive to initiate ownership reform program within the community. -Sun (2000)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2017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The firm is closely held, implying that ownership shares are typically not freely marketable, although subscribed shares can be transferred within the community.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The</a:t>
            </a:r>
            <a:r>
              <a:rPr lang="en-US" altLang="zh-CN" baseline="0" dirty="0" smtClean="0"/>
              <a:t> local government’s role has been increasingly transformed from sole owner and supervisor of the firm to one more similar to that of a major venture capitalist.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6000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44305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The vast majority of bankrupted enterprises were</a:t>
            </a:r>
            <a:r>
              <a:rPr lang="en-US" altLang="zh-CN" baseline="0" dirty="0" smtClean="0"/>
              <a:t> small and medium-sized SOEs.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5618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323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80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516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32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751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243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896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0219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5816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7800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146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992C5-5248-4BF2-A82B-0596A5F2F810}" type="datetimeFigureOut">
              <a:rPr lang="zh-CN" altLang="en-US" smtClean="0"/>
              <a:t>2018/3/19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140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Reform and Open-up (part 2)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Junhui Qian</a:t>
            </a:r>
          </a:p>
          <a:p>
            <a:r>
              <a:rPr lang="en-US" altLang="zh-CN" dirty="0" smtClean="0"/>
              <a:t>2018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102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Rise of Joint-Stock Cooperatives (JSC)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57512" y="1886744"/>
            <a:ext cx="6276975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9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How JSC works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Among the diverse forms of TVE ownership restructuring, the </a:t>
            </a:r>
            <a:r>
              <a:rPr lang="en-US" altLang="zh-CN" dirty="0" smtClean="0"/>
              <a:t>dominant one </a:t>
            </a:r>
            <a:r>
              <a:rPr lang="en-US" altLang="zh-CN" dirty="0"/>
              <a:t>is the JSC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/>
              <a:t>Managers and employees own a </a:t>
            </a:r>
            <a:r>
              <a:rPr lang="en-US" altLang="zh-CN" dirty="0" smtClean="0"/>
              <a:t>majority </a:t>
            </a:r>
            <a:r>
              <a:rPr lang="en-US" altLang="zh-CN" dirty="0"/>
              <a:t>of the total share of the </a:t>
            </a:r>
            <a:r>
              <a:rPr lang="en-US" altLang="zh-CN" dirty="0" smtClean="0"/>
              <a:t>firm.</a:t>
            </a:r>
          </a:p>
          <a:p>
            <a:pPr lvl="1"/>
            <a:r>
              <a:rPr lang="en-US" altLang="zh-CN" dirty="0"/>
              <a:t>The local government may hold </a:t>
            </a:r>
            <a:r>
              <a:rPr lang="en-US" altLang="zh-CN" dirty="0" smtClean="0"/>
              <a:t>a large </a:t>
            </a:r>
            <a:r>
              <a:rPr lang="en-US" altLang="zh-CN" dirty="0"/>
              <a:t>part of shares in the name of </a:t>
            </a:r>
            <a:r>
              <a:rPr lang="en-US" altLang="zh-CN" dirty="0" smtClean="0"/>
              <a:t>community </a:t>
            </a:r>
            <a:r>
              <a:rPr lang="en-US" altLang="zh-CN" dirty="0"/>
              <a:t>citizens</a:t>
            </a:r>
            <a:r>
              <a:rPr lang="en-US" altLang="zh-CN" dirty="0" smtClean="0"/>
              <a:t>.</a:t>
            </a:r>
          </a:p>
          <a:p>
            <a:pPr lvl="1"/>
            <a:r>
              <a:rPr lang="en-US" altLang="zh-CN" dirty="0" smtClean="0"/>
              <a:t>In addition </a:t>
            </a:r>
            <a:r>
              <a:rPr lang="en-US" altLang="zh-CN" dirty="0"/>
              <a:t>to the shares held by the insiders and local government, there </a:t>
            </a:r>
            <a:r>
              <a:rPr lang="en-US" altLang="zh-CN" dirty="0" smtClean="0"/>
              <a:t>usually exist </a:t>
            </a:r>
            <a:r>
              <a:rPr lang="en-US" altLang="zh-CN" dirty="0"/>
              <a:t>some (or even large) shares of outside equity which carry one vote </a:t>
            </a:r>
            <a:r>
              <a:rPr lang="en-US" altLang="zh-CN" dirty="0" smtClean="0"/>
              <a:t>per share.</a:t>
            </a:r>
          </a:p>
          <a:p>
            <a:pPr lvl="1"/>
            <a:r>
              <a:rPr lang="en-US" altLang="zh-CN" dirty="0"/>
              <a:t>A representative form of governance is usually employed based </a:t>
            </a:r>
            <a:r>
              <a:rPr lang="en-US" altLang="zh-CN" dirty="0" smtClean="0"/>
              <a:t>on "one-person-one-vote</a:t>
            </a:r>
            <a:r>
              <a:rPr lang="en-US" altLang="zh-CN" dirty="0"/>
              <a:t>" or "one-share-one-vote" or a combination of both </a:t>
            </a:r>
            <a:r>
              <a:rPr lang="en-US" altLang="zh-CN" dirty="0" smtClean="0"/>
              <a:t>voting principles.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85112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Inter-Jurisdictional Competition as a Driver for Ownership Restructuring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Since local officials’ promotion were connected with the economic performance of his jurisdiction, there were fierce competitions across </a:t>
            </a:r>
            <a:r>
              <a:rPr lang="en-US" altLang="zh-CN" dirty="0"/>
              <a:t>provinces, cities, counties, and rural </a:t>
            </a:r>
            <a:r>
              <a:rPr lang="en-US" altLang="zh-CN" dirty="0" smtClean="0"/>
              <a:t>communities </a:t>
            </a:r>
            <a:r>
              <a:rPr lang="en-US" altLang="zh-CN" dirty="0"/>
              <a:t>(i.e. township and villages) </a:t>
            </a:r>
            <a:endParaRPr lang="en-US" altLang="zh-CN" dirty="0" smtClean="0"/>
          </a:p>
          <a:p>
            <a:r>
              <a:rPr lang="en-US" altLang="zh-CN" dirty="0" smtClean="0"/>
              <a:t>The competition induced local government to provide a hospitable environment for attracting investment and to a lesser degree, labor. </a:t>
            </a:r>
          </a:p>
          <a:p>
            <a:r>
              <a:rPr lang="en-US" altLang="zh-CN" dirty="0" smtClean="0"/>
              <a:t>The competition induced the promotion of markets</a:t>
            </a:r>
            <a:r>
              <a:rPr lang="en-US" altLang="zh-CN" dirty="0"/>
              <a:t>, </a:t>
            </a:r>
            <a:r>
              <a:rPr lang="en-US" altLang="zh-CN" dirty="0" smtClean="0"/>
              <a:t>the experimentation of </a:t>
            </a:r>
            <a:r>
              <a:rPr lang="en-US" altLang="zh-CN" dirty="0"/>
              <a:t>reform </a:t>
            </a:r>
            <a:r>
              <a:rPr lang="en-US" altLang="zh-CN" dirty="0" smtClean="0"/>
              <a:t>initiatives, </a:t>
            </a:r>
            <a:r>
              <a:rPr lang="en-US" altLang="zh-CN" dirty="0"/>
              <a:t>and </a:t>
            </a:r>
            <a:r>
              <a:rPr lang="en-US" altLang="zh-CN" dirty="0" smtClean="0"/>
              <a:t>the emulation of good practices.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77607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JSC Achieved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Reduced debt/asset ratio by 10 percentage points in average. </a:t>
            </a:r>
          </a:p>
          <a:p>
            <a:r>
              <a:rPr lang="en-US" altLang="zh-CN" dirty="0" smtClean="0"/>
              <a:t>It is widely reported that JSCs’ performance improved significantly, contributing to the continued miracle of TVEs.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444594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 </a:t>
            </a:r>
            <a:r>
              <a:rPr lang="en-US" altLang="zh-CN" dirty="0"/>
              <a:t>reform of </a:t>
            </a:r>
            <a:r>
              <a:rPr lang="en-US" altLang="zh-CN" dirty="0" smtClean="0"/>
              <a:t>TVE’s</a:t>
            </a:r>
          </a:p>
          <a:p>
            <a:r>
              <a:rPr lang="en-US" altLang="zh-CN" b="1" dirty="0" smtClean="0"/>
              <a:t>The reform of SOE’s</a:t>
            </a:r>
          </a:p>
          <a:p>
            <a:pPr lvl="1"/>
            <a:r>
              <a:rPr lang="en-US" altLang="zh-CN" b="1" dirty="0" smtClean="0"/>
              <a:t>Small and medium-sized</a:t>
            </a:r>
          </a:p>
          <a:p>
            <a:pPr lvl="1"/>
            <a:r>
              <a:rPr lang="en-US" altLang="zh-CN" b="1" dirty="0" smtClean="0"/>
              <a:t>Large SOE’s</a:t>
            </a:r>
            <a:endParaRPr lang="en-US" altLang="zh-CN" b="1" dirty="0"/>
          </a:p>
          <a:p>
            <a:r>
              <a:rPr lang="en-US" altLang="zh-CN" dirty="0"/>
              <a:t>The opening-up</a:t>
            </a:r>
          </a:p>
          <a:p>
            <a:r>
              <a:rPr lang="en-US" altLang="zh-CN" dirty="0"/>
              <a:t>Industrialization and urbanization</a:t>
            </a:r>
          </a:p>
          <a:p>
            <a:pPr marL="457200" lvl="1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1974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Phases of SOE Reform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1956-1978: Decentralization (</a:t>
            </a:r>
            <a:r>
              <a:rPr lang="zh-CN" altLang="en-US" dirty="0" smtClean="0"/>
              <a:t>企业下放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1979-1982</a:t>
            </a:r>
            <a:r>
              <a:rPr lang="en-US" altLang="zh-CN" dirty="0" smtClean="0"/>
              <a:t>: Autonomous management (</a:t>
            </a:r>
            <a:r>
              <a:rPr lang="zh-CN" altLang="en-US" dirty="0" smtClean="0"/>
              <a:t>企业自主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1983-1992</a:t>
            </a:r>
            <a:r>
              <a:rPr lang="en-US" altLang="zh-CN" dirty="0" smtClean="0"/>
              <a:t>: Contract responsibility system (</a:t>
            </a:r>
            <a:r>
              <a:rPr lang="zh-CN" altLang="en-US" dirty="0" smtClean="0"/>
              <a:t>承包责任制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1993-2003</a:t>
            </a:r>
            <a:r>
              <a:rPr lang="en-US" altLang="zh-CN" dirty="0" smtClean="0"/>
              <a:t>: Ownership restructuring (</a:t>
            </a:r>
            <a:r>
              <a:rPr lang="zh-CN" altLang="en-US" dirty="0" smtClean="0"/>
              <a:t>改制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2004-   : Management of capital (</a:t>
            </a:r>
            <a:r>
              <a:rPr lang="zh-CN" altLang="en-US" dirty="0" smtClean="0"/>
              <a:t>管资本</a:t>
            </a:r>
            <a:r>
              <a:rPr lang="en-US" altLang="zh-CN" dirty="0" smtClean="0"/>
              <a:t>)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3428753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Self-Defeating SOE reforms of 1979-1992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supply of energy and materials were rigid.</a:t>
            </a:r>
          </a:p>
          <a:p>
            <a:pPr lvl="1"/>
            <a:r>
              <a:rPr lang="en-US" altLang="zh-CN" dirty="0" smtClean="0"/>
              <a:t>Non-state entry was minimal.</a:t>
            </a:r>
          </a:p>
          <a:p>
            <a:pPr lvl="1"/>
            <a:r>
              <a:rPr lang="en-US" altLang="zh-CN" dirty="0" smtClean="0"/>
              <a:t>The import of energy and materials was also tightly controlled.  </a:t>
            </a:r>
          </a:p>
          <a:p>
            <a:r>
              <a:rPr lang="en-US" altLang="zh-CN" dirty="0" smtClean="0"/>
              <a:t>Whenever an SOE reform was pushed forward (autonomous management, contract responsibility, etc.), production was stimulated, driving up prices of energy and materials. </a:t>
            </a:r>
          </a:p>
          <a:p>
            <a:r>
              <a:rPr lang="en-US" altLang="zh-CN" dirty="0" smtClean="0"/>
              <a:t>Inflation followed and became uncontrollable. So did corruption become more apparent. </a:t>
            </a:r>
          </a:p>
          <a:p>
            <a:r>
              <a:rPr lang="en-US" altLang="zh-CN" dirty="0" smtClean="0"/>
              <a:t>The reform was deemed a failure. </a:t>
            </a:r>
          </a:p>
          <a:p>
            <a:endParaRPr lang="en-US" altLang="zh-CN" dirty="0" smtClean="0"/>
          </a:p>
          <a:p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24480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State Industrial Enterprise Profit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1432" y="1825625"/>
            <a:ext cx="558913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484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Soft-Budget Constraint Problem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 soft budget constraint is said </a:t>
            </a:r>
            <a:r>
              <a:rPr lang="en-US" altLang="zh-CN" dirty="0" smtClean="0"/>
              <a:t>to exist </a:t>
            </a:r>
            <a:r>
              <a:rPr lang="en-US" altLang="zh-CN" dirty="0"/>
              <a:t>whenever a loss-making company continues to receive financing.</a:t>
            </a:r>
          </a:p>
          <a:p>
            <a:r>
              <a:rPr lang="en-US" altLang="zh-CN" dirty="0" smtClean="0"/>
              <a:t>To give more discipline to enterprise managers, grants gave way to bank loans (</a:t>
            </a:r>
            <a:r>
              <a:rPr lang="zh-CN" altLang="en-US" dirty="0" smtClean="0"/>
              <a:t>拨改贷</a:t>
            </a:r>
            <a:r>
              <a:rPr lang="en-US" altLang="zh-CN" dirty="0" smtClean="0"/>
              <a:t>). However, due to the soft-budget constraint problem, bank loans soared. </a:t>
            </a:r>
            <a:endParaRPr lang="en-US" altLang="zh-CN" dirty="0" smtClean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56033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Bankruptcy in China (1989-1997)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31105" y="1825625"/>
            <a:ext cx="712978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202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 </a:t>
            </a:r>
            <a:r>
              <a:rPr lang="en-US" altLang="zh-CN" dirty="0"/>
              <a:t>reform of </a:t>
            </a:r>
            <a:r>
              <a:rPr lang="en-US" altLang="zh-CN" dirty="0" smtClean="0"/>
              <a:t>TVE’s</a:t>
            </a:r>
          </a:p>
          <a:p>
            <a:r>
              <a:rPr lang="en-US" altLang="zh-CN" dirty="0" smtClean="0"/>
              <a:t>The reform of SOE’s</a:t>
            </a:r>
          </a:p>
          <a:p>
            <a:pPr lvl="1"/>
            <a:r>
              <a:rPr lang="en-US" altLang="zh-CN" dirty="0" smtClean="0"/>
              <a:t>Small and medium-sized</a:t>
            </a:r>
          </a:p>
          <a:p>
            <a:pPr lvl="1"/>
            <a:r>
              <a:rPr lang="en-US" altLang="zh-CN" dirty="0" smtClean="0"/>
              <a:t>Large SOE’s</a:t>
            </a:r>
            <a:endParaRPr lang="en-US" altLang="zh-CN" dirty="0"/>
          </a:p>
          <a:p>
            <a:pPr marL="457200" lvl="1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767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Were SME-SOEs Prone to Failure?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Often in competitive industries. </a:t>
            </a:r>
          </a:p>
          <a:p>
            <a:r>
              <a:rPr lang="en-US" altLang="zh-CN" dirty="0" smtClean="0"/>
              <a:t>Too small to enjoy economy of scale.</a:t>
            </a:r>
          </a:p>
          <a:p>
            <a:r>
              <a:rPr lang="en-US" altLang="zh-CN" dirty="0" smtClean="0"/>
              <a:t>Too bureaucratic to enjoy the flexibility that often comes with smallness. </a:t>
            </a:r>
          </a:p>
          <a:p>
            <a:r>
              <a:rPr lang="en-US" altLang="zh-CN" dirty="0" smtClean="0"/>
              <a:t>As a result, local governments had every incentive to get rid of them.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59277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Grasping </a:t>
            </a:r>
            <a:r>
              <a:rPr lang="en-US" altLang="zh-CN" dirty="0" smtClean="0"/>
              <a:t>the Large </a:t>
            </a:r>
            <a:r>
              <a:rPr lang="en-US" altLang="zh-CN" dirty="0"/>
              <a:t>and </a:t>
            </a:r>
            <a:r>
              <a:rPr lang="en-US" altLang="zh-CN" dirty="0" smtClean="0"/>
              <a:t>Letting </a:t>
            </a:r>
            <a:r>
              <a:rPr lang="en-US" altLang="zh-CN" dirty="0"/>
              <a:t>t</a:t>
            </a:r>
            <a:r>
              <a:rPr lang="en-US" altLang="zh-CN" dirty="0" smtClean="0"/>
              <a:t>he Small Go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The Company Law of 1994 paved way for the diversification of ownership of the SOE’s, including privatization.  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15</a:t>
            </a:r>
            <a:r>
              <a:rPr lang="en-US" altLang="zh-CN" baseline="30000" dirty="0"/>
              <a:t>th</a:t>
            </a:r>
            <a:r>
              <a:rPr lang="en-US" altLang="zh-CN" dirty="0"/>
              <a:t> Communist Party Congress (Sep 1997): Grasping the large and letting the small go. </a:t>
            </a:r>
          </a:p>
          <a:p>
            <a:r>
              <a:rPr lang="en-US" altLang="zh-CN" dirty="0" smtClean="0"/>
              <a:t>The </a:t>
            </a:r>
            <a:r>
              <a:rPr lang="en-US" altLang="zh-CN" dirty="0"/>
              <a:t>“large” were often controlled by the central government, while the “small”  were often in control of local governments. </a:t>
            </a:r>
          </a:p>
          <a:p>
            <a:r>
              <a:rPr lang="en-US" altLang="zh-CN" dirty="0"/>
              <a:t>The “large” were (and are) often protected by entry barriers (real or regulatory), while the “small” were often subject to market competition.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4655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Governance Reform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Objectives: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CN" dirty="0" smtClean="0"/>
              <a:t>(Incentive) Turn </a:t>
            </a:r>
            <a:r>
              <a:rPr lang="en-US" altLang="zh-CN" dirty="0"/>
              <a:t>the SOE’s from socialist work units into profit maximizing companies. 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altLang="zh-CN" dirty="0" smtClean="0"/>
              <a:t>(Constraint) Make the management responsible for the solvency risk.  </a:t>
            </a:r>
            <a:endParaRPr lang="en-US" altLang="zh-CN" dirty="0" smtClean="0"/>
          </a:p>
          <a:p>
            <a:r>
              <a:rPr lang="en-US" altLang="zh-CN" dirty="0" smtClean="0"/>
              <a:t>Practices: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 smtClean="0"/>
              <a:t>Separation of the enterprise from the government.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 smtClean="0"/>
              <a:t>Introduce competition by breaking monopolies.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zh-CN" dirty="0" smtClean="0"/>
              <a:t>Listing </a:t>
            </a:r>
          </a:p>
          <a:p>
            <a:pPr lvl="2"/>
            <a:r>
              <a:rPr lang="en-US" altLang="zh-CN" dirty="0" smtClean="0"/>
              <a:t>As a whole (</a:t>
            </a:r>
            <a:r>
              <a:rPr lang="zh-CN" altLang="en-US" dirty="0" smtClean="0"/>
              <a:t>整体上市</a:t>
            </a:r>
            <a:r>
              <a:rPr lang="en-US" altLang="zh-CN" dirty="0" smtClean="0"/>
              <a:t>)</a:t>
            </a:r>
          </a:p>
          <a:p>
            <a:pPr lvl="2"/>
            <a:r>
              <a:rPr lang="en-US" altLang="zh-CN" dirty="0" smtClean="0"/>
              <a:t>Essential parts (</a:t>
            </a:r>
            <a:r>
              <a:rPr lang="zh-CN" altLang="en-US" dirty="0" smtClean="0"/>
              <a:t>剥离上市</a:t>
            </a:r>
            <a:r>
              <a:rPr lang="en-US" altLang="zh-CN" dirty="0" smtClean="0"/>
              <a:t>)</a:t>
            </a:r>
            <a:endParaRPr lang="en-US" altLang="zh-CN" dirty="0" smtClean="0"/>
          </a:p>
          <a:p>
            <a:pPr marL="971550" lvl="1" indent="-514350">
              <a:buFont typeface="+mj-lt"/>
              <a:buAutoNum type="arabicPeriod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424706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Public listing of SOE’s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Almost all national champions </a:t>
            </a:r>
            <a:r>
              <a:rPr lang="en-US" altLang="zh-CN" dirty="0"/>
              <a:t>(telecoms, transport, energy and finance) have </a:t>
            </a:r>
            <a:r>
              <a:rPr lang="en-US" altLang="zh-CN" dirty="0" smtClean="0"/>
              <a:t>been listed in stock exchanges in Shanghai, Shenzhen, Hong Kong, and New York. </a:t>
            </a:r>
          </a:p>
          <a:p>
            <a:r>
              <a:rPr lang="en-US" altLang="zh-CN" dirty="0" smtClean="0"/>
              <a:t>The typical practice is: (</a:t>
            </a:r>
            <a:r>
              <a:rPr lang="en-US" altLang="zh-CN" dirty="0" err="1" smtClean="0"/>
              <a:t>i</a:t>
            </a:r>
            <a:r>
              <a:rPr lang="en-US" altLang="zh-CN" dirty="0" smtClean="0"/>
              <a:t>) form a limited corporation for asset injection and eventual listing; (ii) invite “strategic investment” in the corporation from big-name western investors such as Goldman Sachs, Warren Buffet, and the likes; (iii) and IPO simultaneously or sequentially at various stock exchanges. </a:t>
            </a:r>
          </a:p>
          <a:p>
            <a:r>
              <a:rPr lang="en-US" altLang="zh-CN" dirty="0" smtClean="0"/>
              <a:t>Many smaller SOE’s controlled by local governments have also been listed in Shanghai, Shenzhen, and Hong Kong. </a:t>
            </a:r>
          </a:p>
          <a:p>
            <a:r>
              <a:rPr lang="en-US" altLang="zh-CN" dirty="0" smtClean="0"/>
              <a:t>A listed company not only obtains an additional source of financing, but also introduces external monitoring of the management.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115498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Case Study: The Reform of Sinopec (</a:t>
            </a:r>
            <a:r>
              <a:rPr lang="en-US" altLang="zh-CN" dirty="0" smtClean="0"/>
              <a:t>I)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690945" cy="4351338"/>
          </a:xfrm>
        </p:spPr>
        <p:txBody>
          <a:bodyPr>
            <a:normAutofit fontScale="92500"/>
          </a:bodyPr>
          <a:lstStyle/>
          <a:p>
            <a:r>
              <a:rPr lang="en-US" altLang="zh-CN" dirty="0"/>
              <a:t>About </a:t>
            </a:r>
            <a:r>
              <a:rPr lang="en-US" altLang="zh-CN" dirty="0" smtClean="0"/>
              <a:t>Sinopec:</a:t>
            </a:r>
          </a:p>
          <a:p>
            <a:pPr lvl="1"/>
            <a:r>
              <a:rPr lang="en-US" altLang="zh-CN" dirty="0" smtClean="0"/>
              <a:t>Sinopec Group is one of the big two oil companies in China and </a:t>
            </a:r>
            <a:r>
              <a:rPr lang="en-US" altLang="zh-CN" dirty="0"/>
              <a:t>is the world's fifth biggest company by </a:t>
            </a:r>
            <a:r>
              <a:rPr lang="en-US" altLang="zh-CN" dirty="0" smtClean="0"/>
              <a:t>revenue. Its business include </a:t>
            </a:r>
            <a:r>
              <a:rPr lang="en-US" altLang="zh-CN" dirty="0"/>
              <a:t>oil and gas exploration, refining, and marketing; production and sales of petrochemicals, chemical fibers, chemical fertilizers, and other chemical products; storage and pipeline transportation of crude oil and natural gas; import, export and import/export agency business of crude oil, natural gas, refined oil products, petrochemicals, and other chemicals. 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In </a:t>
            </a:r>
            <a:r>
              <a:rPr lang="en-US" altLang="zh-CN" dirty="0"/>
              <a:t>2009, it was ranked 9th by Fortune Global </a:t>
            </a:r>
            <a:r>
              <a:rPr lang="en-US" altLang="zh-CN" dirty="0" smtClean="0"/>
              <a:t>500, </a:t>
            </a:r>
            <a:r>
              <a:rPr lang="en-US" altLang="zh-CN" dirty="0"/>
              <a:t>becoming the first Chinese corporation to make the top ten and in 2010 it was ranked 7th</a:t>
            </a:r>
            <a:r>
              <a:rPr lang="en-US" altLang="zh-CN" dirty="0" smtClean="0"/>
              <a:t>. 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3467" y="2162640"/>
            <a:ext cx="2543175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0449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Case Study: The Reform of Sinopec (II)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China </a:t>
            </a:r>
            <a:r>
              <a:rPr lang="en-US" altLang="zh-CN" dirty="0"/>
              <a:t>Petrochemical Corporation (Sinopec Group</a:t>
            </a:r>
            <a:r>
              <a:rPr lang="en-US" altLang="zh-CN" dirty="0" smtClean="0"/>
              <a:t>), the parent of the listed Sinopec Corp., </a:t>
            </a:r>
            <a:r>
              <a:rPr lang="en-US" altLang="zh-CN" dirty="0"/>
              <a:t>is </a:t>
            </a:r>
            <a:r>
              <a:rPr lang="en-US" altLang="zh-CN" dirty="0" smtClean="0"/>
              <a:t>established </a:t>
            </a:r>
            <a:r>
              <a:rPr lang="en-US" altLang="zh-CN" dirty="0"/>
              <a:t>in July 1998 on the basis of the former China Petrochemical </a:t>
            </a:r>
            <a:r>
              <a:rPr lang="en-US" altLang="zh-CN" dirty="0" smtClean="0"/>
              <a:t>Ministry</a:t>
            </a:r>
            <a:r>
              <a:rPr lang="en-US" altLang="zh-CN" dirty="0"/>
              <a:t>.</a:t>
            </a:r>
            <a:endParaRPr lang="en-US" altLang="zh-CN" dirty="0" smtClean="0"/>
          </a:p>
          <a:p>
            <a:r>
              <a:rPr lang="en-US" altLang="zh-CN" dirty="0" smtClean="0"/>
              <a:t>Strategic investors of Sinopec include BP, Exxon Mobile, etc.</a:t>
            </a:r>
          </a:p>
          <a:p>
            <a:r>
              <a:rPr lang="en-US" altLang="zh-CN" dirty="0" smtClean="0"/>
              <a:t>The Sinopec </a:t>
            </a:r>
            <a:r>
              <a:rPr lang="en-US" altLang="zh-CN" dirty="0"/>
              <a:t>Corp</a:t>
            </a:r>
            <a:r>
              <a:rPr lang="en-US" altLang="zh-CN" dirty="0" smtClean="0"/>
              <a:t>. issued </a:t>
            </a:r>
            <a:r>
              <a:rPr lang="en-US" altLang="zh-CN" dirty="0"/>
              <a:t>H-shares and A-shares at overseas and home respectively in October 2000 and August </a:t>
            </a:r>
            <a:r>
              <a:rPr lang="en-US" altLang="zh-CN" dirty="0" smtClean="0"/>
              <a:t>2001, respectively, </a:t>
            </a:r>
            <a:r>
              <a:rPr lang="en-US" altLang="zh-CN" dirty="0"/>
              <a:t>and was listed on stock markets in Hong Kong, New York, </a:t>
            </a:r>
            <a:r>
              <a:rPr lang="en-US" altLang="zh-CN" dirty="0" smtClean="0"/>
              <a:t>London, </a:t>
            </a:r>
            <a:r>
              <a:rPr lang="en-US" altLang="zh-CN" dirty="0"/>
              <a:t>and Shanghai. The total number of shares of Sinopec Corp. was 86.7 billion, in which Sinopec Group owns 75.84%, international investors own 19.35</a:t>
            </a:r>
            <a:r>
              <a:rPr lang="en-US" altLang="zh-CN" dirty="0" smtClean="0"/>
              <a:t>%, </a:t>
            </a:r>
            <a:r>
              <a:rPr lang="en-US" altLang="zh-CN" dirty="0"/>
              <a:t>and domestic investors own 4.81</a:t>
            </a:r>
            <a:r>
              <a:rPr lang="en-US" altLang="zh-CN" dirty="0" smtClean="0"/>
              <a:t>%.</a:t>
            </a:r>
          </a:p>
          <a:p>
            <a:r>
              <a:rPr lang="en-US" altLang="zh-CN" dirty="0" smtClean="0"/>
              <a:t>In 2014, Sinopec initiated the so-called mixed-ownership reform. It plans to sell more shares to strategic investors in the private sector.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61729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Other Measures to Harden </a:t>
            </a:r>
            <a:r>
              <a:rPr lang="en-US" altLang="zh-CN" dirty="0" smtClean="0"/>
              <a:t>the Soft-Budget Constraints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Banking </a:t>
            </a:r>
            <a:r>
              <a:rPr lang="en-US" altLang="zh-CN" dirty="0" smtClean="0"/>
              <a:t>reform turned state banks into commercial banks. </a:t>
            </a:r>
          </a:p>
          <a:p>
            <a:r>
              <a:rPr lang="en-US" altLang="zh-CN" dirty="0" smtClean="0"/>
              <a:t>Tax reform weakened the link between SOE’s and their bureaucratic superiors.</a:t>
            </a:r>
          </a:p>
          <a:p>
            <a:r>
              <a:rPr lang="en-US" altLang="zh-CN" dirty="0" smtClean="0"/>
              <a:t>Social security reform and housing reform helped reduce the bargaining power of SOE’s.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779958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Achievement of SOE Reform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After downsizing, splitting, and restructuring, many loss-making large SOE became profitable again. </a:t>
            </a:r>
          </a:p>
          <a:p>
            <a:r>
              <a:rPr lang="en-US" altLang="zh-CN" dirty="0" smtClean="0"/>
              <a:t>The downsizing of SOE released redundant labor for non-state enterprises. </a:t>
            </a:r>
          </a:p>
          <a:p>
            <a:r>
              <a:rPr lang="en-US" altLang="zh-CN" dirty="0" smtClean="0"/>
              <a:t>The associated housing reform helped improve the allocation efficiency of labor. 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980632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What Problem Remained?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The state share remains too large</a:t>
            </a:r>
          </a:p>
          <a:p>
            <a:pPr lvl="1"/>
            <a:r>
              <a:rPr lang="en-US" altLang="zh-CN" dirty="0" smtClean="0"/>
              <a:t>No proper monitoring of SOEs</a:t>
            </a:r>
          </a:p>
          <a:p>
            <a:pPr lvl="1"/>
            <a:r>
              <a:rPr lang="en-US" altLang="zh-CN" dirty="0" smtClean="0"/>
              <a:t>No market discipline</a:t>
            </a:r>
          </a:p>
          <a:p>
            <a:r>
              <a:rPr lang="en-US" altLang="zh-CN" dirty="0" smtClean="0"/>
              <a:t>Incomplete separation between the enterprise and the government</a:t>
            </a:r>
          </a:p>
          <a:p>
            <a:pPr lvl="1"/>
            <a:r>
              <a:rPr lang="en-US" altLang="zh-CN" dirty="0" smtClean="0"/>
              <a:t>Key personnel's are appointed, evaluated, and promoted as government officials.</a:t>
            </a:r>
          </a:p>
          <a:p>
            <a:pPr lvl="1"/>
            <a:r>
              <a:rPr lang="en-US" altLang="zh-CN" dirty="0" smtClean="0"/>
              <a:t>SOE enjoys implicit guarantee from the government.</a:t>
            </a:r>
          </a:p>
          <a:p>
            <a:r>
              <a:rPr lang="en-US" altLang="zh-CN" dirty="0" smtClean="0"/>
              <a:t>Lack of incentives for enterprise management to generate profit and dividend</a:t>
            </a:r>
          </a:p>
          <a:p>
            <a:pPr lvl="1"/>
            <a:r>
              <a:rPr lang="en-US" altLang="zh-CN" dirty="0" smtClean="0"/>
              <a:t>Strong incentive to build empire</a:t>
            </a:r>
          </a:p>
          <a:p>
            <a:pPr lvl="1"/>
            <a:r>
              <a:rPr lang="en-US" altLang="zh-CN" dirty="0" smtClean="0"/>
              <a:t>Weak incentive to control cost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46751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What drove the reforms of TVE’s and SOE’s in 1990s?</a:t>
            </a:r>
          </a:p>
          <a:p>
            <a:r>
              <a:rPr lang="en-US" altLang="zh-CN" dirty="0" smtClean="0"/>
              <a:t>How were the reforms carried out for different types of enterprises?</a:t>
            </a:r>
          </a:p>
          <a:p>
            <a:r>
              <a:rPr lang="en-US" altLang="zh-CN" dirty="0" smtClean="0"/>
              <a:t>What did these reforms achieve?</a:t>
            </a:r>
          </a:p>
          <a:p>
            <a:r>
              <a:rPr lang="en-US" altLang="zh-CN" dirty="0" smtClean="0"/>
              <a:t>What problems remained?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35265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Small and Medium-sized Enterprises (SME) in China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Rural</a:t>
            </a:r>
          </a:p>
          <a:p>
            <a:pPr lvl="1"/>
            <a:r>
              <a:rPr lang="en-US" altLang="zh-CN" dirty="0" smtClean="0"/>
              <a:t>Township and Village Enterprises (TVE)</a:t>
            </a:r>
          </a:p>
          <a:p>
            <a:pPr lvl="1"/>
            <a:r>
              <a:rPr lang="en-US" altLang="zh-CN" dirty="0" smtClean="0"/>
              <a:t>Household and private enterprises</a:t>
            </a:r>
          </a:p>
          <a:p>
            <a:r>
              <a:rPr lang="en-US" altLang="zh-CN" dirty="0" smtClean="0"/>
              <a:t>Urban</a:t>
            </a:r>
          </a:p>
          <a:p>
            <a:pPr lvl="1"/>
            <a:r>
              <a:rPr lang="en-US" altLang="zh-CN" dirty="0" smtClean="0"/>
              <a:t>Urban collectives</a:t>
            </a:r>
          </a:p>
          <a:p>
            <a:pPr lvl="1"/>
            <a:r>
              <a:rPr lang="en-US" altLang="zh-CN" dirty="0" smtClean="0"/>
              <a:t>Urban household and private enterprises</a:t>
            </a:r>
          </a:p>
          <a:p>
            <a:pPr lvl="1"/>
            <a:r>
              <a:rPr lang="en-US" altLang="zh-CN" dirty="0" smtClean="0"/>
              <a:t>Other ownerships (mainly joint-ventures)</a:t>
            </a:r>
          </a:p>
          <a:p>
            <a:r>
              <a:rPr lang="en-US" altLang="zh-CN" dirty="0" smtClean="0"/>
              <a:t>Since early 1970s, the county and city governments have taken control of all small and a large proportion of medium-sized SOE’s.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6733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5" name="内容占位符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 rot="16200000">
            <a:off x="3695709" y="-122640"/>
            <a:ext cx="4640923" cy="8157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658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Challenges to TVEs in 1990s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market conditions became less favorable to TVEs. </a:t>
            </a:r>
          </a:p>
          <a:p>
            <a:r>
              <a:rPr lang="en-US" altLang="zh-CN" dirty="0" smtClean="0"/>
              <a:t>The expansion of TVEs led to mechanism degeneration. </a:t>
            </a:r>
          </a:p>
          <a:p>
            <a:pPr lvl="1"/>
            <a:r>
              <a:rPr lang="en-US" altLang="zh-CN" dirty="0" smtClean="0"/>
              <a:t>The objectives of community government were in conflict with those of a profit-maximizing enterprise. </a:t>
            </a:r>
          </a:p>
          <a:p>
            <a:pPr lvl="1"/>
            <a:r>
              <a:rPr lang="en-US" altLang="zh-CN" dirty="0" smtClean="0"/>
              <a:t>Corruption among community officials and TVE managers were growing. </a:t>
            </a:r>
          </a:p>
          <a:p>
            <a:pPr lvl="2"/>
            <a:r>
              <a:rPr lang="en-US" altLang="zh-CN" dirty="0" smtClean="0"/>
              <a:t>TVEs as “purses” of the community government</a:t>
            </a:r>
          </a:p>
          <a:p>
            <a:pPr lvl="2"/>
            <a:r>
              <a:rPr lang="en-US" altLang="zh-CN" dirty="0" smtClean="0"/>
              <a:t>TVE as an “ownerless” asset. </a:t>
            </a:r>
          </a:p>
          <a:p>
            <a:r>
              <a:rPr lang="en-US" altLang="zh-CN" dirty="0" smtClean="0"/>
              <a:t>Runaway debt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00826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Debt-Asset Ratio for Different types of Enterprises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5075" y="2067719"/>
            <a:ext cx="7181850" cy="386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44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Runaway Debt on </a:t>
            </a:r>
            <a:r>
              <a:rPr lang="en-US" altLang="zh-CN" dirty="0" smtClean="0"/>
              <a:t>TVEs: the Case of Suzhou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88823" y="1825625"/>
            <a:ext cx="521435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3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Why There Was So Much Debt?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Market competition intensified and profit margins for TVEs were eroded. Investment relied more on debt than internal saving. </a:t>
            </a:r>
          </a:p>
          <a:p>
            <a:r>
              <a:rPr lang="en-US" altLang="zh-CN" dirty="0" smtClean="0"/>
              <a:t>Expansion of community conglomerates made it more capable to guarantee more loans for TVEs.  </a:t>
            </a:r>
          </a:p>
          <a:p>
            <a:r>
              <a:rPr lang="en-US" altLang="zh-CN" dirty="0" smtClean="0"/>
              <a:t>Individual TVE had the incentive to acquire more loans, knowing the community would bail it out if it could not repay the loan (“soft-budget-constraint problem”).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64692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4818</TotalTime>
  <Words>1656</Words>
  <Application>Microsoft Office PowerPoint</Application>
  <PresentationFormat>宽屏</PresentationFormat>
  <Paragraphs>145</Paragraphs>
  <Slides>28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3" baseType="lpstr">
      <vt:lpstr>宋体</vt:lpstr>
      <vt:lpstr>Arial</vt:lpstr>
      <vt:lpstr>Calibri</vt:lpstr>
      <vt:lpstr>Calibri Light</vt:lpstr>
      <vt:lpstr>Office 主题</vt:lpstr>
      <vt:lpstr>Reform and Open-up (part 2)</vt:lpstr>
      <vt:lpstr>Outline</vt:lpstr>
      <vt:lpstr>Questions</vt:lpstr>
      <vt:lpstr>Small and Medium-sized Enterprises (SME) in China</vt:lpstr>
      <vt:lpstr> </vt:lpstr>
      <vt:lpstr>The Challenges to TVEs in 1990s</vt:lpstr>
      <vt:lpstr>Debt-Asset Ratio for Different types of Enterprises</vt:lpstr>
      <vt:lpstr>Runaway Debt on TVEs: the Case of Suzhou</vt:lpstr>
      <vt:lpstr>Why There Was So Much Debt?</vt:lpstr>
      <vt:lpstr>The Rise of Joint-Stock Cooperatives (JSC)</vt:lpstr>
      <vt:lpstr>How JSC works</vt:lpstr>
      <vt:lpstr>Inter-Jurisdictional Competition as a Driver for Ownership Restructuring</vt:lpstr>
      <vt:lpstr>What JSC Achieved</vt:lpstr>
      <vt:lpstr>Outline</vt:lpstr>
      <vt:lpstr>Phases of SOE Reform</vt:lpstr>
      <vt:lpstr>The Self-Defeating SOE reforms of 1979-1992</vt:lpstr>
      <vt:lpstr>State Industrial Enterprise Profit</vt:lpstr>
      <vt:lpstr>The Soft-Budget Constraint Problem</vt:lpstr>
      <vt:lpstr>Bankruptcy in China (1989-1997)</vt:lpstr>
      <vt:lpstr>Why Were SME-SOEs Prone to Failure?</vt:lpstr>
      <vt:lpstr>Grasping the Large and Letting the Small Go</vt:lpstr>
      <vt:lpstr>Governance Reform</vt:lpstr>
      <vt:lpstr>Public listing of SOE’s</vt:lpstr>
      <vt:lpstr>Case Study: The Reform of Sinopec (I)</vt:lpstr>
      <vt:lpstr>Case Study: The Reform of Sinopec (II)</vt:lpstr>
      <vt:lpstr>Other Measures to Harden the Soft-Budget Constraints</vt:lpstr>
      <vt:lpstr>The Achievement of SOE Reform</vt:lpstr>
      <vt:lpstr>What Problem Remained?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Command Economy of China (1949-1978)</dc:title>
  <dc:creator>Junhui Qian</dc:creator>
  <cp:lastModifiedBy>Windows 用户</cp:lastModifiedBy>
  <cp:revision>159</cp:revision>
  <dcterms:created xsi:type="dcterms:W3CDTF">2013-09-10T01:15:23Z</dcterms:created>
  <dcterms:modified xsi:type="dcterms:W3CDTF">2018-03-19T09:35:41Z</dcterms:modified>
</cp:coreProperties>
</file>