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61" r:id="rId3"/>
    <p:sldId id="285" r:id="rId4"/>
    <p:sldId id="287" r:id="rId5"/>
    <p:sldId id="264" r:id="rId6"/>
    <p:sldId id="271" r:id="rId7"/>
    <p:sldId id="265" r:id="rId8"/>
    <p:sldId id="286" r:id="rId9"/>
    <p:sldId id="283" r:id="rId10"/>
    <p:sldId id="266" r:id="rId11"/>
    <p:sldId id="282" r:id="rId12"/>
    <p:sldId id="288" r:id="rId13"/>
    <p:sldId id="267" r:id="rId14"/>
    <p:sldId id="268" r:id="rId15"/>
    <p:sldId id="284" r:id="rId16"/>
    <p:sldId id="269" r:id="rId17"/>
    <p:sldId id="270" r:id="rId18"/>
    <p:sldId id="289" r:id="rId19"/>
    <p:sldId id="263" r:id="rId20"/>
    <p:sldId id="275" r:id="rId21"/>
    <p:sldId id="262" r:id="rId22"/>
    <p:sldId id="273" r:id="rId23"/>
    <p:sldId id="276" r:id="rId24"/>
    <p:sldId id="274" r:id="rId25"/>
    <p:sldId id="277" r:id="rId26"/>
    <p:sldId id="278" r:id="rId27"/>
    <p:sldId id="279" r:id="rId28"/>
    <p:sldId id="280" r:id="rId2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7" autoAdjust="0"/>
    <p:restoredTop sz="58193" autoAdjust="0"/>
  </p:normalViewPr>
  <p:slideViewPr>
    <p:cSldViewPr snapToGrid="0">
      <p:cViewPr varScale="1">
        <p:scale>
          <a:sx n="74" d="100"/>
          <a:sy n="74" d="100"/>
        </p:scale>
        <p:origin x="1627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198EBA-6EE0-4CB6-BFA9-40FDFD10284C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397FC-2C7C-4494-88AB-BD1DBECB05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7219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609385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most serious setback</a:t>
            </a:r>
            <a:r>
              <a:rPr lang="en-US" altLang="zh-CN" baseline="0" dirty="0" smtClean="0"/>
              <a:t> was 1989-1991.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6025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This last sentence reads, “If unsuccessful</a:t>
            </a:r>
            <a:r>
              <a:rPr lang="en-US" altLang="zh-CN" baseline="0" dirty="0" smtClean="0"/>
              <a:t> and</a:t>
            </a:r>
            <a:r>
              <a:rPr lang="en-US" altLang="zh-CN" dirty="0" smtClean="0"/>
              <a:t> we</a:t>
            </a:r>
            <a:r>
              <a:rPr lang="en-US" altLang="zh-CN" baseline="0" dirty="0" smtClean="0"/>
              <a:t> cadres go to prison or get killed, please make sure raising our kids till they reach 18.</a:t>
            </a:r>
            <a:r>
              <a:rPr lang="en-US" altLang="zh-CN" dirty="0" smtClean="0"/>
              <a:t>”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The local cadres’ worry was</a:t>
            </a:r>
            <a:r>
              <a:rPr lang="en-US" altLang="zh-CN" baseline="0" dirty="0" smtClean="0"/>
              <a:t> not unwarranted. Even in the official document of the 4</a:t>
            </a:r>
            <a:r>
              <a:rPr lang="en-US" altLang="zh-CN" baseline="30000" dirty="0" smtClean="0"/>
              <a:t>th</a:t>
            </a:r>
            <a:r>
              <a:rPr lang="en-US" altLang="zh-CN" baseline="0" dirty="0" smtClean="0"/>
              <a:t> plenary of the 11</a:t>
            </a:r>
            <a:r>
              <a:rPr lang="en-US" altLang="zh-CN" baseline="30000" dirty="0" smtClean="0"/>
              <a:t>th</a:t>
            </a:r>
            <a:r>
              <a:rPr lang="en-US" altLang="zh-CN" baseline="0" dirty="0" smtClean="0"/>
              <a:t> Conference in 1979.9, production contracting to the households was still prohibited.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143361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 half reform sowed</a:t>
            </a:r>
            <a:r>
              <a:rPr lang="en-US" altLang="zh-CN" baseline="0" dirty="0" smtClean="0"/>
              <a:t> the seeds for long-term malaise for the rural. </a:t>
            </a:r>
          </a:p>
          <a:p>
            <a:endParaRPr lang="en-US" altLang="zh-CN" baseline="0" dirty="0" smtClean="0"/>
          </a:p>
          <a:p>
            <a:r>
              <a:rPr lang="en-US" altLang="zh-CN" baseline="0" dirty="0" smtClean="0"/>
              <a:t>The other side of the controversy: the household-based production</a:t>
            </a:r>
          </a:p>
          <a:p>
            <a:r>
              <a:rPr lang="en-US" altLang="zh-CN" baseline="0" dirty="0" smtClean="0"/>
              <a:t>model is not consistent with socialism. Since “mechanization is the</a:t>
            </a:r>
          </a:p>
          <a:p>
            <a:r>
              <a:rPr lang="en-US" altLang="zh-CN" baseline="0" dirty="0" smtClean="0"/>
              <a:t>answer to agricultural development,” and mechanization requires</a:t>
            </a:r>
          </a:p>
          <a:p>
            <a:r>
              <a:rPr lang="en-US" altLang="zh-CN" baseline="0" dirty="0" smtClean="0"/>
              <a:t>economies of scale, how can household-based production be the</a:t>
            </a:r>
          </a:p>
          <a:p>
            <a:r>
              <a:rPr lang="en-US" altLang="zh-CN" baseline="0" dirty="0" smtClean="0"/>
              <a:t>right move? People holding the second view regard it as regression</a:t>
            </a:r>
          </a:p>
          <a:p>
            <a:r>
              <a:rPr lang="en-US" altLang="zh-CN" baseline="0" dirty="0" smtClean="0"/>
              <a:t>rather than reform. They believe that other reforms produced the</a:t>
            </a:r>
          </a:p>
          <a:p>
            <a:r>
              <a:rPr lang="en-US" altLang="zh-CN" baseline="0" dirty="0" smtClean="0"/>
              <a:t>growth in 1978–84, including those for fertilizer, scientific research,</a:t>
            </a:r>
          </a:p>
          <a:p>
            <a:r>
              <a:rPr lang="en-US" altLang="zh-CN" baseline="0" dirty="0" smtClean="0"/>
              <a:t>and mechanization, as well as the price and market reform.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941915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A study by Wan and Cheng (2001) finds that while economies of scale for overall farm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size are minimal, output loss due to fragmentation of landholdings is significant</a:t>
            </a:r>
            <a:r>
              <a:rPr lang="en-US" altLang="zh-CN" baseline="0" dirty="0" smtClean="0"/>
              <a:t> </a:t>
            </a:r>
            <a:r>
              <a:rPr lang="en-US" altLang="zh-CN" dirty="0" smtClean="0"/>
              <a:t>and large. </a:t>
            </a:r>
          </a:p>
          <a:p>
            <a:r>
              <a:rPr lang="en-US" altLang="zh-CN" dirty="0" smtClean="0"/>
              <a:t>Wan, </a:t>
            </a:r>
            <a:r>
              <a:rPr lang="en-US" altLang="zh-CN" dirty="0" err="1" smtClean="0"/>
              <a:t>Guanghua</a:t>
            </a:r>
            <a:r>
              <a:rPr lang="en-US" altLang="zh-CN" dirty="0" smtClean="0"/>
              <a:t> and </a:t>
            </a:r>
            <a:r>
              <a:rPr lang="en-US" altLang="zh-CN" dirty="0" err="1" smtClean="0"/>
              <a:t>Enjiang</a:t>
            </a:r>
            <a:r>
              <a:rPr lang="en-US" altLang="zh-CN" dirty="0" smtClean="0"/>
              <a:t> Cheng. February 2001. “Effects of Land Fragmentation and Returns to Scale in the Chinese Farming Sector.” Applied Economics. 33(2), pp. 183–194.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53474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TVE was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98993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There</a:t>
            </a:r>
            <a:r>
              <a:rPr lang="en-US" altLang="zh-CN" baseline="0" dirty="0" smtClean="0"/>
              <a:t> were permanent labor and contract labor. </a:t>
            </a:r>
            <a:endParaRPr lang="en-US" altLang="zh-CN" dirty="0" smtClean="0"/>
          </a:p>
          <a:p>
            <a:r>
              <a:rPr lang="en-US" altLang="zh-CN" dirty="0" smtClean="0"/>
              <a:t>From 1984, bank loans started to replace budgetary appropriation</a:t>
            </a:r>
            <a:r>
              <a:rPr lang="en-US" altLang="zh-CN" baseline="0" dirty="0" smtClean="0"/>
              <a:t> as the chief source of funding for industrial enterprises (</a:t>
            </a:r>
            <a:r>
              <a:rPr lang="zh-CN" altLang="en-US" baseline="0" dirty="0" smtClean="0"/>
              <a:t>拨改贷</a:t>
            </a:r>
            <a:r>
              <a:rPr lang="en-US" altLang="zh-CN" baseline="0" dirty="0" smtClean="0"/>
              <a:t>).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8036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Question: how would the price of grain coupons change when there was a harvest?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One can also use grain coupons to buy things directly. 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There were “national coupons” and “local coupons”. The former were obviously more expensive.  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《</a:t>
            </a:r>
            <a:r>
              <a:rPr lang="zh-CN" altLang="en-US" dirty="0" smtClean="0"/>
              <a:t>二十世纪八十年代粮票交易现象探析</a:t>
            </a:r>
            <a:r>
              <a:rPr lang="en-US" altLang="zh-CN" dirty="0" smtClean="0"/>
              <a:t>》</a:t>
            </a:r>
            <a:r>
              <a:rPr lang="zh-CN" altLang="en-US" dirty="0" smtClean="0"/>
              <a:t>，张学兵，中共党史研究，</a:t>
            </a:r>
            <a:r>
              <a:rPr lang="en-US" altLang="zh-CN" dirty="0" smtClean="0"/>
              <a:t>2009</a:t>
            </a:r>
            <a:r>
              <a:rPr lang="zh-CN" altLang="en-US" dirty="0" smtClean="0"/>
              <a:t>年第</a:t>
            </a:r>
            <a:r>
              <a:rPr lang="en-US" altLang="zh-CN" dirty="0" smtClean="0"/>
              <a:t>7</a:t>
            </a:r>
            <a:r>
              <a:rPr lang="zh-CN" altLang="en-US" dirty="0" smtClean="0"/>
              <a:t>期。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46076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/>
              <a:t>Table from Lau, Qian, and Roland (2000), Reform without losers: an interpretation of China’s dual-track approach to transition, Journal of Political Economy, 108 (1), 120-143.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6103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D397FC-2C7C-4494-88AB-BD1DBECB05DF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612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3234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280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5163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832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751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2432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896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0219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5816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07800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146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992C5-5248-4BF2-A82B-0596A5F2F810}" type="datetimeFigureOut">
              <a:rPr lang="zh-CN" altLang="en-US" smtClean="0"/>
              <a:t>2018/3/12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37C79-984B-47BB-8640-DABA2B39644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140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Reform and </a:t>
            </a:r>
            <a:r>
              <a:rPr lang="en-US" altLang="zh-CN" dirty="0" smtClean="0"/>
              <a:t>Open-up (part 1)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Junhui Qian</a:t>
            </a:r>
          </a:p>
          <a:p>
            <a:r>
              <a:rPr lang="en-US" altLang="zh-CN" dirty="0" smtClean="0"/>
              <a:t>2018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8102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Immediate Result</a:t>
            </a:r>
            <a:endParaRPr lang="zh-CN" altLang="en-US" dirty="0"/>
          </a:p>
        </p:txBody>
      </p:sp>
      <p:sp>
        <p:nvSpPr>
          <p:cNvPr id="5" name="内容占位符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By 1984 grain output had surged to 407 million </a:t>
            </a:r>
            <a:r>
              <a:rPr lang="en-US" altLang="zh-CN" dirty="0" smtClean="0"/>
              <a:t>tons</a:t>
            </a:r>
            <a:r>
              <a:rPr lang="en-US" altLang="zh-CN" dirty="0"/>
              <a:t>, more than </a:t>
            </a:r>
            <a:r>
              <a:rPr lang="en-US" altLang="zh-CN" dirty="0" smtClean="0"/>
              <a:t>one third higher </a:t>
            </a:r>
            <a:r>
              <a:rPr lang="en-US" altLang="zh-CN" dirty="0"/>
              <a:t>than in </a:t>
            </a:r>
            <a:r>
              <a:rPr lang="en-US" altLang="zh-CN" dirty="0" smtClean="0"/>
              <a:t>1978, and farmers actually reduced working days. </a:t>
            </a:r>
          </a:p>
          <a:p>
            <a:r>
              <a:rPr lang="en-US" altLang="zh-CN" dirty="0" smtClean="0"/>
              <a:t>There </a:t>
            </a:r>
            <a:r>
              <a:rPr lang="en-US" altLang="zh-CN" dirty="0"/>
              <a:t>was enough grain for everybody in </a:t>
            </a:r>
            <a:r>
              <a:rPr lang="en-US" altLang="zh-CN" dirty="0" smtClean="0"/>
              <a:t>China, and </a:t>
            </a:r>
            <a:r>
              <a:rPr lang="en-US" altLang="zh-CN" dirty="0"/>
              <a:t>the </a:t>
            </a:r>
            <a:r>
              <a:rPr lang="en-US" altLang="zh-CN" dirty="0" smtClean="0"/>
              <a:t>history of shortage </a:t>
            </a:r>
            <a:r>
              <a:rPr lang="en-US" altLang="zh-CN" dirty="0"/>
              <a:t>of food </a:t>
            </a:r>
            <a:r>
              <a:rPr lang="en-US" altLang="zh-CN" dirty="0" smtClean="0"/>
              <a:t>was over!</a:t>
            </a:r>
          </a:p>
        </p:txBody>
      </p:sp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72200" y="2021268"/>
            <a:ext cx="5181600" cy="39600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8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One Success Leads to Another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instant success of the agricultural reform strengthened the position of the reformers, on the top and down in the grassroots. </a:t>
            </a:r>
          </a:p>
          <a:p>
            <a:r>
              <a:rPr lang="en-US" altLang="zh-CN" dirty="0" smtClean="0"/>
              <a:t>Rural enterprises were allowed to grow and prosper. </a:t>
            </a:r>
          </a:p>
          <a:p>
            <a:pPr lvl="1"/>
            <a:r>
              <a:rPr lang="en-US" altLang="zh-CN" dirty="0" smtClean="0"/>
              <a:t>The rising income of farmers </a:t>
            </a:r>
          </a:p>
          <a:p>
            <a:pPr lvl="2"/>
            <a:r>
              <a:rPr lang="en-US" altLang="zh-CN" dirty="0" smtClean="0"/>
              <a:t>Drove up demand for consumer goods.</a:t>
            </a:r>
          </a:p>
          <a:p>
            <a:pPr lvl="2"/>
            <a:r>
              <a:rPr lang="en-US" altLang="zh-CN" dirty="0" smtClean="0"/>
              <a:t>Provided savings for continued investment.</a:t>
            </a:r>
          </a:p>
          <a:p>
            <a:pPr lvl="1"/>
            <a:r>
              <a:rPr lang="en-US" altLang="zh-CN" dirty="0" smtClean="0"/>
              <a:t>The rising productivity of farming released labor supply </a:t>
            </a:r>
          </a:p>
          <a:p>
            <a:r>
              <a:rPr lang="en-US" altLang="zh-CN" dirty="0" smtClean="0"/>
              <a:t>Rural enterprises further enriched farmers</a:t>
            </a:r>
            <a:r>
              <a:rPr lang="en-US" altLang="zh-CN" dirty="0"/>
              <a:t>, creating a </a:t>
            </a:r>
            <a:r>
              <a:rPr lang="en-US" altLang="zh-CN" dirty="0" smtClean="0"/>
              <a:t>virtuous circle.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2997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reform of the </a:t>
            </a:r>
            <a:r>
              <a:rPr lang="en-US" altLang="zh-CN" dirty="0" smtClean="0"/>
              <a:t>countryside</a:t>
            </a:r>
          </a:p>
          <a:p>
            <a:r>
              <a:rPr lang="en-US" altLang="zh-CN" b="1" dirty="0" smtClean="0"/>
              <a:t>The rise of TVE</a:t>
            </a:r>
            <a:endParaRPr lang="en-US" altLang="zh-CN" b="1" dirty="0" smtClean="0"/>
          </a:p>
          <a:p>
            <a:r>
              <a:rPr lang="en-US" altLang="zh-CN" dirty="0" smtClean="0"/>
              <a:t>The dual-track system 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047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Rise of Township and Village Enterprises (TVE)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Starting in the 1950s and </a:t>
            </a:r>
            <a:r>
              <a:rPr lang="en-US" altLang="zh-CN" dirty="0" smtClean="0"/>
              <a:t>continuing through </a:t>
            </a:r>
            <a:r>
              <a:rPr lang="en-US" altLang="zh-CN" dirty="0"/>
              <a:t>the 1970s, rural communes and </a:t>
            </a:r>
            <a:r>
              <a:rPr lang="en-US" altLang="zh-CN" dirty="0" smtClean="0"/>
              <a:t>brigades were encouraged to develop collectively owned </a:t>
            </a:r>
            <a:r>
              <a:rPr lang="en-US" altLang="zh-CN" dirty="0"/>
              <a:t>industrial </a:t>
            </a:r>
            <a:r>
              <a:rPr lang="en-US" altLang="zh-CN" dirty="0" smtClean="0"/>
              <a:t>enterprises, which were later called TVE’s.</a:t>
            </a:r>
          </a:p>
          <a:p>
            <a:r>
              <a:rPr lang="en-US" altLang="zh-CN" dirty="0"/>
              <a:t>Fiscal reform in 1980s gave </a:t>
            </a:r>
            <a:r>
              <a:rPr lang="en-US" altLang="zh-CN" dirty="0" smtClean="0"/>
              <a:t>local governments </a:t>
            </a:r>
            <a:r>
              <a:rPr lang="en-US" altLang="zh-CN" dirty="0"/>
              <a:t>the scope to develop and rights to retain revenues from </a:t>
            </a:r>
            <a:r>
              <a:rPr lang="en-US" altLang="zh-CN" dirty="0" smtClean="0"/>
              <a:t>TVE’s. </a:t>
            </a:r>
            <a:endParaRPr lang="en-US" altLang="zh-CN" dirty="0"/>
          </a:p>
          <a:p>
            <a:r>
              <a:rPr lang="en-US" altLang="zh-CN" dirty="0" smtClean="0"/>
              <a:t>TVE’s were outside the production plan. They were allowed to produce and market goods in shortage, and even to compete with some of the existing state-owned enterprises. </a:t>
            </a:r>
          </a:p>
          <a:p>
            <a:r>
              <a:rPr lang="en-US" altLang="zh-CN" dirty="0" smtClean="0"/>
              <a:t>Although some SOE’s faced more competition, most benefited from the rising demand for consumer and industrial goods. </a:t>
            </a:r>
          </a:p>
          <a:p>
            <a:r>
              <a:rPr lang="en-US" altLang="zh-CN" dirty="0" smtClean="0"/>
              <a:t>Hence the agricultural reform and the development of TVE was a Pareto improvement.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661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Different Models of TVE’s	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Southern Jiangsu Model</a:t>
            </a:r>
          </a:p>
          <a:p>
            <a:pPr lvl="1"/>
            <a:r>
              <a:rPr lang="en-US" altLang="zh-CN" dirty="0" smtClean="0"/>
              <a:t>Organized by collectives (with some capable leaders), capital intensive manufacturing, relatively closed to migrant workers.</a:t>
            </a:r>
          </a:p>
          <a:p>
            <a:r>
              <a:rPr lang="en-US" altLang="zh-CN" dirty="0" smtClean="0"/>
              <a:t>Wenzhou Model</a:t>
            </a:r>
          </a:p>
          <a:p>
            <a:pPr lvl="1"/>
            <a:r>
              <a:rPr lang="en-US" altLang="zh-CN" dirty="0" smtClean="0"/>
              <a:t>Private small businesses, high degree of division of labor, </a:t>
            </a:r>
          </a:p>
          <a:p>
            <a:r>
              <a:rPr lang="en-US" altLang="zh-CN" dirty="0" smtClean="0"/>
              <a:t>Pearl Delta Model</a:t>
            </a:r>
          </a:p>
          <a:p>
            <a:pPr lvl="1"/>
            <a:r>
              <a:rPr lang="en-US" altLang="zh-CN" dirty="0" smtClean="0"/>
              <a:t>Foreign, or foreign-collective jointly owned, trade processing, open to migrant workers.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2203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Characteristics of TVE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20160" y="1825625"/>
            <a:ext cx="5151680" cy="4351338"/>
          </a:xfrm>
          <a:prstGeom prst="rect">
            <a:avLst/>
          </a:prstGeom>
        </p:spPr>
      </p:pic>
      <p:sp>
        <p:nvSpPr>
          <p:cNvPr id="5" name="椭圆 4"/>
          <p:cNvSpPr/>
          <p:nvPr/>
        </p:nvSpPr>
        <p:spPr>
          <a:xfrm>
            <a:off x="3426320" y="3893490"/>
            <a:ext cx="5339359" cy="109728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9046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TVE Employment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81325" y="1829594"/>
            <a:ext cx="622935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1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Legitimization of Private Ownership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/>
              <a:t>Some </a:t>
            </a:r>
            <a:r>
              <a:rPr lang="en-US" altLang="zh-CN" dirty="0" smtClean="0"/>
              <a:t>entrepreneurs disguised </a:t>
            </a:r>
            <a:r>
              <a:rPr lang="en-US" altLang="zh-CN" dirty="0"/>
              <a:t>their firms as collectives, thus gaining the shelter of a “red hat” </a:t>
            </a:r>
            <a:r>
              <a:rPr lang="en-US" altLang="zh-CN" dirty="0" smtClean="0"/>
              <a:t>that falsely </a:t>
            </a:r>
            <a:r>
              <a:rPr lang="en-US" altLang="zh-CN" dirty="0"/>
              <a:t>signified public rather than private ownership; others purchased </a:t>
            </a:r>
            <a:r>
              <a:rPr lang="en-US" altLang="zh-CN" dirty="0" smtClean="0"/>
              <a:t>informal protection </a:t>
            </a:r>
            <a:r>
              <a:rPr lang="en-US" altLang="zh-CN" dirty="0"/>
              <a:t>from powerful individuals or agencies</a:t>
            </a:r>
            <a:r>
              <a:rPr lang="en-US" altLang="zh-CN" dirty="0" smtClean="0"/>
              <a:t>.</a:t>
            </a:r>
          </a:p>
          <a:p>
            <a:r>
              <a:rPr lang="en-US" altLang="zh-CN" dirty="0"/>
              <a:t>A succession of amendments </a:t>
            </a:r>
            <a:r>
              <a:rPr lang="en-US" altLang="zh-CN" dirty="0" smtClean="0"/>
              <a:t>to China’s </a:t>
            </a:r>
            <a:r>
              <a:rPr lang="en-US" altLang="zh-CN" dirty="0"/>
              <a:t>1982 constitution slowly expanded recognition of the </a:t>
            </a:r>
            <a:r>
              <a:rPr lang="en-US" altLang="zh-CN" dirty="0" smtClean="0"/>
              <a:t>non-state economy.</a:t>
            </a:r>
          </a:p>
          <a:p>
            <a:pPr lvl="1"/>
            <a:r>
              <a:rPr lang="en-US" altLang="zh-CN" dirty="0"/>
              <a:t>“complement” to the state sector (1988</a:t>
            </a:r>
            <a:r>
              <a:rPr lang="en-US" altLang="zh-CN" dirty="0" smtClean="0"/>
              <a:t>)</a:t>
            </a:r>
          </a:p>
          <a:p>
            <a:pPr lvl="1"/>
            <a:r>
              <a:rPr lang="en-US" altLang="zh-CN" dirty="0"/>
              <a:t>“</a:t>
            </a:r>
            <a:r>
              <a:rPr lang="en-US" altLang="zh-CN" dirty="0" smtClean="0"/>
              <a:t>important component</a:t>
            </a:r>
            <a:r>
              <a:rPr lang="en-US" altLang="zh-CN" dirty="0"/>
              <a:t>” (1999) of the “socialist market economy” (itself a new term </a:t>
            </a:r>
            <a:r>
              <a:rPr lang="en-US" altLang="zh-CN" dirty="0" smtClean="0"/>
              <a:t>dating from </a:t>
            </a:r>
            <a:r>
              <a:rPr lang="en-US" altLang="zh-CN" dirty="0"/>
              <a:t>1993</a:t>
            </a:r>
            <a:r>
              <a:rPr lang="en-US" altLang="zh-CN" dirty="0" smtClean="0"/>
              <a:t>).</a:t>
            </a:r>
          </a:p>
          <a:p>
            <a:pPr lvl="1"/>
            <a:r>
              <a:rPr lang="en-US" altLang="zh-CN" dirty="0"/>
              <a:t>The “Law on Solely Funded Enterprises,” which took effect in </a:t>
            </a:r>
            <a:r>
              <a:rPr lang="en-US" altLang="zh-CN" dirty="0" smtClean="0"/>
              <a:t>2000, guarantees </a:t>
            </a:r>
            <a:r>
              <a:rPr lang="en-US" altLang="zh-CN" dirty="0"/>
              <a:t>state protection for the “legitimate property” of such firms, </a:t>
            </a:r>
            <a:r>
              <a:rPr lang="en-US" altLang="zh-CN" dirty="0" smtClean="0"/>
              <a:t>but without using </a:t>
            </a:r>
            <a:r>
              <a:rPr lang="en-US" altLang="zh-CN" dirty="0"/>
              <a:t>the term “private” or specifying any agency or process to implement </a:t>
            </a:r>
            <a:r>
              <a:rPr lang="en-US" altLang="zh-CN" dirty="0" smtClean="0"/>
              <a:t>this guarantee.</a:t>
            </a:r>
          </a:p>
          <a:p>
            <a:pPr lvl="1"/>
            <a:r>
              <a:rPr lang="en-US" altLang="zh-CN" dirty="0"/>
              <a:t>“citizens’ lawful private property is inviolable</a:t>
            </a:r>
            <a:r>
              <a:rPr lang="en-US" altLang="zh-CN" dirty="0" smtClean="0"/>
              <a:t>.” (2004)</a:t>
            </a:r>
          </a:p>
          <a:p>
            <a:pPr lvl="1"/>
            <a:r>
              <a:rPr lang="en-US" altLang="zh-CN" dirty="0" smtClean="0"/>
              <a:t>2007: Law on Property Rights, </a:t>
            </a:r>
            <a:r>
              <a:rPr lang="en-US" altLang="zh-CN" dirty="0"/>
              <a:t>for the first time, explicitly </a:t>
            </a:r>
            <a:r>
              <a:rPr lang="en-US" altLang="zh-CN" dirty="0" smtClean="0"/>
              <a:t>places privately held </a:t>
            </a:r>
            <a:r>
              <a:rPr lang="en-US" altLang="zh-CN" dirty="0"/>
              <a:t>assets on an equal footing with state and collective property.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019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reform of the </a:t>
            </a:r>
            <a:r>
              <a:rPr lang="en-US" altLang="zh-CN" dirty="0" smtClean="0"/>
              <a:t>countryside</a:t>
            </a:r>
          </a:p>
          <a:p>
            <a:r>
              <a:rPr lang="en-US" altLang="zh-CN" dirty="0" smtClean="0"/>
              <a:t>The rise of TVE</a:t>
            </a:r>
            <a:endParaRPr lang="en-US" altLang="zh-CN" dirty="0" smtClean="0"/>
          </a:p>
          <a:p>
            <a:r>
              <a:rPr lang="en-US" altLang="zh-CN" b="1" dirty="0" smtClean="0"/>
              <a:t>The dual-track system 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112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Dual-Track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The reform was carried out without a grand blueprint. The old plan-economy rules and institutions were maintained, while the market approach was experimented, first in the rural and then in the cities. </a:t>
            </a:r>
          </a:p>
          <a:p>
            <a:r>
              <a:rPr lang="en-US" altLang="zh-CN" dirty="0" smtClean="0"/>
              <a:t>The dual-track system was an important feature in the Chinese transition from the planned economy to a market economy. </a:t>
            </a:r>
          </a:p>
          <a:p>
            <a:r>
              <a:rPr lang="en-US" altLang="zh-CN" dirty="0" smtClean="0"/>
              <a:t>In a dual-track system, there were typically two prices, one official (nominal, plan) and the other market price. </a:t>
            </a:r>
          </a:p>
          <a:p>
            <a:r>
              <a:rPr lang="en-US" altLang="zh-CN" dirty="0" smtClean="0"/>
              <a:t>Producers, after fulfilling the requirements of the planner (or procurement target for the farmer), could sell their products to the market at market prices. </a:t>
            </a:r>
          </a:p>
          <a:p>
            <a:r>
              <a:rPr lang="en-US" altLang="zh-CN" dirty="0" smtClean="0"/>
              <a:t>In sourcing for factor inputs (energy, materials, etc.), producers could purchase more than the planner allowed from the market at market prices. 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01889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Outline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 reform of the </a:t>
            </a:r>
            <a:r>
              <a:rPr lang="en-US" altLang="zh-CN" dirty="0" smtClean="0"/>
              <a:t>countryside</a:t>
            </a:r>
          </a:p>
          <a:p>
            <a:r>
              <a:rPr lang="en-US" altLang="zh-CN" dirty="0" smtClean="0"/>
              <a:t>The rise of TVE</a:t>
            </a:r>
            <a:endParaRPr lang="en-US" altLang="zh-CN" dirty="0" smtClean="0"/>
          </a:p>
          <a:p>
            <a:r>
              <a:rPr lang="en-US" altLang="zh-CN" dirty="0" smtClean="0"/>
              <a:t>The dual-track system 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767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Reach of Dual-Track Approach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dual-track approach was taken everywhere</a:t>
            </a:r>
          </a:p>
          <a:p>
            <a:pPr lvl="1"/>
            <a:r>
              <a:rPr lang="en-US" altLang="zh-CN" dirty="0" smtClean="0"/>
              <a:t>Grains </a:t>
            </a:r>
          </a:p>
          <a:p>
            <a:pPr lvl="1"/>
            <a:r>
              <a:rPr lang="en-US" altLang="zh-CN" dirty="0" smtClean="0"/>
              <a:t>Materials and energy</a:t>
            </a:r>
          </a:p>
          <a:p>
            <a:pPr lvl="1"/>
            <a:r>
              <a:rPr lang="en-US" altLang="zh-CN" dirty="0" smtClean="0"/>
              <a:t>Labor</a:t>
            </a:r>
          </a:p>
          <a:p>
            <a:pPr lvl="1"/>
            <a:r>
              <a:rPr lang="en-US" altLang="zh-CN" dirty="0" smtClean="0"/>
              <a:t>Foreign exchange</a:t>
            </a:r>
          </a:p>
          <a:p>
            <a:pPr lvl="1"/>
            <a:r>
              <a:rPr lang="en-US" altLang="zh-CN" dirty="0" smtClean="0"/>
              <a:t>Loans</a:t>
            </a:r>
          </a:p>
          <a:p>
            <a:pPr lvl="1"/>
            <a:r>
              <a:rPr lang="en-US" altLang="zh-CN" dirty="0" smtClean="0"/>
              <a:t>Shares (tradable and non-tradable)</a:t>
            </a:r>
          </a:p>
          <a:p>
            <a:r>
              <a:rPr lang="en-US" altLang="zh-CN" dirty="0" smtClean="0"/>
              <a:t>The approach is still popular today.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311654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Price of Grain Coupons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There were two prices for grains, the negotiable price (</a:t>
            </a:r>
            <a:r>
              <a:rPr lang="zh-CN" altLang="en-US" dirty="0" smtClean="0"/>
              <a:t>议价</a:t>
            </a:r>
            <a:r>
              <a:rPr lang="en-US" altLang="zh-CN" dirty="0" smtClean="0"/>
              <a:t>) and the nominal price (</a:t>
            </a:r>
            <a:r>
              <a:rPr lang="zh-CN" altLang="en-US" dirty="0" smtClean="0"/>
              <a:t>平价</a:t>
            </a:r>
            <a:r>
              <a:rPr lang="en-US" altLang="zh-CN" dirty="0" smtClean="0"/>
              <a:t>). The former reflects market condition and is generally higher than the latter, which is determined by the local government. </a:t>
            </a:r>
          </a:p>
          <a:p>
            <a:r>
              <a:rPr lang="en-US" altLang="zh-CN" dirty="0" smtClean="0"/>
              <a:t>With grain coupons, one can buy grains at the nominal price, in effect enjoying the government subsidy. </a:t>
            </a:r>
          </a:p>
          <a:p>
            <a:r>
              <a:rPr lang="en-US" altLang="zh-CN" dirty="0" smtClean="0"/>
              <a:t>In 1980s, the grain consumption of urban residents declined, thanks to more consumption of non-grain food (meat, egg, etc.). As the quantity of grain coupon issued to urban families changed little, a “grey market” emerged to exchange grain coupons. </a:t>
            </a:r>
          </a:p>
          <a:p>
            <a:r>
              <a:rPr lang="en-US" altLang="zh-CN" dirty="0" smtClean="0"/>
              <a:t>On the demand side of the grain coupons, there were</a:t>
            </a:r>
          </a:p>
          <a:p>
            <a:pPr lvl="1"/>
            <a:r>
              <a:rPr lang="en-US" altLang="zh-CN" dirty="0"/>
              <a:t>M</a:t>
            </a:r>
            <a:r>
              <a:rPr lang="en-US" altLang="zh-CN" dirty="0" smtClean="0"/>
              <a:t>igrant workers</a:t>
            </a:r>
          </a:p>
          <a:p>
            <a:pPr lvl="1"/>
            <a:r>
              <a:rPr lang="en-US" altLang="zh-CN" dirty="0" smtClean="0"/>
              <a:t>Enterprises that use grains as inputs (e.g., liquor-making)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86531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Profiteers of the Dual-Track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existence of two prices for one commodity brought a large number of profiteers or arbitragers (</a:t>
            </a:r>
            <a:r>
              <a:rPr lang="zh-CN" altLang="en-US" dirty="0" smtClean="0"/>
              <a:t>倒爷</a:t>
            </a:r>
            <a:r>
              <a:rPr lang="en-US" altLang="zh-CN" dirty="0" smtClean="0"/>
              <a:t>). </a:t>
            </a:r>
          </a:p>
          <a:p>
            <a:r>
              <a:rPr lang="en-US" altLang="zh-CN" dirty="0" smtClean="0"/>
              <a:t>Profiteers could obtain quotas from some government agency to purchase some commodity (e.g., coal, steel) at the plan price and then re-sell it to the market at market price, harvesting huge profit instantly. </a:t>
            </a:r>
          </a:p>
          <a:p>
            <a:r>
              <a:rPr lang="en-US" altLang="zh-CN" dirty="0" smtClean="0"/>
              <a:t>For those with deep connections with the planning agency, there was a more accurate name for these profiteers: official profiteers (</a:t>
            </a:r>
            <a:r>
              <a:rPr lang="zh-CN" altLang="en-US" dirty="0" smtClean="0"/>
              <a:t>官倒</a:t>
            </a:r>
            <a:r>
              <a:rPr lang="en-US" altLang="zh-CN" dirty="0" smtClean="0"/>
              <a:t>).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689580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Growing out of the Plan 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4062" y="2124869"/>
            <a:ext cx="8143875" cy="3752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2829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Agricultural Goods</a:t>
            </a:r>
            <a:endParaRPr lang="zh-CN" altLang="en-US" dirty="0"/>
          </a:p>
        </p:txBody>
      </p:sp>
      <p:pic>
        <p:nvPicPr>
          <p:cNvPr id="7" name="内容占位符 6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66950" y="2743994"/>
            <a:ext cx="765810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1969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Retail Sales</a:t>
            </a:r>
            <a:endParaRPr lang="zh-CN" altLang="en-US" dirty="0"/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3625" y="2753519"/>
            <a:ext cx="7524750" cy="249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13301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Pain of Transition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The widespread profiteering, along with recurrent inflation, undermines the political support for the reform. </a:t>
            </a:r>
          </a:p>
          <a:p>
            <a:r>
              <a:rPr lang="en-US" altLang="zh-CN" dirty="0" smtClean="0"/>
              <a:t>The periodic retrenchment of reform made economic cycles more volatile</a:t>
            </a:r>
          </a:p>
          <a:p>
            <a:pPr lvl="1"/>
            <a:r>
              <a:rPr lang="en-US" altLang="zh-CN" dirty="0" smtClean="0"/>
              <a:t>“Once loosen, chaos; once tighten, death.” (</a:t>
            </a:r>
            <a:r>
              <a:rPr lang="zh-CN" altLang="en-US" dirty="0" smtClean="0"/>
              <a:t>一放就乱，一管就死</a:t>
            </a:r>
            <a:r>
              <a:rPr lang="en-US" altLang="zh-CN" dirty="0" smtClean="0"/>
              <a:t>) </a:t>
            </a:r>
          </a:p>
          <a:p>
            <a:pPr lvl="1"/>
            <a:r>
              <a:rPr lang="en-US" altLang="zh-CN" dirty="0" smtClean="0"/>
              <a:t>Two steps forward, one step back.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08076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Cycle of Reform-Retrenchment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When important reform was carried out, which invariably came with some decentralization of decision making on investment, demand would outpace supply. Inflation rose. As commodity prices rose, profiteering also intensified. </a:t>
            </a:r>
          </a:p>
          <a:p>
            <a:r>
              <a:rPr lang="en-US" altLang="zh-CN" dirty="0" smtClean="0"/>
              <a:t>Then </a:t>
            </a:r>
            <a:r>
              <a:rPr lang="en-US" altLang="zh-CN" dirty="0"/>
              <a:t>the central government would cut investment projects, often by re-centralization and reign in reform experiments. The economy would then cool down dramatically.  </a:t>
            </a:r>
          </a:p>
          <a:p>
            <a:r>
              <a:rPr lang="en-US" altLang="zh-CN" dirty="0" smtClean="0"/>
              <a:t>As </a:t>
            </a:r>
            <a:r>
              <a:rPr lang="en-US" altLang="zh-CN" dirty="0"/>
              <a:t>there was no alternatives, reform would be restarted after a period of economic malaise.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31304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Growth Despite Gradualism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Gradualism of Chinese reform is not by design, but a product of the shifting balance of power between the reformers and the conservatives. </a:t>
            </a:r>
            <a:endParaRPr lang="en-US" altLang="zh-CN" dirty="0" smtClean="0"/>
          </a:p>
          <a:p>
            <a:r>
              <a:rPr lang="en-US" altLang="zh-CN" dirty="0" smtClean="0"/>
              <a:t>Despite the slow reform in 1980s and early 1990s, China achieved rapid growth because</a:t>
            </a:r>
          </a:p>
          <a:p>
            <a:pPr lvl="1"/>
            <a:r>
              <a:rPr lang="en-US" altLang="zh-CN" dirty="0" smtClean="0"/>
              <a:t>Market force, once allowed, strengthened itself. </a:t>
            </a:r>
          </a:p>
          <a:p>
            <a:pPr lvl="1"/>
            <a:r>
              <a:rPr lang="en-US" altLang="zh-CN" dirty="0" smtClean="0"/>
              <a:t>As international trade and investment was encouraged, export-led growth started, taking advantage of the extremely low cost of labor.  </a:t>
            </a:r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1990077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Questions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How was reform started?</a:t>
            </a:r>
          </a:p>
          <a:p>
            <a:r>
              <a:rPr lang="en-US" altLang="zh-CN" dirty="0" smtClean="0"/>
              <a:t>What were the factors behind the immediate success of the rural reform?</a:t>
            </a:r>
          </a:p>
          <a:p>
            <a:r>
              <a:rPr lang="en-US" altLang="zh-CN" dirty="0" smtClean="0"/>
              <a:t>What were the limitations of the HRS?</a:t>
            </a:r>
          </a:p>
          <a:p>
            <a:r>
              <a:rPr lang="en-US" altLang="zh-CN" dirty="0" smtClean="0"/>
              <a:t>What factors were behind the rapid development of township and village enterprises (TVE)?</a:t>
            </a:r>
          </a:p>
          <a:p>
            <a:r>
              <a:rPr lang="en-US" altLang="zh-CN" dirty="0" smtClean="0"/>
              <a:t>How </a:t>
            </a:r>
            <a:r>
              <a:rPr lang="en-US" altLang="zh-CN" dirty="0"/>
              <a:t>were </a:t>
            </a:r>
            <a:r>
              <a:rPr lang="en-US" altLang="zh-CN" dirty="0" smtClean="0"/>
              <a:t>private enterprises legalized in a socialist country?</a:t>
            </a:r>
          </a:p>
          <a:p>
            <a:r>
              <a:rPr lang="en-US" altLang="zh-CN" dirty="0" smtClean="0"/>
              <a:t>Why was the dual-track approach popular? And how did it work?</a:t>
            </a:r>
          </a:p>
          <a:p>
            <a:r>
              <a:rPr lang="en-US" altLang="zh-CN" dirty="0" smtClean="0"/>
              <a:t>Was gradualism a design, or a product of recurring battle between reformers and conservatives.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35265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Background of the Reform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Domestic</a:t>
            </a:r>
          </a:p>
          <a:p>
            <a:pPr lvl="1"/>
            <a:r>
              <a:rPr lang="en-US" altLang="zh-CN" dirty="0"/>
              <a:t>New </a:t>
            </a:r>
            <a:r>
              <a:rPr lang="en-US" altLang="zh-CN" dirty="0" smtClean="0"/>
              <a:t>leaders were much less ideological than their predecessors. </a:t>
            </a:r>
            <a:endParaRPr lang="en-US" altLang="zh-CN" dirty="0"/>
          </a:p>
          <a:p>
            <a:pPr lvl="1"/>
            <a:r>
              <a:rPr lang="en-US" altLang="zh-CN" dirty="0" smtClean="0"/>
              <a:t>Living condition stagnated for a long time (a lost two decades), especially the farmers. </a:t>
            </a:r>
          </a:p>
          <a:p>
            <a:pPr lvl="1"/>
            <a:r>
              <a:rPr lang="en-US" altLang="zh-CN" dirty="0" smtClean="0"/>
              <a:t>Improved relation with the US helped to look outward for new ideas. </a:t>
            </a:r>
          </a:p>
          <a:p>
            <a:r>
              <a:rPr lang="en-US" altLang="zh-CN" dirty="0" smtClean="0"/>
              <a:t>International</a:t>
            </a:r>
          </a:p>
          <a:p>
            <a:pPr lvl="1"/>
            <a:r>
              <a:rPr lang="en-US" altLang="zh-CN" dirty="0"/>
              <a:t>Most planned-economy countries </a:t>
            </a:r>
            <a:r>
              <a:rPr lang="en-US" altLang="zh-CN" dirty="0" smtClean="0"/>
              <a:t>experienced similar economic </a:t>
            </a:r>
            <a:r>
              <a:rPr lang="en-US" altLang="zh-CN" dirty="0"/>
              <a:t>stagnation.  </a:t>
            </a:r>
            <a:endParaRPr lang="zh-CN" altLang="en-US" dirty="0"/>
          </a:p>
          <a:p>
            <a:pPr lvl="1"/>
            <a:r>
              <a:rPr lang="en-US" altLang="zh-CN" dirty="0"/>
              <a:t>The market economies of “East Asia Tigers” (Hong Kong, Singapore, South Korea, and Taiwan) experienced high growth.   </a:t>
            </a:r>
          </a:p>
          <a:p>
            <a:pPr lvl="1"/>
            <a:r>
              <a:rPr lang="en-US" altLang="zh-CN" dirty="0" smtClean="0"/>
              <a:t>Ideological shift to the right (US &amp;</a:t>
            </a:r>
            <a:r>
              <a:rPr lang="zh-CN" altLang="en-US" dirty="0"/>
              <a:t> </a:t>
            </a:r>
            <a:r>
              <a:rPr lang="en-US" altLang="zh-CN" dirty="0" smtClean="0"/>
              <a:t>UK)</a:t>
            </a:r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467187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It Started from the Countryside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In desperate situations, local cadres and farmers experimented new institutional arrangements to increase output. </a:t>
            </a:r>
          </a:p>
          <a:p>
            <a:r>
              <a:rPr lang="en-US" altLang="zh-CN" dirty="0" smtClean="0"/>
              <a:t>In one notable example, 20 households in Xiao Gang Village (</a:t>
            </a:r>
            <a:r>
              <a:rPr lang="zh-CN" altLang="en-US" dirty="0" smtClean="0"/>
              <a:t>小岗村</a:t>
            </a:r>
            <a:r>
              <a:rPr lang="en-US" altLang="zh-CN" dirty="0" smtClean="0"/>
              <a:t>), Feng Yang of Anhui Province (</a:t>
            </a:r>
            <a:r>
              <a:rPr lang="zh-CN" altLang="en-US" dirty="0" smtClean="0"/>
              <a:t>安徽凤阳</a:t>
            </a:r>
            <a:r>
              <a:rPr lang="en-US" altLang="zh-CN" dirty="0" smtClean="0"/>
              <a:t>), chose to use an old scheme: production contract at the household level (</a:t>
            </a:r>
            <a:r>
              <a:rPr lang="zh-CN" altLang="en-US" dirty="0" smtClean="0"/>
              <a:t>包产到户</a:t>
            </a:r>
            <a:r>
              <a:rPr lang="en-US" altLang="zh-CN" dirty="0" smtClean="0"/>
              <a:t>). </a:t>
            </a:r>
          </a:p>
          <a:p>
            <a:r>
              <a:rPr lang="en-US" altLang="zh-CN" dirty="0" smtClean="0"/>
              <a:t>This scheme was experimented in 1961 and was very successful. But it was considered “capitalistic” and thus forbidden. </a:t>
            </a:r>
          </a:p>
          <a:p>
            <a:r>
              <a:rPr lang="en-US" altLang="zh-CN" dirty="0" smtClean="0"/>
              <a:t>In 1978, however, the farmers won the political gamble. The provincial leader approved the practice. </a:t>
            </a:r>
            <a:endParaRPr lang="en-US" altLang="zh-CN" dirty="0"/>
          </a:p>
          <a:p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04495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Contract of Xiao Gang Village (1978)</a:t>
            </a:r>
            <a:endParaRPr lang="zh-CN" altLang="en-US" dirty="0"/>
          </a:p>
        </p:txBody>
      </p:sp>
      <p:pic>
        <p:nvPicPr>
          <p:cNvPr id="2050" name="Picture 2" descr="http://i3.sinaimg.cn/dy/c/p/2008-10-14/1223985658_47RdkW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9301" y="1690688"/>
            <a:ext cx="6197505" cy="4510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95274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Household Responsibility System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There were many other schemes that were experimented in different areas. But the one experimented in Xiao Gang Village eventually became the norm, with the name “Household Responsibility System” (HRS, </a:t>
            </a:r>
            <a:r>
              <a:rPr lang="zh-CN" altLang="en-US" dirty="0" smtClean="0"/>
              <a:t>家庭联产承包责任制</a:t>
            </a:r>
            <a:r>
              <a:rPr lang="en-US" altLang="zh-CN" dirty="0" smtClean="0"/>
              <a:t>). </a:t>
            </a:r>
          </a:p>
          <a:p>
            <a:r>
              <a:rPr lang="en-US" altLang="zh-CN" dirty="0" smtClean="0"/>
              <a:t>Farm households took </a:t>
            </a:r>
            <a:r>
              <a:rPr lang="en-US" altLang="zh-CN" dirty="0"/>
              <a:t>over management of </a:t>
            </a:r>
            <a:r>
              <a:rPr lang="en-US" altLang="zh-CN" dirty="0" smtClean="0"/>
              <a:t>a specific plot </a:t>
            </a:r>
            <a:r>
              <a:rPr lang="en-US" altLang="zh-CN" dirty="0"/>
              <a:t>of land, subject to a contractual agreement that they turn over a </a:t>
            </a:r>
            <a:r>
              <a:rPr lang="en-US" altLang="zh-CN" dirty="0" smtClean="0"/>
              <a:t>certain amount </a:t>
            </a:r>
            <a:r>
              <a:rPr lang="en-US" altLang="zh-CN" dirty="0"/>
              <a:t>of procurement (low price) and tax (zero price) grain after the harvest</a:t>
            </a:r>
            <a:r>
              <a:rPr lang="en-US" altLang="zh-CN" dirty="0" smtClean="0"/>
              <a:t>. </a:t>
            </a:r>
          </a:p>
          <a:p>
            <a:r>
              <a:rPr lang="en-US" altLang="zh-CN" dirty="0" smtClean="0"/>
              <a:t>The solution was controversial, but it received support from the leadership. After all, it was not a privatization.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7050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 the HRS Solved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Lack of incentives</a:t>
            </a:r>
          </a:p>
          <a:p>
            <a:pPr lvl="1"/>
            <a:r>
              <a:rPr lang="en-US" altLang="zh-CN" dirty="0" smtClean="0"/>
              <a:t>In HRS, farmers keep the residual profit</a:t>
            </a:r>
          </a:p>
          <a:p>
            <a:r>
              <a:rPr lang="en-US" altLang="zh-CN" dirty="0" smtClean="0"/>
              <a:t>Asymmetric information in supervision</a:t>
            </a:r>
          </a:p>
          <a:p>
            <a:pPr lvl="1"/>
            <a:r>
              <a:rPr lang="en-US" altLang="zh-CN" dirty="0" smtClean="0"/>
              <a:t>Process supervision</a:t>
            </a:r>
          </a:p>
          <a:p>
            <a:pPr lvl="1"/>
            <a:r>
              <a:rPr lang="en-US" altLang="zh-CN" dirty="0" smtClean="0"/>
              <a:t>Result supervision</a:t>
            </a:r>
          </a:p>
          <a:p>
            <a:r>
              <a:rPr lang="en-US" altLang="zh-CN" dirty="0" smtClean="0"/>
              <a:t>Due to the lack of incentives and the difficulty of supervision, farm collectives were unable to realize the scale of economy.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88794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The Limitation of HRS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Reduced the scale of farm operation.</a:t>
            </a:r>
          </a:p>
          <a:p>
            <a:r>
              <a:rPr lang="en-US" altLang="zh-CN" dirty="0" smtClean="0"/>
              <a:t>Land fragmentation.</a:t>
            </a:r>
          </a:p>
          <a:p>
            <a:r>
              <a:rPr lang="en-US" altLang="zh-CN" dirty="0" smtClean="0"/>
              <a:t>Rigid rules for land transfers.</a:t>
            </a:r>
          </a:p>
          <a:p>
            <a:r>
              <a:rPr lang="en-US" altLang="zh-CN" dirty="0" smtClean="0"/>
              <a:t>Weak property rights on the contracted land. </a:t>
            </a:r>
          </a:p>
          <a:p>
            <a:pPr lvl="1"/>
            <a:r>
              <a:rPr lang="en-US" altLang="zh-CN" dirty="0" smtClean="0"/>
              <a:t>Hinders investment for long-term growth. </a:t>
            </a:r>
          </a:p>
          <a:p>
            <a:pPr lvl="1"/>
            <a:r>
              <a:rPr lang="en-US" altLang="zh-CN" dirty="0" smtClean="0"/>
              <a:t>Unable to use land as collateral. </a:t>
            </a:r>
          </a:p>
          <a:p>
            <a:pPr lvl="1"/>
            <a:r>
              <a:rPr lang="en-US" altLang="zh-CN" dirty="0" smtClean="0"/>
              <a:t>Unable to use land as an instrument for saving. </a:t>
            </a:r>
          </a:p>
          <a:p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2354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2973</TotalTime>
  <Words>2013</Words>
  <Application>Microsoft Office PowerPoint</Application>
  <PresentationFormat>宽屏</PresentationFormat>
  <Paragraphs>171</Paragraphs>
  <Slides>28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33" baseType="lpstr">
      <vt:lpstr>宋体</vt:lpstr>
      <vt:lpstr>Arial</vt:lpstr>
      <vt:lpstr>Calibri</vt:lpstr>
      <vt:lpstr>Calibri Light</vt:lpstr>
      <vt:lpstr>Office 主题</vt:lpstr>
      <vt:lpstr>Reform and Open-up (part 1)</vt:lpstr>
      <vt:lpstr>Outline</vt:lpstr>
      <vt:lpstr>Questions</vt:lpstr>
      <vt:lpstr>Background of the Reform</vt:lpstr>
      <vt:lpstr>It Started from the Countryside</vt:lpstr>
      <vt:lpstr>The Contract of Xiao Gang Village (1978)</vt:lpstr>
      <vt:lpstr>Household Responsibility System</vt:lpstr>
      <vt:lpstr>Problems the HRS Solved</vt:lpstr>
      <vt:lpstr>The Limitation of HRS</vt:lpstr>
      <vt:lpstr>The Immediate Result</vt:lpstr>
      <vt:lpstr>One Success Leads to Another</vt:lpstr>
      <vt:lpstr>Outline</vt:lpstr>
      <vt:lpstr>The Rise of Township and Village Enterprises (TVE)</vt:lpstr>
      <vt:lpstr>Different Models of TVE’s </vt:lpstr>
      <vt:lpstr>Characteristics of TVE</vt:lpstr>
      <vt:lpstr>TVE Employment</vt:lpstr>
      <vt:lpstr>Legitimization of Private Ownership</vt:lpstr>
      <vt:lpstr>Outline</vt:lpstr>
      <vt:lpstr>Dual-Track System</vt:lpstr>
      <vt:lpstr>The Reach of Dual-Track Approach</vt:lpstr>
      <vt:lpstr>Price of Grain Coupons</vt:lpstr>
      <vt:lpstr>Profiteers of the Dual-Track System</vt:lpstr>
      <vt:lpstr>Growing out of the Plan </vt:lpstr>
      <vt:lpstr>Agricultural Goods</vt:lpstr>
      <vt:lpstr>Retail Sales</vt:lpstr>
      <vt:lpstr>The Pain of Transition</vt:lpstr>
      <vt:lpstr>The Cycle of Reform-Retrenchment</vt:lpstr>
      <vt:lpstr>Growth Despite Gradualism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Command Economy of China (1949-1978)</dc:title>
  <dc:creator>Junhui Qian</dc:creator>
  <cp:lastModifiedBy>Windows 用户</cp:lastModifiedBy>
  <cp:revision>119</cp:revision>
  <dcterms:created xsi:type="dcterms:W3CDTF">2013-09-10T01:15:23Z</dcterms:created>
  <dcterms:modified xsi:type="dcterms:W3CDTF">2018-03-12T09:28:07Z</dcterms:modified>
</cp:coreProperties>
</file>