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57" r:id="rId4"/>
    <p:sldId id="307" r:id="rId5"/>
    <p:sldId id="309" r:id="rId6"/>
    <p:sldId id="308" r:id="rId7"/>
    <p:sldId id="310" r:id="rId8"/>
    <p:sldId id="314" r:id="rId9"/>
    <p:sldId id="311" r:id="rId10"/>
    <p:sldId id="262" r:id="rId11"/>
    <p:sldId id="312" r:id="rId12"/>
    <p:sldId id="258" r:id="rId13"/>
    <p:sldId id="259" r:id="rId14"/>
    <p:sldId id="313" r:id="rId15"/>
    <p:sldId id="316" r:id="rId16"/>
    <p:sldId id="317" r:id="rId17"/>
    <p:sldId id="265" r:id="rId18"/>
    <p:sldId id="264" r:id="rId19"/>
    <p:sldId id="279" r:id="rId20"/>
    <p:sldId id="280" r:id="rId21"/>
    <p:sldId id="315" r:id="rId22"/>
    <p:sldId id="266" r:id="rId23"/>
    <p:sldId id="267" r:id="rId24"/>
    <p:sldId id="275" r:id="rId25"/>
    <p:sldId id="27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7" autoAdjust="0"/>
    <p:restoredTop sz="95658" autoAdjust="0"/>
  </p:normalViewPr>
  <p:slideViewPr>
    <p:cSldViewPr snapToGrid="0">
      <p:cViewPr varScale="1">
        <p:scale>
          <a:sx n="104" d="100"/>
          <a:sy n="104" d="100"/>
        </p:scale>
        <p:origin x="114" y="1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Wind\Wind.NET.Client\WindNET\users\W4786999060\export\&#22269;&#20869;&#29983;&#20135;&#24635;&#20540;(&#24180;).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Wind\Wind.NET.Client\WindNET\users\W4786999060\export\&#23601;&#19994;&#22522;&#26412;&#24773;&#20917;(&#24180;).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20Qian\Documents\courses\China_economy\resources\gdp_pc.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Sheet1!$I$1</c:f>
              <c:strCache>
                <c:ptCount val="1"/>
                <c:pt idx="0">
                  <c:v>Ratio of Industrial Output to Agricultural Output (%) </c:v>
                </c:pt>
              </c:strCache>
            </c:strRef>
          </c:tx>
          <c:spPr>
            <a:ln w="28575" cap="rnd">
              <a:solidFill>
                <a:schemeClr val="accent1"/>
              </a:solidFill>
              <a:round/>
            </a:ln>
            <a:effectLst/>
          </c:spPr>
          <c:marker>
            <c:symbol val="none"/>
          </c:marker>
          <c:cat>
            <c:numRef>
              <c:f>Sheet1!$A$3:$A$68</c:f>
              <c:numCache>
                <c:formatCode>yyyy;@</c:formatCode>
                <c:ptCount val="66"/>
                <c:pt idx="0">
                  <c:v>19359</c:v>
                </c:pt>
                <c:pt idx="1">
                  <c:v>19724</c:v>
                </c:pt>
                <c:pt idx="2">
                  <c:v>20089</c:v>
                </c:pt>
                <c:pt idx="3">
                  <c:v>20454</c:v>
                </c:pt>
                <c:pt idx="4">
                  <c:v>20820</c:v>
                </c:pt>
                <c:pt idx="5">
                  <c:v>21185</c:v>
                </c:pt>
                <c:pt idx="6">
                  <c:v>21550</c:v>
                </c:pt>
                <c:pt idx="7">
                  <c:v>21915</c:v>
                </c:pt>
                <c:pt idx="8">
                  <c:v>22281</c:v>
                </c:pt>
                <c:pt idx="9">
                  <c:v>22646</c:v>
                </c:pt>
                <c:pt idx="10">
                  <c:v>23011</c:v>
                </c:pt>
                <c:pt idx="11">
                  <c:v>23376</c:v>
                </c:pt>
                <c:pt idx="12">
                  <c:v>23742</c:v>
                </c:pt>
                <c:pt idx="13">
                  <c:v>24107</c:v>
                </c:pt>
                <c:pt idx="14">
                  <c:v>24472</c:v>
                </c:pt>
                <c:pt idx="15">
                  <c:v>24837</c:v>
                </c:pt>
                <c:pt idx="16">
                  <c:v>25203</c:v>
                </c:pt>
                <c:pt idx="17">
                  <c:v>25568</c:v>
                </c:pt>
                <c:pt idx="18">
                  <c:v>25933</c:v>
                </c:pt>
                <c:pt idx="19">
                  <c:v>26298</c:v>
                </c:pt>
                <c:pt idx="20">
                  <c:v>26664</c:v>
                </c:pt>
                <c:pt idx="21">
                  <c:v>27029</c:v>
                </c:pt>
                <c:pt idx="22">
                  <c:v>27394</c:v>
                </c:pt>
                <c:pt idx="23">
                  <c:v>27759</c:v>
                </c:pt>
                <c:pt idx="24">
                  <c:v>28125</c:v>
                </c:pt>
                <c:pt idx="25">
                  <c:v>28490</c:v>
                </c:pt>
                <c:pt idx="26">
                  <c:v>28855</c:v>
                </c:pt>
                <c:pt idx="27">
                  <c:v>29220</c:v>
                </c:pt>
                <c:pt idx="28">
                  <c:v>29586</c:v>
                </c:pt>
                <c:pt idx="29">
                  <c:v>29951</c:v>
                </c:pt>
                <c:pt idx="30">
                  <c:v>30316</c:v>
                </c:pt>
                <c:pt idx="31">
                  <c:v>30681</c:v>
                </c:pt>
                <c:pt idx="32">
                  <c:v>31047</c:v>
                </c:pt>
                <c:pt idx="33">
                  <c:v>31412</c:v>
                </c:pt>
                <c:pt idx="34">
                  <c:v>31777</c:v>
                </c:pt>
                <c:pt idx="35">
                  <c:v>32142</c:v>
                </c:pt>
                <c:pt idx="36">
                  <c:v>32508</c:v>
                </c:pt>
                <c:pt idx="37">
                  <c:v>32873</c:v>
                </c:pt>
                <c:pt idx="38">
                  <c:v>33238</c:v>
                </c:pt>
                <c:pt idx="39">
                  <c:v>33603</c:v>
                </c:pt>
                <c:pt idx="40">
                  <c:v>33969</c:v>
                </c:pt>
                <c:pt idx="41">
                  <c:v>34334</c:v>
                </c:pt>
                <c:pt idx="42">
                  <c:v>34699</c:v>
                </c:pt>
                <c:pt idx="43">
                  <c:v>35064</c:v>
                </c:pt>
                <c:pt idx="44">
                  <c:v>35430</c:v>
                </c:pt>
                <c:pt idx="45">
                  <c:v>35795</c:v>
                </c:pt>
                <c:pt idx="46">
                  <c:v>36160</c:v>
                </c:pt>
                <c:pt idx="47">
                  <c:v>36525</c:v>
                </c:pt>
                <c:pt idx="48">
                  <c:v>36891</c:v>
                </c:pt>
                <c:pt idx="49">
                  <c:v>37256</c:v>
                </c:pt>
                <c:pt idx="50">
                  <c:v>37621</c:v>
                </c:pt>
                <c:pt idx="51">
                  <c:v>37986</c:v>
                </c:pt>
                <c:pt idx="52">
                  <c:v>38352</c:v>
                </c:pt>
                <c:pt idx="53">
                  <c:v>38717</c:v>
                </c:pt>
                <c:pt idx="54">
                  <c:v>39082</c:v>
                </c:pt>
                <c:pt idx="55">
                  <c:v>39447</c:v>
                </c:pt>
                <c:pt idx="56">
                  <c:v>39813</c:v>
                </c:pt>
                <c:pt idx="57">
                  <c:v>40178</c:v>
                </c:pt>
                <c:pt idx="58">
                  <c:v>40543</c:v>
                </c:pt>
                <c:pt idx="59">
                  <c:v>40908</c:v>
                </c:pt>
                <c:pt idx="60">
                  <c:v>41274</c:v>
                </c:pt>
                <c:pt idx="61">
                  <c:v>41639</c:v>
                </c:pt>
                <c:pt idx="62">
                  <c:v>42004</c:v>
                </c:pt>
                <c:pt idx="63">
                  <c:v>42369</c:v>
                </c:pt>
                <c:pt idx="64">
                  <c:v>42735</c:v>
                </c:pt>
                <c:pt idx="65">
                  <c:v>43100</c:v>
                </c:pt>
              </c:numCache>
            </c:numRef>
          </c:cat>
          <c:val>
            <c:numRef>
              <c:f>Sheet1!$I$2:$I$68</c:f>
              <c:numCache>
                <c:formatCode>General</c:formatCode>
                <c:ptCount val="67"/>
                <c:pt idx="1">
                  <c:v>34.878973461650624</c:v>
                </c:pt>
                <c:pt idx="2">
                  <c:v>43.17460317460317</c:v>
                </c:pt>
                <c:pt idx="3">
                  <c:v>47.066326530612244</c:v>
                </c:pt>
                <c:pt idx="4">
                  <c:v>45.415676959619951</c:v>
                </c:pt>
                <c:pt idx="5">
                  <c:v>50.73214687992791</c:v>
                </c:pt>
                <c:pt idx="6">
                  <c:v>63.162790697674417</c:v>
                </c:pt>
                <c:pt idx="7">
                  <c:v>93.272034088360627</c:v>
                </c:pt>
                <c:pt idx="8">
                  <c:v>141.03699843668576</c:v>
                </c:pt>
                <c:pt idx="9">
                  <c:v>168.53536835926036</c:v>
                </c:pt>
                <c:pt idx="10">
                  <c:v>83.359782362276121</c:v>
                </c:pt>
                <c:pt idx="11">
                  <c:v>73.03023615096005</c:v>
                </c:pt>
                <c:pt idx="12">
                  <c:v>74.713567839195989</c:v>
                </c:pt>
                <c:pt idx="13">
                  <c:v>83.738819320214674</c:v>
                </c:pt>
                <c:pt idx="14">
                  <c:v>85.117493472584854</c:v>
                </c:pt>
                <c:pt idx="15">
                  <c:v>93.46340074052975</c:v>
                </c:pt>
                <c:pt idx="16">
                  <c:v>77.233267992159057</c:v>
                </c:pt>
                <c:pt idx="17">
                  <c:v>68.415255404102993</c:v>
                </c:pt>
                <c:pt idx="18">
                  <c:v>86.077152947568592</c:v>
                </c:pt>
                <c:pt idx="19">
                  <c:v>105.42039581495021</c:v>
                </c:pt>
                <c:pt idx="20">
                  <c:v>113.31235628706283</c:v>
                </c:pt>
                <c:pt idx="21">
                  <c:v>120.87261300459271</c:v>
                </c:pt>
                <c:pt idx="22">
                  <c:v>119.32782369146007</c:v>
                </c:pt>
                <c:pt idx="23">
                  <c:v>115.78501904358866</c:v>
                </c:pt>
                <c:pt idx="24">
                  <c:v>129.38632619439866</c:v>
                </c:pt>
                <c:pt idx="25">
                  <c:v>125.81946024196048</c:v>
                </c:pt>
                <c:pt idx="26">
                  <c:v>146.99639142432602</c:v>
                </c:pt>
                <c:pt idx="27">
                  <c:v>159.20471281296022</c:v>
                </c:pt>
                <c:pt idx="28">
                  <c:v>141.89833200953137</c:v>
                </c:pt>
                <c:pt idx="29">
                  <c:v>148.20890033100403</c:v>
                </c:pt>
                <c:pt idx="30">
                  <c:v>133.77110694183864</c:v>
                </c:pt>
                <c:pt idx="31">
                  <c:v>123.91440086280296</c:v>
                </c:pt>
                <c:pt idx="32">
                  <c:v>122.34688153398949</c:v>
                </c:pt>
                <c:pt idx="33">
                  <c:v>122.66509844920719</c:v>
                </c:pt>
                <c:pt idx="34">
                  <c:v>136.84935279537319</c:v>
                </c:pt>
                <c:pt idx="35">
                  <c:v>144.74150718136102</c:v>
                </c:pt>
                <c:pt idx="36">
                  <c:v>144.21282571383992</c:v>
                </c:pt>
                <c:pt idx="37">
                  <c:v>151.75662977657132</c:v>
                </c:pt>
                <c:pt idx="38">
                  <c:v>154.33754316257509</c:v>
                </c:pt>
                <c:pt idx="39">
                  <c:v>137.62058518695687</c:v>
                </c:pt>
                <c:pt idx="40">
                  <c:v>153.87611556496748</c:v>
                </c:pt>
                <c:pt idx="41">
                  <c:v>178.27526162439872</c:v>
                </c:pt>
                <c:pt idx="42">
                  <c:v>206.87612521052324</c:v>
                </c:pt>
                <c:pt idx="43">
                  <c:v>206.3694334762136</c:v>
                </c:pt>
                <c:pt idx="44">
                  <c:v>208.17686452310636</c:v>
                </c:pt>
                <c:pt idx="45">
                  <c:v>212.77678101784804</c:v>
                </c:pt>
                <c:pt idx="46">
                  <c:v>231.49692959089251</c:v>
                </c:pt>
                <c:pt idx="47">
                  <c:v>233.5016109503581</c:v>
                </c:pt>
                <c:pt idx="48">
                  <c:v>247.54553577565468</c:v>
                </c:pt>
                <c:pt idx="49">
                  <c:v>273.55171429736231</c:v>
                </c:pt>
                <c:pt idx="50">
                  <c:v>282.89372681825512</c:v>
                </c:pt>
                <c:pt idx="51">
                  <c:v>295.09394572025053</c:v>
                </c:pt>
                <c:pt idx="52">
                  <c:v>326.24129356165514</c:v>
                </c:pt>
                <c:pt idx="53">
                  <c:v>314.65679309998421</c:v>
                </c:pt>
                <c:pt idx="54">
                  <c:v>357.50709644283637</c:v>
                </c:pt>
                <c:pt idx="55">
                  <c:v>395.58433760775398</c:v>
                </c:pt>
                <c:pt idx="56">
                  <c:v>401.95012235497336</c:v>
                </c:pt>
                <c:pt idx="57">
                  <c:v>402.18238217945117</c:v>
                </c:pt>
                <c:pt idx="58">
                  <c:v>404.23953070388558</c:v>
                </c:pt>
                <c:pt idx="59">
                  <c:v>419.50074436139886</c:v>
                </c:pt>
                <c:pt idx="60">
                  <c:v>422.72464370893641</c:v>
                </c:pt>
                <c:pt idx="61">
                  <c:v>410.40503081393177</c:v>
                </c:pt>
                <c:pt idx="62">
                  <c:v>401.84568337457148</c:v>
                </c:pt>
                <c:pt idx="63">
                  <c:v>400.82682732438064</c:v>
                </c:pt>
                <c:pt idx="64">
                  <c:v>388.59372253011315</c:v>
                </c:pt>
                <c:pt idx="65">
                  <c:v>389.29919840182936</c:v>
                </c:pt>
                <c:pt idx="66">
                  <c:v>427.68774172262312</c:v>
                </c:pt>
              </c:numCache>
            </c:numRef>
          </c:val>
          <c:smooth val="0"/>
        </c:ser>
        <c:dLbls>
          <c:showLegendKey val="0"/>
          <c:showVal val="0"/>
          <c:showCatName val="0"/>
          <c:showSerName val="0"/>
          <c:showPercent val="0"/>
          <c:showBubbleSize val="0"/>
        </c:dLbls>
        <c:smooth val="0"/>
        <c:axId val="920654672"/>
        <c:axId val="920666640"/>
      </c:lineChart>
      <c:dateAx>
        <c:axId val="920654672"/>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66640"/>
        <c:crosses val="autoZero"/>
        <c:auto val="1"/>
        <c:lblOffset val="100"/>
        <c:baseTimeUnit val="years"/>
      </c:dateAx>
      <c:valAx>
        <c:axId val="92066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5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Proportion of Rural Employment in Total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Sheet1!$E$2</c:f>
              <c:strCache>
                <c:ptCount val="1"/>
                <c:pt idx="0">
                  <c:v>Proportion of Rural Employment in Total</c:v>
                </c:pt>
              </c:strCache>
            </c:strRef>
          </c:tx>
          <c:spPr>
            <a:ln w="28575" cap="rnd">
              <a:solidFill>
                <a:schemeClr val="accent1"/>
              </a:solidFill>
              <a:round/>
            </a:ln>
            <a:effectLst/>
          </c:spPr>
          <c:marker>
            <c:symbol val="none"/>
          </c:marker>
          <c:cat>
            <c:numRef>
              <c:f>Sheet1!$A$3:$A$58</c:f>
              <c:numCache>
                <c:formatCode>yyyy;@</c:formatCode>
                <c:ptCount val="56"/>
                <c:pt idx="0">
                  <c:v>19359</c:v>
                </c:pt>
                <c:pt idx="1">
                  <c:v>19724</c:v>
                </c:pt>
                <c:pt idx="2">
                  <c:v>20089</c:v>
                </c:pt>
                <c:pt idx="3">
                  <c:v>20454</c:v>
                </c:pt>
                <c:pt idx="4">
                  <c:v>20820</c:v>
                </c:pt>
                <c:pt idx="5">
                  <c:v>21185</c:v>
                </c:pt>
                <c:pt idx="6">
                  <c:v>21550</c:v>
                </c:pt>
                <c:pt idx="7">
                  <c:v>21915</c:v>
                </c:pt>
                <c:pt idx="8">
                  <c:v>22281</c:v>
                </c:pt>
                <c:pt idx="9">
                  <c:v>22646</c:v>
                </c:pt>
                <c:pt idx="10">
                  <c:v>23011</c:v>
                </c:pt>
                <c:pt idx="11">
                  <c:v>23376</c:v>
                </c:pt>
                <c:pt idx="12">
                  <c:v>23742</c:v>
                </c:pt>
                <c:pt idx="13">
                  <c:v>24107</c:v>
                </c:pt>
                <c:pt idx="14">
                  <c:v>24472</c:v>
                </c:pt>
                <c:pt idx="15">
                  <c:v>24837</c:v>
                </c:pt>
                <c:pt idx="16">
                  <c:v>25203</c:v>
                </c:pt>
                <c:pt idx="17">
                  <c:v>25568</c:v>
                </c:pt>
                <c:pt idx="18">
                  <c:v>25933</c:v>
                </c:pt>
                <c:pt idx="19">
                  <c:v>26298</c:v>
                </c:pt>
                <c:pt idx="20">
                  <c:v>26664</c:v>
                </c:pt>
                <c:pt idx="21">
                  <c:v>27029</c:v>
                </c:pt>
                <c:pt idx="22">
                  <c:v>27394</c:v>
                </c:pt>
                <c:pt idx="23">
                  <c:v>27759</c:v>
                </c:pt>
                <c:pt idx="24">
                  <c:v>28125</c:v>
                </c:pt>
                <c:pt idx="25">
                  <c:v>28490</c:v>
                </c:pt>
                <c:pt idx="26">
                  <c:v>28855</c:v>
                </c:pt>
                <c:pt idx="27">
                  <c:v>29586</c:v>
                </c:pt>
                <c:pt idx="28">
                  <c:v>31412</c:v>
                </c:pt>
                <c:pt idx="29">
                  <c:v>33238</c:v>
                </c:pt>
                <c:pt idx="30">
                  <c:v>33603</c:v>
                </c:pt>
                <c:pt idx="31">
                  <c:v>33969</c:v>
                </c:pt>
                <c:pt idx="32">
                  <c:v>34334</c:v>
                </c:pt>
                <c:pt idx="33">
                  <c:v>34699</c:v>
                </c:pt>
                <c:pt idx="34">
                  <c:v>35064</c:v>
                </c:pt>
                <c:pt idx="35">
                  <c:v>35430</c:v>
                </c:pt>
                <c:pt idx="36">
                  <c:v>35795</c:v>
                </c:pt>
                <c:pt idx="37">
                  <c:v>36160</c:v>
                </c:pt>
                <c:pt idx="38">
                  <c:v>36525</c:v>
                </c:pt>
                <c:pt idx="39">
                  <c:v>36891</c:v>
                </c:pt>
                <c:pt idx="40">
                  <c:v>37256</c:v>
                </c:pt>
                <c:pt idx="41">
                  <c:v>37621</c:v>
                </c:pt>
                <c:pt idx="42">
                  <c:v>37986</c:v>
                </c:pt>
                <c:pt idx="43">
                  <c:v>38352</c:v>
                </c:pt>
                <c:pt idx="44">
                  <c:v>38717</c:v>
                </c:pt>
                <c:pt idx="45">
                  <c:v>39082</c:v>
                </c:pt>
                <c:pt idx="46">
                  <c:v>39447</c:v>
                </c:pt>
                <c:pt idx="47">
                  <c:v>39813</c:v>
                </c:pt>
                <c:pt idx="48">
                  <c:v>40178</c:v>
                </c:pt>
                <c:pt idx="49">
                  <c:v>40543</c:v>
                </c:pt>
                <c:pt idx="50">
                  <c:v>40908</c:v>
                </c:pt>
                <c:pt idx="51">
                  <c:v>41274</c:v>
                </c:pt>
                <c:pt idx="52">
                  <c:v>41639</c:v>
                </c:pt>
                <c:pt idx="53">
                  <c:v>42004</c:v>
                </c:pt>
                <c:pt idx="54">
                  <c:v>42369</c:v>
                </c:pt>
                <c:pt idx="55">
                  <c:v>42735</c:v>
                </c:pt>
              </c:numCache>
            </c:numRef>
          </c:cat>
          <c:val>
            <c:numRef>
              <c:f>Sheet1!$E$3:$E$58</c:f>
              <c:numCache>
                <c:formatCode>General</c:formatCode>
                <c:ptCount val="56"/>
                <c:pt idx="0">
                  <c:v>88.007139755897541</c:v>
                </c:pt>
                <c:pt idx="1">
                  <c:v>87.109155588841034</c:v>
                </c:pt>
                <c:pt idx="2">
                  <c:v>87.431293514107736</c:v>
                </c:pt>
                <c:pt idx="3">
                  <c:v>87.450734503762092</c:v>
                </c:pt>
                <c:pt idx="4">
                  <c:v>86.997132678773141</c:v>
                </c:pt>
                <c:pt idx="5">
                  <c:v>86.517184805014509</c:v>
                </c:pt>
                <c:pt idx="6">
                  <c:v>80.075187969924812</c:v>
                </c:pt>
                <c:pt idx="7">
                  <c:v>79.410079089137668</c:v>
                </c:pt>
                <c:pt idx="8">
                  <c:v>76.356259659969083</c:v>
                </c:pt>
                <c:pt idx="9">
                  <c:v>79.148104728409535</c:v>
                </c:pt>
                <c:pt idx="10">
                  <c:v>82.489386337321505</c:v>
                </c:pt>
                <c:pt idx="11">
                  <c:v>82.721471471471475</c:v>
                </c:pt>
                <c:pt idx="12">
                  <c:v>82.593019901932507</c:v>
                </c:pt>
                <c:pt idx="13">
                  <c:v>82.085803976281824</c:v>
                </c:pt>
                <c:pt idx="14">
                  <c:v>82.036571045126664</c:v>
                </c:pt>
                <c:pt idx="15">
                  <c:v>82.326215356656064</c:v>
                </c:pt>
                <c:pt idx="16">
                  <c:v>82.359392135359542</c:v>
                </c:pt>
                <c:pt idx="17">
                  <c:v>82.468021068472538</c:v>
                </c:pt>
                <c:pt idx="18">
                  <c:v>81.668215613382898</c:v>
                </c:pt>
                <c:pt idx="19">
                  <c:v>80.718697361033136</c:v>
                </c:pt>
                <c:pt idx="20">
                  <c:v>79.918558598761649</c:v>
                </c:pt>
                <c:pt idx="21">
                  <c:v>79.842846229400848</c:v>
                </c:pt>
                <c:pt idx="22">
                  <c:v>79.429473627873364</c:v>
                </c:pt>
                <c:pt idx="23">
                  <c:v>78.458394466568848</c:v>
                </c:pt>
                <c:pt idx="24">
                  <c:v>77.61755163001493</c:v>
                </c:pt>
                <c:pt idx="25">
                  <c:v>76.821494781217453</c:v>
                </c:pt>
                <c:pt idx="26">
                  <c:v>76.305040844789801</c:v>
                </c:pt>
                <c:pt idx="27">
                  <c:v>75.154033190906731</c:v>
                </c:pt>
                <c:pt idx="28">
                  <c:v>74.318769674974433</c:v>
                </c:pt>
                <c:pt idx="29">
                  <c:v>73.681446817711475</c:v>
                </c:pt>
                <c:pt idx="30">
                  <c:v>73.332213586599678</c:v>
                </c:pt>
                <c:pt idx="31">
                  <c:v>73.000060466803731</c:v>
                </c:pt>
                <c:pt idx="32">
                  <c:v>72.664950305352647</c:v>
                </c:pt>
                <c:pt idx="33">
                  <c:v>72.347490919872499</c:v>
                </c:pt>
                <c:pt idx="34">
                  <c:v>72.026739146404168</c:v>
                </c:pt>
                <c:pt idx="35">
                  <c:v>71.10659898477158</c:v>
                </c:pt>
                <c:pt idx="36">
                  <c:v>70.236321970782015</c:v>
                </c:pt>
                <c:pt idx="37">
                  <c:v>69.398473887622629</c:v>
                </c:pt>
                <c:pt idx="38">
                  <c:v>68.608006275037113</c:v>
                </c:pt>
                <c:pt idx="39">
                  <c:v>67.883748352639245</c:v>
                </c:pt>
                <c:pt idx="40">
                  <c:v>66.862645438685661</c:v>
                </c:pt>
                <c:pt idx="41">
                  <c:v>65.667303493449779</c:v>
                </c:pt>
                <c:pt idx="42">
                  <c:v>64.427145492025602</c:v>
                </c:pt>
                <c:pt idx="43">
                  <c:v>63.248680383496712</c:v>
                </c:pt>
                <c:pt idx="44">
                  <c:v>61.969000763593982</c:v>
                </c:pt>
                <c:pt idx="45">
                  <c:v>60.4817413107845</c:v>
                </c:pt>
                <c:pt idx="46">
                  <c:v>58.905218996030328</c:v>
                </c:pt>
                <c:pt idx="47">
                  <c:v>57.515483563601713</c:v>
                </c:pt>
                <c:pt idx="48">
                  <c:v>56.055810518541961</c:v>
                </c:pt>
                <c:pt idx="49">
                  <c:v>54.422179883056302</c:v>
                </c:pt>
                <c:pt idx="50">
                  <c:v>53.004449097094998</c:v>
                </c:pt>
                <c:pt idx="51">
                  <c:v>51.629641218189406</c:v>
                </c:pt>
                <c:pt idx="52">
                  <c:v>50.322823700585893</c:v>
                </c:pt>
                <c:pt idx="53">
                  <c:v>49.115244715415585</c:v>
                </c:pt>
                <c:pt idx="54">
                  <c:v>47.825076499980632</c:v>
                </c:pt>
                <c:pt idx="55">
                  <c:v>46.615465896936975</c:v>
                </c:pt>
              </c:numCache>
            </c:numRef>
          </c:val>
          <c:smooth val="0"/>
        </c:ser>
        <c:dLbls>
          <c:showLegendKey val="0"/>
          <c:showVal val="0"/>
          <c:showCatName val="0"/>
          <c:showSerName val="0"/>
          <c:showPercent val="0"/>
          <c:showBubbleSize val="0"/>
        </c:dLbls>
        <c:smooth val="0"/>
        <c:axId val="920652496"/>
        <c:axId val="920669904"/>
      </c:lineChart>
      <c:dateAx>
        <c:axId val="920652496"/>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69904"/>
        <c:crosses val="autoZero"/>
        <c:auto val="1"/>
        <c:lblOffset val="100"/>
        <c:baseTimeUnit val="years"/>
      </c:dateAx>
      <c:valAx>
        <c:axId val="92066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5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GDP per cap (Mainland v.s. Taiwan,</a:t>
            </a:r>
            <a:r>
              <a:rPr lang="en-US" altLang="zh-CN" baseline="0"/>
              <a:t> in USD</a:t>
            </a:r>
            <a:r>
              <a:rPr lang="en-US" altLang="zh-CN"/>
              <a:t>)</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gdp_pc!$D$1:$D$2</c:f>
              <c:strCache>
                <c:ptCount val="2"/>
                <c:pt idx="0">
                  <c:v>China2</c:v>
                </c:pt>
                <c:pt idx="1">
                  <c:v>cgdp</c:v>
                </c:pt>
              </c:strCache>
            </c:strRef>
          </c:tx>
          <c:spPr>
            <a:ln w="50800" cap="rnd">
              <a:solidFill>
                <a:schemeClr val="accent1"/>
              </a:solidFill>
              <a:round/>
            </a:ln>
            <a:effectLst/>
          </c:spPr>
          <c:marker>
            <c:symbol val="none"/>
          </c:marker>
          <c:cat>
            <c:numRef>
              <c:f>gdp_pc!$A$3:$A$29</c:f>
              <c:numCache>
                <c:formatCode>General</c:formatCode>
                <c:ptCount val="27"/>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numCache>
            </c:numRef>
          </c:cat>
          <c:val>
            <c:numRef>
              <c:f>gdp_pc!$D$3:$D$29</c:f>
              <c:numCache>
                <c:formatCode>General</c:formatCode>
                <c:ptCount val="27"/>
                <c:pt idx="0">
                  <c:v>81.683367685999997</c:v>
                </c:pt>
                <c:pt idx="1">
                  <c:v>86.751383990999997</c:v>
                </c:pt>
                <c:pt idx="2">
                  <c:v>89.349391092000005</c:v>
                </c:pt>
                <c:pt idx="3">
                  <c:v>94.118722617000003</c:v>
                </c:pt>
                <c:pt idx="4">
                  <c:v>103.64228282000001</c:v>
                </c:pt>
                <c:pt idx="5">
                  <c:v>112.45951294</c:v>
                </c:pt>
                <c:pt idx="6">
                  <c:v>134.86200539999999</c:v>
                </c:pt>
                <c:pt idx="7">
                  <c:v>146.43321251</c:v>
                </c:pt>
                <c:pt idx="8">
                  <c:v>144.33004184000001</c:v>
                </c:pt>
                <c:pt idx="9">
                  <c:v>117.39454547</c:v>
                </c:pt>
                <c:pt idx="10">
                  <c:v>111.57907428</c:v>
                </c:pt>
                <c:pt idx="11">
                  <c:v>118.69065175999999</c:v>
                </c:pt>
                <c:pt idx="12">
                  <c:v>134.31501333</c:v>
                </c:pt>
                <c:pt idx="13">
                  <c:v>146.08059455</c:v>
                </c:pt>
                <c:pt idx="14">
                  <c:v>159.22100411</c:v>
                </c:pt>
                <c:pt idx="15">
                  <c:v>152.09017693999999</c:v>
                </c:pt>
                <c:pt idx="16">
                  <c:v>148.00272982999999</c:v>
                </c:pt>
                <c:pt idx="17">
                  <c:v>170.62301339000001</c:v>
                </c:pt>
                <c:pt idx="18">
                  <c:v>197.78276557999999</c:v>
                </c:pt>
                <c:pt idx="19">
                  <c:v>213.47594108999999</c:v>
                </c:pt>
                <c:pt idx="20">
                  <c:v>223.60665331000001</c:v>
                </c:pt>
                <c:pt idx="21">
                  <c:v>249.47124597999999</c:v>
                </c:pt>
                <c:pt idx="22">
                  <c:v>273.31420191000001</c:v>
                </c:pt>
                <c:pt idx="23">
                  <c:v>313.43661355</c:v>
                </c:pt>
                <c:pt idx="24">
                  <c:v>316.53401932000003</c:v>
                </c:pt>
                <c:pt idx="25">
                  <c:v>351.15430376</c:v>
                </c:pt>
                <c:pt idx="26">
                  <c:v>414.20789904999998</c:v>
                </c:pt>
              </c:numCache>
            </c:numRef>
          </c:val>
          <c:smooth val="0"/>
        </c:ser>
        <c:ser>
          <c:idx val="1"/>
          <c:order val="1"/>
          <c:tx>
            <c:strRef>
              <c:f>gdp_pc!$H$1:$H$2</c:f>
              <c:strCache>
                <c:ptCount val="2"/>
                <c:pt idx="0">
                  <c:v>Taiwan</c:v>
                </c:pt>
                <c:pt idx="1">
                  <c:v>cgdp</c:v>
                </c:pt>
              </c:strCache>
            </c:strRef>
          </c:tx>
          <c:spPr>
            <a:ln w="50800" cap="rnd">
              <a:solidFill>
                <a:schemeClr val="accent2"/>
              </a:solidFill>
              <a:round/>
            </a:ln>
            <a:effectLst/>
          </c:spPr>
          <c:marker>
            <c:symbol val="none"/>
          </c:marker>
          <c:cat>
            <c:numRef>
              <c:f>gdp_pc!$A$3:$A$29</c:f>
              <c:numCache>
                <c:formatCode>General</c:formatCode>
                <c:ptCount val="27"/>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numCache>
            </c:numRef>
          </c:cat>
          <c:val>
            <c:numRef>
              <c:f>gdp_pc!$H$3:$H$29</c:f>
              <c:numCache>
                <c:formatCode>General</c:formatCode>
                <c:ptCount val="27"/>
                <c:pt idx="0">
                  <c:v>212.81588722999999</c:v>
                </c:pt>
                <c:pt idx="1">
                  <c:v>229.76075180999999</c:v>
                </c:pt>
                <c:pt idx="2">
                  <c:v>244.20666345000001</c:v>
                </c:pt>
                <c:pt idx="3">
                  <c:v>260.66043622000001</c:v>
                </c:pt>
                <c:pt idx="4">
                  <c:v>269.37793655000002</c:v>
                </c:pt>
                <c:pt idx="5">
                  <c:v>289.9253501</c:v>
                </c:pt>
                <c:pt idx="6">
                  <c:v>309.30562958000002</c:v>
                </c:pt>
                <c:pt idx="7">
                  <c:v>328.23603658000002</c:v>
                </c:pt>
                <c:pt idx="8">
                  <c:v>346.95377952000001</c:v>
                </c:pt>
                <c:pt idx="9">
                  <c:v>363.50809169000001</c:v>
                </c:pt>
                <c:pt idx="10">
                  <c:v>389.95275889999999</c:v>
                </c:pt>
                <c:pt idx="11">
                  <c:v>431.50043384000003</c:v>
                </c:pt>
                <c:pt idx="12">
                  <c:v>484.2834719</c:v>
                </c:pt>
                <c:pt idx="13">
                  <c:v>518.29836922000004</c:v>
                </c:pt>
                <c:pt idx="14">
                  <c:v>574.40066560000002</c:v>
                </c:pt>
                <c:pt idx="15">
                  <c:v>635.95668035999995</c:v>
                </c:pt>
                <c:pt idx="16">
                  <c:v>711.40399083</c:v>
                </c:pt>
                <c:pt idx="17">
                  <c:v>811.18592165999996</c:v>
                </c:pt>
                <c:pt idx="18">
                  <c:v>923.11841085000003</c:v>
                </c:pt>
                <c:pt idx="19">
                  <c:v>1082.8030956</c:v>
                </c:pt>
                <c:pt idx="20">
                  <c:v>1277.7032329000001</c:v>
                </c:pt>
                <c:pt idx="21">
                  <c:v>1472.4622661000001</c:v>
                </c:pt>
                <c:pt idx="22">
                  <c:v>1524.3163602</c:v>
                </c:pt>
                <c:pt idx="23">
                  <c:v>1748.2910652</c:v>
                </c:pt>
                <c:pt idx="24">
                  <c:v>2129.5367842000001</c:v>
                </c:pt>
                <c:pt idx="25">
                  <c:v>2481.5559386</c:v>
                </c:pt>
                <c:pt idx="26">
                  <c:v>2947.6285059000002</c:v>
                </c:pt>
              </c:numCache>
            </c:numRef>
          </c:val>
          <c:smooth val="0"/>
        </c:ser>
        <c:dLbls>
          <c:showLegendKey val="0"/>
          <c:showVal val="0"/>
          <c:showCatName val="0"/>
          <c:showSerName val="0"/>
          <c:showPercent val="0"/>
          <c:showBubbleSize val="0"/>
        </c:dLbls>
        <c:smooth val="0"/>
        <c:axId val="920667184"/>
        <c:axId val="920654128"/>
      </c:lineChart>
      <c:catAx>
        <c:axId val="92066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54128"/>
        <c:crosses val="autoZero"/>
        <c:auto val="1"/>
        <c:lblAlgn val="ctr"/>
        <c:lblOffset val="100"/>
        <c:noMultiLvlLbl val="0"/>
      </c:catAx>
      <c:valAx>
        <c:axId val="92065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667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905D2-ED96-473E-9BED-4EBB199F370D}" type="datetimeFigureOut">
              <a:rPr lang="zh-CN" altLang="en-US" smtClean="0"/>
              <a:t>2018/3/5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32E9C-DDB1-4344-9749-DEBD00839489}" type="slidenum">
              <a:rPr lang="zh-CN" altLang="en-US" smtClean="0"/>
              <a:t>‹#›</a:t>
            </a:fld>
            <a:endParaRPr lang="zh-CN" altLang="en-US"/>
          </a:p>
        </p:txBody>
      </p:sp>
    </p:spTree>
    <p:extLst>
      <p:ext uri="{BB962C8B-B14F-4D97-AF65-F5344CB8AC3E}">
        <p14:creationId xmlns:p14="http://schemas.microsoft.com/office/powerpoint/2010/main" val="341787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Self-sufficiency</a:t>
            </a:r>
            <a:r>
              <a:rPr lang="en-US" altLang="zh-CN" baseline="0" dirty="0" smtClean="0"/>
              <a:t> also characterizes e</a:t>
            </a:r>
            <a:r>
              <a:rPr lang="en-US" altLang="zh-CN" dirty="0" smtClean="0"/>
              <a:t>ach unit (say, factory). A large unit would have everything,</a:t>
            </a:r>
            <a:r>
              <a:rPr lang="en-US" altLang="zh-CN" baseline="0" dirty="0" smtClean="0"/>
              <a:t> from kindergartens to hospitals.</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30432E9C-DDB1-4344-9749-DEBD00839489}" type="slidenum">
              <a:rPr lang="zh-CN" altLang="en-US" smtClean="0"/>
              <a:t>9</a:t>
            </a:fld>
            <a:endParaRPr lang="zh-CN" altLang="en-US"/>
          </a:p>
        </p:txBody>
      </p:sp>
    </p:spTree>
    <p:extLst>
      <p:ext uri="{BB962C8B-B14F-4D97-AF65-F5344CB8AC3E}">
        <p14:creationId xmlns:p14="http://schemas.microsoft.com/office/powerpoint/2010/main" val="134418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432E9C-DDB1-4344-9749-DEBD00839489}" type="slidenum">
              <a:rPr lang="zh-CN" altLang="en-US" smtClean="0"/>
              <a:t>10</a:t>
            </a:fld>
            <a:endParaRPr lang="zh-CN" altLang="en-US"/>
          </a:p>
        </p:txBody>
      </p:sp>
    </p:spTree>
    <p:extLst>
      <p:ext uri="{BB962C8B-B14F-4D97-AF65-F5344CB8AC3E}">
        <p14:creationId xmlns:p14="http://schemas.microsoft.com/office/powerpoint/2010/main" val="339965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Commune</a:t>
            </a:r>
            <a:r>
              <a:rPr lang="en-US" altLang="zh-CN" baseline="0" dirty="0" smtClean="0"/>
              <a:t> kitchen was abolished after 1959. </a:t>
            </a:r>
          </a:p>
          <a:p>
            <a:endParaRPr lang="zh-CN" altLang="en-US" dirty="0"/>
          </a:p>
        </p:txBody>
      </p:sp>
      <p:sp>
        <p:nvSpPr>
          <p:cNvPr id="4" name="灯片编号占位符 3"/>
          <p:cNvSpPr>
            <a:spLocks noGrp="1"/>
          </p:cNvSpPr>
          <p:nvPr>
            <p:ph type="sldNum" sz="quarter" idx="10"/>
          </p:nvPr>
        </p:nvSpPr>
        <p:spPr/>
        <p:txBody>
          <a:bodyPr/>
          <a:lstStyle/>
          <a:p>
            <a:fld id="{30432E9C-DDB1-4344-9749-DEBD00839489}" type="slidenum">
              <a:rPr lang="zh-CN" altLang="en-US" smtClean="0"/>
              <a:t>21</a:t>
            </a:fld>
            <a:endParaRPr lang="zh-CN" altLang="en-US"/>
          </a:p>
        </p:txBody>
      </p:sp>
    </p:spTree>
    <p:extLst>
      <p:ext uri="{BB962C8B-B14F-4D97-AF65-F5344CB8AC3E}">
        <p14:creationId xmlns:p14="http://schemas.microsoft.com/office/powerpoint/2010/main" val="246163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242323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105280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428516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228832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86751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254243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223896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199021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329581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38078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8992C5-5248-4BF2-A82B-0596A5F2F810}" type="datetimeFigureOut">
              <a:rPr lang="zh-CN" altLang="en-US" smtClean="0"/>
              <a:t>2018/3/5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236146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992C5-5248-4BF2-A82B-0596A5F2F810}" type="datetimeFigureOut">
              <a:rPr lang="zh-CN" altLang="en-US" smtClean="0"/>
              <a:t>2018/3/5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37C79-984B-47BB-8640-DABA2B39644D}" type="slidenum">
              <a:rPr lang="zh-CN" altLang="en-US" smtClean="0"/>
              <a:t>‹#›</a:t>
            </a:fld>
            <a:endParaRPr lang="zh-CN" altLang="en-US"/>
          </a:p>
        </p:txBody>
      </p:sp>
    </p:spTree>
    <p:extLst>
      <p:ext uri="{BB962C8B-B14F-4D97-AF65-F5344CB8AC3E}">
        <p14:creationId xmlns:p14="http://schemas.microsoft.com/office/powerpoint/2010/main" val="320140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The </a:t>
            </a:r>
            <a:r>
              <a:rPr lang="en-US" altLang="zh-CN" dirty="0" smtClean="0"/>
              <a:t>Planned Economy </a:t>
            </a:r>
            <a:r>
              <a:rPr lang="en-US" altLang="zh-CN" dirty="0"/>
              <a:t>and </a:t>
            </a:r>
            <a:r>
              <a:rPr lang="en-US" altLang="zh-CN" dirty="0" smtClean="0"/>
              <a:t>Its Legacies</a:t>
            </a:r>
            <a:endParaRPr lang="zh-CN" altLang="en-US" dirty="0"/>
          </a:p>
        </p:txBody>
      </p:sp>
      <p:sp>
        <p:nvSpPr>
          <p:cNvPr id="3" name="副标题 2"/>
          <p:cNvSpPr>
            <a:spLocks noGrp="1"/>
          </p:cNvSpPr>
          <p:nvPr>
            <p:ph type="subTitle" idx="1"/>
          </p:nvPr>
        </p:nvSpPr>
        <p:spPr/>
        <p:txBody>
          <a:bodyPr/>
          <a:lstStyle/>
          <a:p>
            <a:r>
              <a:rPr lang="en-US" altLang="zh-CN" dirty="0" smtClean="0"/>
              <a:t>Junhui Qian</a:t>
            </a:r>
          </a:p>
          <a:p>
            <a:r>
              <a:rPr lang="en-US" altLang="zh-CN" dirty="0" smtClean="0"/>
              <a:t>2018</a:t>
            </a:r>
            <a:endParaRPr lang="zh-CN" altLang="en-US" dirty="0"/>
          </a:p>
        </p:txBody>
      </p:sp>
    </p:spTree>
    <p:extLst>
      <p:ext uri="{BB962C8B-B14F-4D97-AF65-F5344CB8AC3E}">
        <p14:creationId xmlns:p14="http://schemas.microsoft.com/office/powerpoint/2010/main" val="348102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Characteristics of Chinese Planned Economy</a:t>
            </a:r>
            <a:endParaRPr lang="zh-CN" altLang="en-US" dirty="0"/>
          </a:p>
        </p:txBody>
      </p:sp>
      <p:sp>
        <p:nvSpPr>
          <p:cNvPr id="3" name="内容占位符 2"/>
          <p:cNvSpPr>
            <a:spLocks noGrp="1"/>
          </p:cNvSpPr>
          <p:nvPr>
            <p:ph idx="1"/>
          </p:nvPr>
        </p:nvSpPr>
        <p:spPr/>
        <p:txBody>
          <a:bodyPr>
            <a:normAutofit/>
          </a:bodyPr>
          <a:lstStyle/>
          <a:p>
            <a:r>
              <a:rPr lang="en-US" altLang="zh-CN" dirty="0" smtClean="0"/>
              <a:t>Similarity with the Soviet Union</a:t>
            </a:r>
          </a:p>
          <a:p>
            <a:pPr lvl="1"/>
            <a:r>
              <a:rPr lang="en-US" altLang="zh-CN" dirty="0" smtClean="0"/>
              <a:t>Ownership</a:t>
            </a:r>
          </a:p>
          <a:p>
            <a:pPr lvl="1"/>
            <a:r>
              <a:rPr lang="en-US" altLang="zh-CN" dirty="0" smtClean="0"/>
              <a:t>Command-based resource </a:t>
            </a:r>
            <a:r>
              <a:rPr lang="en-US" altLang="zh-CN" dirty="0"/>
              <a:t>a</a:t>
            </a:r>
            <a:r>
              <a:rPr lang="en-US" altLang="zh-CN" dirty="0" smtClean="0"/>
              <a:t>llocation</a:t>
            </a:r>
          </a:p>
          <a:p>
            <a:pPr lvl="2"/>
            <a:r>
              <a:rPr lang="en-US" altLang="zh-CN" dirty="0" smtClean="0"/>
              <a:t>No role for price in resource allocation</a:t>
            </a:r>
          </a:p>
          <a:p>
            <a:pPr lvl="1"/>
            <a:r>
              <a:rPr lang="en-US" altLang="zh-CN" dirty="0" smtClean="0"/>
              <a:t>Micro-management of factories</a:t>
            </a:r>
            <a:endParaRPr lang="en-US" altLang="zh-CN" dirty="0"/>
          </a:p>
          <a:p>
            <a:r>
              <a:rPr lang="en-US" altLang="zh-CN" dirty="0" smtClean="0"/>
              <a:t>Chinese characteristics</a:t>
            </a:r>
          </a:p>
          <a:p>
            <a:pPr lvl="1"/>
            <a:r>
              <a:rPr lang="en-US" altLang="zh-CN" dirty="0" smtClean="0"/>
              <a:t>More decentralized: local governments play important roles</a:t>
            </a:r>
          </a:p>
          <a:p>
            <a:pPr lvl="1"/>
            <a:r>
              <a:rPr lang="en-US" altLang="zh-CN" dirty="0" smtClean="0"/>
              <a:t>Big-push industrialization with limited urbanization </a:t>
            </a:r>
            <a:endParaRPr lang="en-US" altLang="zh-CN" dirty="0"/>
          </a:p>
          <a:p>
            <a:endParaRPr lang="zh-CN" altLang="en-US" dirty="0"/>
          </a:p>
        </p:txBody>
      </p:sp>
    </p:spTree>
    <p:extLst>
      <p:ext uri="{BB962C8B-B14F-4D97-AF65-F5344CB8AC3E}">
        <p14:creationId xmlns:p14="http://schemas.microsoft.com/office/powerpoint/2010/main" val="3572509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Big-push Industrialization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3651204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382751" y="4337824"/>
            <a:ext cx="3833061" cy="15404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1713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Big-Push Industrialization</a:t>
            </a:r>
            <a:endParaRPr lang="zh-CN" altLang="en-US" dirty="0"/>
          </a:p>
        </p:txBody>
      </p:sp>
      <p:sp>
        <p:nvSpPr>
          <p:cNvPr id="3" name="内容占位符 2"/>
          <p:cNvSpPr>
            <a:spLocks noGrp="1"/>
          </p:cNvSpPr>
          <p:nvPr>
            <p:ph idx="1"/>
          </p:nvPr>
        </p:nvSpPr>
        <p:spPr/>
        <p:txBody>
          <a:bodyPr/>
          <a:lstStyle/>
          <a:p>
            <a:r>
              <a:rPr lang="en-US" altLang="zh-CN" dirty="0" smtClean="0"/>
              <a:t>Investment share was high</a:t>
            </a:r>
            <a:r>
              <a:rPr lang="en-US" altLang="zh-CN" dirty="0"/>
              <a:t>.</a:t>
            </a:r>
            <a:endParaRPr lang="en-US" altLang="zh-CN" dirty="0" smtClean="0"/>
          </a:p>
          <a:p>
            <a:r>
              <a:rPr lang="en-US" altLang="zh-CN" dirty="0" smtClean="0"/>
              <a:t>Most (more than 80%) of investment went to heavy industry.</a:t>
            </a:r>
          </a:p>
          <a:p>
            <a:r>
              <a:rPr lang="en-US" altLang="zh-CN" dirty="0" smtClean="0"/>
              <a:t>Industry’s share of GDP climbed from 18% in 1952 to 44% in 1978, while agricultural share declined from 51% to 28%. </a:t>
            </a:r>
          </a:p>
          <a:p>
            <a:r>
              <a:rPr lang="en-US" altLang="zh-CN" dirty="0" smtClean="0"/>
              <a:t>Thanks to price distortions, the </a:t>
            </a:r>
            <a:r>
              <a:rPr lang="en-US" altLang="zh-CN" dirty="0"/>
              <a:t>state-owned enterprises were relatively profitable, despite the inefficiency. </a:t>
            </a:r>
          </a:p>
          <a:p>
            <a:r>
              <a:rPr lang="en-US" altLang="zh-CN" dirty="0"/>
              <a:t>A modern tax system was not necessary, since the government could raise </a:t>
            </a:r>
            <a:r>
              <a:rPr lang="en-US" altLang="zh-CN" dirty="0" smtClean="0"/>
              <a:t>from the monopoly of farm and industrial goods more </a:t>
            </a:r>
            <a:r>
              <a:rPr lang="en-US" altLang="zh-CN" dirty="0"/>
              <a:t>than 25% of GDP as budgetary revenues. </a:t>
            </a:r>
          </a:p>
          <a:p>
            <a:endParaRPr lang="en-US" altLang="zh-CN" dirty="0" smtClean="0"/>
          </a:p>
          <a:p>
            <a:endParaRPr lang="zh-CN" altLang="en-US" dirty="0"/>
          </a:p>
        </p:txBody>
      </p:sp>
    </p:spTree>
    <p:extLst>
      <p:ext uri="{BB962C8B-B14F-4D97-AF65-F5344CB8AC3E}">
        <p14:creationId xmlns:p14="http://schemas.microsoft.com/office/powerpoint/2010/main" val="813195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38450" y="1228725"/>
            <a:ext cx="6515100" cy="4400550"/>
          </a:xfrm>
          <a:prstGeom prst="rect">
            <a:avLst/>
          </a:prstGeom>
        </p:spPr>
      </p:pic>
    </p:spTree>
    <p:extLst>
      <p:ext uri="{BB962C8B-B14F-4D97-AF65-F5344CB8AC3E}">
        <p14:creationId xmlns:p14="http://schemas.microsoft.com/office/powerpoint/2010/main" val="282648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Limited Urbanization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3289715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237786" y="2352906"/>
            <a:ext cx="4070194" cy="15946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409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Urban-Rural Dichotomy</a:t>
            </a:r>
            <a:endParaRPr lang="zh-CN" altLang="en-US" dirty="0"/>
          </a:p>
        </p:txBody>
      </p:sp>
      <p:sp>
        <p:nvSpPr>
          <p:cNvPr id="3" name="内容占位符 2"/>
          <p:cNvSpPr>
            <a:spLocks noGrp="1"/>
          </p:cNvSpPr>
          <p:nvPr>
            <p:ph idx="1"/>
          </p:nvPr>
        </p:nvSpPr>
        <p:spPr/>
        <p:txBody>
          <a:bodyPr/>
          <a:lstStyle/>
          <a:p>
            <a:r>
              <a:rPr lang="en-US" altLang="zh-CN" dirty="0" smtClean="0"/>
              <a:t>Growth driven by the investment in heavy industries did not raise labor demand proportionally. Job opportunities were not enough for urban residents, let alone rural migrants. </a:t>
            </a:r>
          </a:p>
          <a:p>
            <a:r>
              <a:rPr lang="en-US" altLang="zh-CN" dirty="0" smtClean="0"/>
              <a:t>Urban residents worked at the government or SOE’s and their income were much higher than farmers. </a:t>
            </a:r>
          </a:p>
          <a:p>
            <a:r>
              <a:rPr lang="en-US" altLang="zh-CN" dirty="0" smtClean="0"/>
              <a:t>To maintain stability in the cities, a strict </a:t>
            </a:r>
            <a:r>
              <a:rPr lang="en-US" altLang="zh-CN" dirty="0" err="1" smtClean="0"/>
              <a:t>Hukou</a:t>
            </a:r>
            <a:r>
              <a:rPr lang="en-US" altLang="zh-CN" dirty="0" smtClean="0"/>
              <a:t> (</a:t>
            </a:r>
            <a:r>
              <a:rPr lang="zh-CN" altLang="en-US" dirty="0" smtClean="0"/>
              <a:t>户口</a:t>
            </a:r>
            <a:r>
              <a:rPr lang="en-US" altLang="zh-CN" dirty="0" smtClean="0"/>
              <a:t>) system was established to prevent migration from rural to urban. </a:t>
            </a:r>
          </a:p>
          <a:p>
            <a:r>
              <a:rPr lang="en-US" altLang="zh-CN" dirty="0" smtClean="0"/>
              <a:t>Thus a urban-rural dichotomy was institutionalized.</a:t>
            </a:r>
            <a:endParaRPr lang="zh-CN" altLang="en-US" dirty="0"/>
          </a:p>
        </p:txBody>
      </p:sp>
    </p:spTree>
    <p:extLst>
      <p:ext uri="{BB962C8B-B14F-4D97-AF65-F5344CB8AC3E}">
        <p14:creationId xmlns:p14="http://schemas.microsoft.com/office/powerpoint/2010/main" val="79291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Compare with Industrialization in Hong Kong and Taiwan</a:t>
            </a:r>
            <a:endParaRPr lang="zh-CN" altLang="en-US" dirty="0"/>
          </a:p>
        </p:txBody>
      </p:sp>
      <p:sp>
        <p:nvSpPr>
          <p:cNvPr id="3" name="内容占位符 2"/>
          <p:cNvSpPr>
            <a:spLocks noGrp="1"/>
          </p:cNvSpPr>
          <p:nvPr>
            <p:ph idx="1"/>
          </p:nvPr>
        </p:nvSpPr>
        <p:spPr/>
        <p:txBody>
          <a:bodyPr/>
          <a:lstStyle/>
          <a:p>
            <a:r>
              <a:rPr lang="en-US" altLang="zh-CN" dirty="0" smtClean="0"/>
              <a:t>Industrialization was started from the light industries, producing consumer goods, often for export. Gradually heavier industries also developed as demand for machines increased and private savings accumulated. </a:t>
            </a:r>
          </a:p>
          <a:p>
            <a:r>
              <a:rPr lang="en-US" altLang="zh-CN" dirty="0" smtClean="0"/>
              <a:t>Since light industries are generally labor-intensive, urbanization took place naturally as the economy grew. </a:t>
            </a:r>
          </a:p>
          <a:p>
            <a:r>
              <a:rPr lang="en-US" altLang="zh-CN" dirty="0" smtClean="0"/>
              <a:t>Household income and private saving grew along with the economy. </a:t>
            </a:r>
          </a:p>
          <a:p>
            <a:endParaRPr lang="zh-CN" altLang="en-US" dirty="0"/>
          </a:p>
        </p:txBody>
      </p:sp>
    </p:spTree>
    <p:extLst>
      <p:ext uri="{BB962C8B-B14F-4D97-AF65-F5344CB8AC3E}">
        <p14:creationId xmlns:p14="http://schemas.microsoft.com/office/powerpoint/2010/main" val="297050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4122666039"/>
              </p:ext>
            </p:extLst>
          </p:nvPr>
        </p:nvGraphicFramePr>
        <p:xfrm>
          <a:off x="2416629" y="783771"/>
          <a:ext cx="7576457" cy="5355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382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Assessing the Big-Push Industrialization</a:t>
            </a:r>
            <a:endParaRPr lang="zh-CN" altLang="en-US" dirty="0"/>
          </a:p>
        </p:txBody>
      </p:sp>
      <p:sp>
        <p:nvSpPr>
          <p:cNvPr id="3" name="内容占位符 2"/>
          <p:cNvSpPr>
            <a:spLocks noGrp="1"/>
          </p:cNvSpPr>
          <p:nvPr>
            <p:ph idx="1"/>
          </p:nvPr>
        </p:nvSpPr>
        <p:spPr/>
        <p:txBody>
          <a:bodyPr/>
          <a:lstStyle/>
          <a:p>
            <a:r>
              <a:rPr lang="en-US" altLang="zh-CN" dirty="0" smtClean="0"/>
              <a:t>Misallocation of resources</a:t>
            </a:r>
          </a:p>
          <a:p>
            <a:r>
              <a:rPr lang="en-US" altLang="zh-CN" dirty="0" smtClean="0"/>
              <a:t>Absence of incentives</a:t>
            </a:r>
          </a:p>
          <a:p>
            <a:r>
              <a:rPr lang="en-US" altLang="zh-CN" dirty="0" smtClean="0"/>
              <a:t>In terms of aggregate output, China achieved at best mediocre growth.  </a:t>
            </a:r>
          </a:p>
          <a:p>
            <a:r>
              <a:rPr lang="en-US" altLang="zh-CN" dirty="0" smtClean="0"/>
              <a:t>In terms of welfare improvement for the average Chinese people, the achievement was even less </a:t>
            </a:r>
            <a:r>
              <a:rPr lang="en-US" altLang="zh-CN" dirty="0" err="1" smtClean="0"/>
              <a:t>applaudable</a:t>
            </a:r>
            <a:r>
              <a:rPr lang="en-US" altLang="zh-CN" dirty="0" smtClean="0"/>
              <a:t>. The living standard of Chinese people was even lower than the number suggests.</a:t>
            </a:r>
          </a:p>
        </p:txBody>
      </p:sp>
    </p:spTree>
    <p:extLst>
      <p:ext uri="{BB962C8B-B14F-4D97-AF65-F5344CB8AC3E}">
        <p14:creationId xmlns:p14="http://schemas.microsoft.com/office/powerpoint/2010/main" val="1829064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Great Leap Forward</a:t>
            </a:r>
            <a:endParaRPr lang="zh-CN" altLang="en-US" dirty="0"/>
          </a:p>
        </p:txBody>
      </p:sp>
      <p:pic>
        <p:nvPicPr>
          <p:cNvPr id="3074" name="Picture 2" descr="http://img.xmfc.com/upload/tuku/2011/0131/20110121163308304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2941" y="1601690"/>
            <a:ext cx="4089583" cy="4236554"/>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791478" y="5197151"/>
            <a:ext cx="3209730" cy="369332"/>
          </a:xfrm>
          <a:prstGeom prst="rect">
            <a:avLst/>
          </a:prstGeom>
          <a:noFill/>
        </p:spPr>
        <p:txBody>
          <a:bodyPr wrap="square" rtlCol="0">
            <a:spAutoFit/>
          </a:bodyPr>
          <a:lstStyle/>
          <a:p>
            <a:r>
              <a:rPr lang="en-US" altLang="zh-CN" dirty="0" smtClean="0"/>
              <a:t>“Steel Mills” in the countryside</a:t>
            </a:r>
            <a:endParaRPr lang="zh-CN" altLang="en-US" dirty="0"/>
          </a:p>
        </p:txBody>
      </p:sp>
      <p:sp>
        <p:nvSpPr>
          <p:cNvPr id="8" name="文本框 7"/>
          <p:cNvSpPr txBox="1"/>
          <p:nvPr/>
        </p:nvSpPr>
        <p:spPr>
          <a:xfrm>
            <a:off x="7567127" y="6008914"/>
            <a:ext cx="3191069" cy="646331"/>
          </a:xfrm>
          <a:prstGeom prst="rect">
            <a:avLst/>
          </a:prstGeom>
          <a:noFill/>
        </p:spPr>
        <p:txBody>
          <a:bodyPr wrap="square" rtlCol="0">
            <a:spAutoFit/>
          </a:bodyPr>
          <a:lstStyle/>
          <a:p>
            <a:r>
              <a:rPr lang="en-US" altLang="zh-CN" dirty="0" smtClean="0"/>
              <a:t>Grains from “harvests” were hauled away.</a:t>
            </a:r>
            <a:endParaRPr lang="zh-CN" altLang="en-US" dirty="0"/>
          </a:p>
        </p:txBody>
      </p:sp>
      <p:pic>
        <p:nvPicPr>
          <p:cNvPr id="3076" name="Picture 4" descr="http://img.ifeng.com/itvimg/2007/12/17/a31773b1-85a6-4fe1-86b2-d459acd49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478" y="2516690"/>
            <a:ext cx="33337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413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a:bodyPr>
          <a:lstStyle/>
          <a:p>
            <a:r>
              <a:rPr lang="en-US" altLang="zh-CN" dirty="0" smtClean="0"/>
              <a:t>Why China adopted economic planning</a:t>
            </a:r>
          </a:p>
          <a:p>
            <a:r>
              <a:rPr lang="en-US" altLang="zh-CN" dirty="0" smtClean="0"/>
              <a:t>How the planned economy </a:t>
            </a:r>
            <a:r>
              <a:rPr lang="en-US" altLang="zh-CN" dirty="0" smtClean="0"/>
              <a:t>worked (failed)</a:t>
            </a:r>
            <a:endParaRPr lang="en-US" altLang="zh-CN" dirty="0" smtClean="0"/>
          </a:p>
          <a:p>
            <a:r>
              <a:rPr lang="en-US" altLang="zh-CN" dirty="0" smtClean="0"/>
              <a:t>Policy instability</a:t>
            </a:r>
            <a:endParaRPr lang="en-US" altLang="zh-CN" dirty="0" smtClean="0"/>
          </a:p>
          <a:p>
            <a:pPr lvl="1"/>
            <a:endParaRPr lang="zh-CN" altLang="en-US" dirty="0"/>
          </a:p>
        </p:txBody>
      </p:sp>
    </p:spTree>
    <p:extLst>
      <p:ext uri="{BB962C8B-B14F-4D97-AF65-F5344CB8AC3E}">
        <p14:creationId xmlns:p14="http://schemas.microsoft.com/office/powerpoint/2010/main" val="2377673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Great Famine (1959-1961)</a:t>
            </a:r>
            <a:endParaRPr lang="zh-CN" altLang="en-US" dirty="0"/>
          </a:p>
        </p:txBody>
      </p:sp>
      <p:pic>
        <p:nvPicPr>
          <p:cNvPr id="4" name="内容占位符 3"/>
          <p:cNvPicPr>
            <a:picLocks noGrp="1" noChangeAspect="1"/>
          </p:cNvPicPr>
          <p:nvPr>
            <p:ph idx="1"/>
          </p:nvPr>
        </p:nvPicPr>
        <p:blipFill>
          <a:blip r:embed="rId2"/>
          <a:stretch>
            <a:fillRect/>
          </a:stretch>
        </p:blipFill>
        <p:spPr>
          <a:xfrm>
            <a:off x="3070564" y="1825625"/>
            <a:ext cx="6050872" cy="4351338"/>
          </a:xfrm>
          <a:prstGeom prst="rect">
            <a:avLst/>
          </a:prstGeom>
        </p:spPr>
      </p:pic>
    </p:spTree>
    <p:extLst>
      <p:ext uri="{BB962C8B-B14F-4D97-AF65-F5344CB8AC3E}">
        <p14:creationId xmlns:p14="http://schemas.microsoft.com/office/powerpoint/2010/main" val="202403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Causes of the Great Famine</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Official explanation: bad weather.</a:t>
            </a:r>
          </a:p>
          <a:p>
            <a:r>
              <a:rPr lang="en-US" altLang="zh-CN" dirty="0" smtClean="0"/>
              <a:t>Bad policies and bad management. </a:t>
            </a:r>
          </a:p>
          <a:p>
            <a:pPr lvl="1"/>
            <a:r>
              <a:rPr lang="en-US" altLang="zh-CN" dirty="0" smtClean="0"/>
              <a:t>Free meals in the commune kitchen exhausted food stock. </a:t>
            </a:r>
          </a:p>
          <a:p>
            <a:pPr lvl="1"/>
            <a:r>
              <a:rPr lang="en-US" altLang="zh-CN" dirty="0" smtClean="0"/>
              <a:t>Zealous cadres encouraged wrong practices like dense planting, in an effort to increase land productivity. Mao genuinely believed in the hyperbole of 10,000jin/mu (</a:t>
            </a:r>
            <a:r>
              <a:rPr lang="zh-CN" altLang="en-US" dirty="0" smtClean="0"/>
              <a:t>亩产万斤</a:t>
            </a:r>
            <a:r>
              <a:rPr lang="en-US" altLang="zh-CN" dirty="0" smtClean="0"/>
              <a:t>). </a:t>
            </a:r>
          </a:p>
          <a:p>
            <a:r>
              <a:rPr lang="en-US" altLang="zh-CN" dirty="0" smtClean="0"/>
              <a:t>Reduced incentive for individuals in large communes. </a:t>
            </a:r>
          </a:p>
          <a:p>
            <a:pPr lvl="1"/>
            <a:r>
              <a:rPr lang="en-US" altLang="zh-CN" dirty="0" smtClean="0"/>
              <a:t>Average size of a commune was 10,000 farmers and 4,000 hectares of land.</a:t>
            </a:r>
          </a:p>
          <a:p>
            <a:pPr lvl="1"/>
            <a:r>
              <a:rPr lang="en-US" altLang="zh-CN" dirty="0" smtClean="0"/>
              <a:t>The communes were broken down to “production teams”, which contained 20 to 30 households. </a:t>
            </a:r>
          </a:p>
          <a:p>
            <a:r>
              <a:rPr lang="en-US" altLang="zh-CN" dirty="0" smtClean="0"/>
              <a:t>Compulsory participation of cooperatives. </a:t>
            </a:r>
          </a:p>
          <a:p>
            <a:pPr lvl="1"/>
            <a:r>
              <a:rPr lang="en-US" altLang="zh-CN" dirty="0"/>
              <a:t>The article of “Free to join and free to exit” in the 1956 </a:t>
            </a:r>
            <a:r>
              <a:rPr lang="en-US" altLang="zh-CN" dirty="0" smtClean="0"/>
              <a:t>National People’s </a:t>
            </a:r>
            <a:r>
              <a:rPr lang="en-US" altLang="zh-CN" dirty="0"/>
              <a:t>Congress articles of association disappeared in 1958 </a:t>
            </a:r>
            <a:r>
              <a:rPr lang="en-US" altLang="zh-CN" dirty="0" smtClean="0"/>
              <a:t>and did </a:t>
            </a:r>
            <a:r>
              <a:rPr lang="en-US" altLang="zh-CN" dirty="0"/>
              <a:t>not come back until </a:t>
            </a:r>
            <a:r>
              <a:rPr lang="en-US" altLang="zh-CN" dirty="0" smtClean="0"/>
              <a:t>1978. </a:t>
            </a:r>
          </a:p>
          <a:p>
            <a:r>
              <a:rPr lang="en-US" altLang="zh-CN" dirty="0" smtClean="0"/>
              <a:t>The false reporting of harvests in the local and the true procurement of grains from the starving countryside. </a:t>
            </a:r>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344273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Policy Instability</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Economic recovery 1949-1952</a:t>
            </a:r>
          </a:p>
          <a:p>
            <a:r>
              <a:rPr lang="en-US" altLang="zh-CN" dirty="0" smtClean="0"/>
              <a:t>The twin-peaks of the first five-year plan 1953 and 1956</a:t>
            </a:r>
          </a:p>
          <a:p>
            <a:r>
              <a:rPr lang="en-US" altLang="zh-CN" dirty="0" smtClean="0"/>
              <a:t>Retrenchment: The “Hundred Flowers” of 1956-1957</a:t>
            </a:r>
          </a:p>
          <a:p>
            <a:r>
              <a:rPr lang="en-US" altLang="zh-CN" dirty="0" smtClean="0"/>
              <a:t>The Great Leap Forward 1958-1960</a:t>
            </a:r>
          </a:p>
          <a:p>
            <a:r>
              <a:rPr lang="en-US" altLang="zh-CN" dirty="0" smtClean="0"/>
              <a:t>Retrenchment: Crisis and Readjustment 1961-1963</a:t>
            </a:r>
          </a:p>
          <a:p>
            <a:r>
              <a:rPr lang="en-US" altLang="zh-CN" dirty="0" smtClean="0"/>
              <a:t>Launch of the “Third Front” 1964-1966</a:t>
            </a:r>
          </a:p>
          <a:p>
            <a:r>
              <a:rPr lang="en-US" altLang="zh-CN" dirty="0" smtClean="0"/>
              <a:t>Retrenchment: The Cultural Revolution 1967-1969</a:t>
            </a:r>
          </a:p>
          <a:p>
            <a:r>
              <a:rPr lang="en-US" altLang="zh-CN" dirty="0" smtClean="0"/>
              <a:t>Preparation for war 1970</a:t>
            </a:r>
          </a:p>
          <a:p>
            <a:r>
              <a:rPr lang="en-US" altLang="zh-CN" dirty="0" smtClean="0"/>
              <a:t>Retrenchment: Consolidation and drift 1972-1976</a:t>
            </a:r>
          </a:p>
          <a:p>
            <a:r>
              <a:rPr lang="en-US" altLang="zh-CN" dirty="0" smtClean="0"/>
              <a:t>The leap outward and the end of Maoism 1977-1978</a:t>
            </a:r>
          </a:p>
          <a:p>
            <a:r>
              <a:rPr lang="en-US" altLang="zh-CN" dirty="0" smtClean="0"/>
              <a:t>A final turning point: The Third Plenum of 11</a:t>
            </a:r>
            <a:r>
              <a:rPr lang="en-US" altLang="zh-CN" baseline="30000" dirty="0" smtClean="0"/>
              <a:t>th</a:t>
            </a:r>
            <a:r>
              <a:rPr lang="en-US" altLang="zh-CN" dirty="0" smtClean="0"/>
              <a:t> CCP Central Committee, Dec 1978</a:t>
            </a:r>
          </a:p>
          <a:p>
            <a:endParaRPr lang="zh-CN" altLang="en-US" dirty="0"/>
          </a:p>
        </p:txBody>
      </p:sp>
    </p:spTree>
    <p:extLst>
      <p:ext uri="{BB962C8B-B14F-4D97-AF65-F5344CB8AC3E}">
        <p14:creationId xmlns:p14="http://schemas.microsoft.com/office/powerpoint/2010/main" val="3839598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14650" y="1233487"/>
            <a:ext cx="6362700" cy="4391025"/>
          </a:xfrm>
          <a:prstGeom prst="rect">
            <a:avLst/>
          </a:prstGeom>
        </p:spPr>
      </p:pic>
    </p:spTree>
    <p:extLst>
      <p:ext uri="{BB962C8B-B14F-4D97-AF65-F5344CB8AC3E}">
        <p14:creationId xmlns:p14="http://schemas.microsoft.com/office/powerpoint/2010/main" val="251398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Cultural Revolution (1966-1976)</a:t>
            </a:r>
            <a:endParaRPr lang="zh-CN" altLang="en-US" dirty="0"/>
          </a:p>
        </p:txBody>
      </p:sp>
      <p:pic>
        <p:nvPicPr>
          <p:cNvPr id="5122" name="Picture 2" descr="http://files.eduu.com/down.php?id=2032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650" y="2324894"/>
            <a:ext cx="56007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53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Legacies of the First Three Decades of PRC</a:t>
            </a:r>
            <a:endParaRPr lang="zh-CN" altLang="en-US" dirty="0"/>
          </a:p>
        </p:txBody>
      </p:sp>
      <p:sp>
        <p:nvSpPr>
          <p:cNvPr id="3" name="内容占位符 2"/>
          <p:cNvSpPr>
            <a:spLocks noGrp="1"/>
          </p:cNvSpPr>
          <p:nvPr>
            <p:ph idx="1"/>
          </p:nvPr>
        </p:nvSpPr>
        <p:spPr/>
        <p:txBody>
          <a:bodyPr/>
          <a:lstStyle/>
          <a:p>
            <a:r>
              <a:rPr lang="en-US" altLang="zh-CN" dirty="0" smtClean="0"/>
              <a:t>The economy stagnated at an extremely low level. </a:t>
            </a:r>
          </a:p>
          <a:p>
            <a:r>
              <a:rPr lang="en-US" altLang="zh-CN" dirty="0" smtClean="0"/>
              <a:t>Almost everybody was a loser by the end of the Cultural Revolution. </a:t>
            </a:r>
          </a:p>
          <a:p>
            <a:r>
              <a:rPr lang="en-US" altLang="zh-CN" dirty="0" smtClean="0"/>
              <a:t>On one hand, there was a deep willingness to experiment and reform.</a:t>
            </a:r>
          </a:p>
          <a:p>
            <a:r>
              <a:rPr lang="en-US" altLang="zh-CN" dirty="0" smtClean="0"/>
              <a:t>On the other, political stability was treasured. </a:t>
            </a:r>
          </a:p>
          <a:p>
            <a:pPr lvl="1"/>
            <a:endParaRPr lang="en-US" altLang="zh-CN" dirty="0" smtClean="0"/>
          </a:p>
          <a:p>
            <a:endParaRPr lang="zh-CN" altLang="en-US" dirty="0"/>
          </a:p>
        </p:txBody>
      </p:sp>
    </p:spTree>
    <p:extLst>
      <p:ext uri="{BB962C8B-B14F-4D97-AF65-F5344CB8AC3E}">
        <p14:creationId xmlns:p14="http://schemas.microsoft.com/office/powerpoint/2010/main" val="221933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16099" y="1001680"/>
            <a:ext cx="3676650" cy="4705350"/>
          </a:xfrm>
          <a:prstGeom prst="rect">
            <a:avLst/>
          </a:prstGeom>
        </p:spPr>
      </p:pic>
      <p:sp>
        <p:nvSpPr>
          <p:cNvPr id="5" name="文本框 4"/>
          <p:cNvSpPr txBox="1"/>
          <p:nvPr/>
        </p:nvSpPr>
        <p:spPr>
          <a:xfrm>
            <a:off x="606489" y="5840963"/>
            <a:ext cx="3586259" cy="369332"/>
          </a:xfrm>
          <a:prstGeom prst="rect">
            <a:avLst/>
          </a:prstGeom>
          <a:noFill/>
        </p:spPr>
        <p:txBody>
          <a:bodyPr wrap="square" rtlCol="0">
            <a:spAutoFit/>
          </a:bodyPr>
          <a:lstStyle/>
          <a:p>
            <a:r>
              <a:rPr lang="en-US" altLang="zh-CN" dirty="0" smtClean="0"/>
              <a:t>Mao Zedong, in cultural revolution</a:t>
            </a:r>
            <a:endParaRPr lang="zh-CN" altLang="en-US" dirty="0"/>
          </a:p>
        </p:txBody>
      </p:sp>
      <p:sp>
        <p:nvSpPr>
          <p:cNvPr id="8" name="文本框 7"/>
          <p:cNvSpPr txBox="1"/>
          <p:nvPr/>
        </p:nvSpPr>
        <p:spPr>
          <a:xfrm>
            <a:off x="606489" y="167951"/>
            <a:ext cx="7137919" cy="461665"/>
          </a:xfrm>
          <a:prstGeom prst="rect">
            <a:avLst/>
          </a:prstGeom>
          <a:noFill/>
        </p:spPr>
        <p:txBody>
          <a:bodyPr wrap="square" rtlCol="0">
            <a:spAutoFit/>
          </a:bodyPr>
          <a:lstStyle/>
          <a:p>
            <a:r>
              <a:rPr lang="en-US" altLang="zh-CN" sz="2400" dirty="0" smtClean="0"/>
              <a:t>Remember a few names…</a:t>
            </a:r>
            <a:endParaRPr lang="zh-CN" altLang="en-US" sz="2400" dirty="0"/>
          </a:p>
        </p:txBody>
      </p:sp>
      <p:pic>
        <p:nvPicPr>
          <p:cNvPr id="6146" name="Picture 2" descr="http://www.cn3399.com/asp-jx/edit/UploadFile/2008317202851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438" y="3200443"/>
            <a:ext cx="3781425" cy="2562226"/>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4578285" y="5888296"/>
            <a:ext cx="4071192" cy="369332"/>
          </a:xfrm>
          <a:prstGeom prst="rect">
            <a:avLst/>
          </a:prstGeom>
          <a:noFill/>
        </p:spPr>
        <p:txBody>
          <a:bodyPr wrap="square" rtlCol="0">
            <a:spAutoFit/>
          </a:bodyPr>
          <a:lstStyle/>
          <a:p>
            <a:r>
              <a:rPr lang="en-US" altLang="zh-CN" dirty="0" smtClean="0"/>
              <a:t>Deng Xiaoping (left) and Liu </a:t>
            </a:r>
            <a:r>
              <a:rPr lang="en-US" altLang="zh-CN" dirty="0" err="1" smtClean="0"/>
              <a:t>Shaoqi</a:t>
            </a:r>
            <a:r>
              <a:rPr lang="en-US" altLang="zh-CN" dirty="0" smtClean="0"/>
              <a:t> (right)</a:t>
            </a:r>
            <a:endParaRPr lang="zh-CN" altLang="en-US" dirty="0"/>
          </a:p>
        </p:txBody>
      </p:sp>
      <p:sp>
        <p:nvSpPr>
          <p:cNvPr id="10" name="文本框 9"/>
          <p:cNvSpPr txBox="1"/>
          <p:nvPr/>
        </p:nvSpPr>
        <p:spPr>
          <a:xfrm>
            <a:off x="8770775" y="5888296"/>
            <a:ext cx="3256385" cy="369332"/>
          </a:xfrm>
          <a:prstGeom prst="rect">
            <a:avLst/>
          </a:prstGeom>
          <a:noFill/>
        </p:spPr>
        <p:txBody>
          <a:bodyPr wrap="square" rtlCol="0">
            <a:spAutoFit/>
          </a:bodyPr>
          <a:lstStyle/>
          <a:p>
            <a:r>
              <a:rPr lang="en-US" altLang="zh-CN" dirty="0" smtClean="0"/>
              <a:t>Zhou </a:t>
            </a:r>
            <a:r>
              <a:rPr lang="en-US" altLang="zh-CN" dirty="0" err="1" smtClean="0"/>
              <a:t>Enlai</a:t>
            </a:r>
            <a:r>
              <a:rPr lang="en-US" altLang="zh-CN" dirty="0" smtClean="0"/>
              <a:t>, the Premier, 1976</a:t>
            </a:r>
            <a:endParaRPr lang="zh-CN" altLang="en-US" dirty="0"/>
          </a:p>
        </p:txBody>
      </p:sp>
      <p:pic>
        <p:nvPicPr>
          <p:cNvPr id="1028" name="Picture 4" descr="http://news.xinhuanet.com/book/2009-01/08/xinsrc_49201060811224685325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184" y="102903"/>
            <a:ext cx="4820816" cy="309547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a:stretch>
            <a:fillRect/>
          </a:stretch>
        </p:blipFill>
        <p:spPr>
          <a:xfrm>
            <a:off x="8893369" y="3457619"/>
            <a:ext cx="2524125" cy="2305050"/>
          </a:xfrm>
          <a:prstGeom prst="rect">
            <a:avLst/>
          </a:prstGeom>
        </p:spPr>
      </p:pic>
      <p:sp>
        <p:nvSpPr>
          <p:cNvPr id="6" name="文本框 5"/>
          <p:cNvSpPr txBox="1"/>
          <p:nvPr/>
        </p:nvSpPr>
        <p:spPr>
          <a:xfrm>
            <a:off x="5299788" y="1001680"/>
            <a:ext cx="1950098" cy="923330"/>
          </a:xfrm>
          <a:prstGeom prst="rect">
            <a:avLst/>
          </a:prstGeom>
          <a:noFill/>
        </p:spPr>
        <p:txBody>
          <a:bodyPr wrap="square" rtlCol="0">
            <a:spAutoFit/>
          </a:bodyPr>
          <a:lstStyle/>
          <a:p>
            <a:r>
              <a:rPr lang="en-US" altLang="zh-CN" dirty="0" smtClean="0"/>
              <a:t>Zhou </a:t>
            </a:r>
            <a:r>
              <a:rPr lang="en-US" altLang="zh-CN" dirty="0" err="1" smtClean="0"/>
              <a:t>Enlai</a:t>
            </a:r>
            <a:r>
              <a:rPr lang="en-US" altLang="zh-CN" dirty="0" smtClean="0"/>
              <a:t>, 1955, in Bandung of Indonesia. </a:t>
            </a:r>
            <a:endParaRPr lang="zh-CN" altLang="en-US" dirty="0"/>
          </a:p>
        </p:txBody>
      </p:sp>
    </p:spTree>
    <p:extLst>
      <p:ext uri="{BB962C8B-B14F-4D97-AF65-F5344CB8AC3E}">
        <p14:creationId xmlns:p14="http://schemas.microsoft.com/office/powerpoint/2010/main" val="115247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China Adopted Economic Planning</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After the foundation of PRC, China followed the Marxism-Leninism ideology </a:t>
            </a:r>
            <a:r>
              <a:rPr lang="en-US" altLang="zh-CN" dirty="0"/>
              <a:t>that calls for centralized planning of the economy</a:t>
            </a:r>
            <a:r>
              <a:rPr lang="en-US" altLang="zh-CN" dirty="0" smtClean="0"/>
              <a:t>. </a:t>
            </a:r>
          </a:p>
          <a:p>
            <a:r>
              <a:rPr lang="en-US" altLang="zh-CN" dirty="0" smtClean="0"/>
              <a:t>Planned economy (or command economy) was generally considered feasible, and even superior.</a:t>
            </a:r>
          </a:p>
          <a:p>
            <a:pPr lvl="1"/>
            <a:r>
              <a:rPr lang="en-US" altLang="zh-CN" dirty="0" smtClean="0"/>
              <a:t>The Soviet Union’s planned economy </a:t>
            </a:r>
            <a:r>
              <a:rPr lang="en-US" altLang="zh-CN" dirty="0"/>
              <a:t>was apparently </a:t>
            </a:r>
            <a:r>
              <a:rPr lang="en-US" altLang="zh-CN" dirty="0" smtClean="0"/>
              <a:t>successful. </a:t>
            </a:r>
            <a:endParaRPr lang="zh-CN" altLang="en-US" dirty="0"/>
          </a:p>
          <a:p>
            <a:pPr lvl="1"/>
            <a:r>
              <a:rPr lang="en-US" altLang="zh-CN" dirty="0" smtClean="0"/>
              <a:t>Paul Samuelson: “Contrary </a:t>
            </a:r>
            <a:r>
              <a:rPr lang="en-US" altLang="zh-CN" dirty="0"/>
              <a:t>to what many skeptics had earlier believed, the Soviet economy is proof that... a socialist, command economy can function and even thrive</a:t>
            </a:r>
            <a:r>
              <a:rPr lang="en-US" altLang="zh-CN" dirty="0" smtClean="0"/>
              <a:t>.”</a:t>
            </a:r>
          </a:p>
          <a:p>
            <a:r>
              <a:rPr lang="en-US" altLang="zh-CN" dirty="0" smtClean="0"/>
              <a:t>There was a national priority to develop the heavy industry, despite limited funding.  </a:t>
            </a:r>
          </a:p>
          <a:p>
            <a:pPr lvl="1"/>
            <a:r>
              <a:rPr lang="en-US" altLang="zh-CN" dirty="0" smtClean="0"/>
              <a:t>The Chinese leaders wanted to speedily transform its weak agrarian economy into a powerful industrial economy. </a:t>
            </a:r>
          </a:p>
        </p:txBody>
      </p:sp>
    </p:spTree>
    <p:extLst>
      <p:ext uri="{BB962C8B-B14F-4D97-AF65-F5344CB8AC3E}">
        <p14:creationId xmlns:p14="http://schemas.microsoft.com/office/powerpoint/2010/main" val="346673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Curse of Heavy Industry</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Development of heavy industries in an agrarian economy goes against the market force</a:t>
            </a:r>
          </a:p>
          <a:p>
            <a:pPr lvl="1"/>
            <a:r>
              <a:rPr lang="en-US" altLang="zh-CN" dirty="0" smtClean="0"/>
              <a:t>Labor was cheap and capital expensive.</a:t>
            </a:r>
          </a:p>
          <a:p>
            <a:pPr lvl="1"/>
            <a:r>
              <a:rPr lang="en-US" altLang="zh-CN" dirty="0" smtClean="0"/>
              <a:t>Requires huge amount of initial capital expenditure</a:t>
            </a:r>
            <a:r>
              <a:rPr lang="en-US" altLang="zh-CN" dirty="0"/>
              <a:t> </a:t>
            </a:r>
            <a:r>
              <a:rPr lang="en-US" altLang="zh-CN" dirty="0" smtClean="0"/>
              <a:t>and takes </a:t>
            </a:r>
            <a:r>
              <a:rPr lang="en-US" altLang="zh-CN" dirty="0"/>
              <a:t>a long time before generating returns.</a:t>
            </a:r>
          </a:p>
          <a:p>
            <a:r>
              <a:rPr lang="en-US" altLang="zh-CN" dirty="0" smtClean="0"/>
              <a:t>The state takes administrative measures to ensure substantial surplus for the heavy industry.</a:t>
            </a:r>
          </a:p>
          <a:p>
            <a:pPr lvl="1"/>
            <a:r>
              <a:rPr lang="en-US" altLang="zh-CN" dirty="0" smtClean="0"/>
              <a:t>Suppress prices of inputs (wage)</a:t>
            </a:r>
          </a:p>
          <a:p>
            <a:pPr lvl="1"/>
            <a:r>
              <a:rPr lang="en-US" altLang="zh-CN" dirty="0" smtClean="0"/>
              <a:t>Monopoly status (the private ownership of productive assets is abolished)</a:t>
            </a:r>
          </a:p>
          <a:p>
            <a:r>
              <a:rPr lang="en-US" altLang="zh-CN" dirty="0" smtClean="0"/>
              <a:t>Low wage calls for low cost of living for industrial workers.</a:t>
            </a:r>
          </a:p>
          <a:p>
            <a:r>
              <a:rPr lang="en-US" altLang="zh-CN" dirty="0" smtClean="0"/>
              <a:t>Low price of food necessitates low income of farmers. </a:t>
            </a:r>
          </a:p>
          <a:p>
            <a:r>
              <a:rPr lang="en-US" altLang="zh-CN" dirty="0" smtClean="0"/>
              <a:t>Migration of farmers to the cities is forbidden (through the </a:t>
            </a:r>
            <a:r>
              <a:rPr lang="en-US" altLang="zh-CN" dirty="0" err="1" smtClean="0"/>
              <a:t>Hukou</a:t>
            </a:r>
            <a:r>
              <a:rPr lang="en-US" altLang="zh-CN" dirty="0" smtClean="0"/>
              <a:t> system). </a:t>
            </a:r>
          </a:p>
          <a:p>
            <a:pPr marL="457200" lvl="1" indent="0">
              <a:buNone/>
            </a:pPr>
            <a:r>
              <a:rPr lang="en-US" altLang="zh-CN" dirty="0" smtClean="0"/>
              <a:t> </a:t>
            </a:r>
            <a:endParaRPr lang="zh-CN" altLang="en-US" dirty="0"/>
          </a:p>
        </p:txBody>
      </p:sp>
    </p:spTree>
    <p:extLst>
      <p:ext uri="{BB962C8B-B14F-4D97-AF65-F5344CB8AC3E}">
        <p14:creationId xmlns:p14="http://schemas.microsoft.com/office/powerpoint/2010/main" val="156165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the Planned Economy Works</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Every five year, the central government makes a five-year plan </a:t>
            </a:r>
            <a:r>
              <a:rPr lang="en-US" altLang="zh-CN" dirty="0"/>
              <a:t>that outlines </a:t>
            </a:r>
            <a:r>
              <a:rPr lang="en-US" altLang="zh-CN" dirty="0" smtClean="0"/>
              <a:t>social </a:t>
            </a:r>
            <a:r>
              <a:rPr lang="en-US" altLang="zh-CN" dirty="0"/>
              <a:t>and economic development </a:t>
            </a:r>
            <a:r>
              <a:rPr lang="en-US" altLang="zh-CN" dirty="0" smtClean="0"/>
              <a:t>initiatives to be accomplished in the next five years. </a:t>
            </a:r>
          </a:p>
          <a:p>
            <a:r>
              <a:rPr lang="en-US" altLang="zh-CN" dirty="0" smtClean="0"/>
              <a:t>Local governments play important roles in the draft and implementation of the five-year plan. </a:t>
            </a:r>
          </a:p>
          <a:p>
            <a:r>
              <a:rPr lang="en-US" altLang="zh-CN" dirty="0" smtClean="0"/>
              <a:t>Factory managers implement production plans, given the resources (worker and materials). </a:t>
            </a:r>
          </a:p>
          <a:p>
            <a:pPr lvl="1"/>
            <a:r>
              <a:rPr lang="en-US" altLang="zh-CN" dirty="0" smtClean="0"/>
              <a:t>They do not make decision on what to produce, where to source, and whom to sell. All profits belong to the government, who allocates the profit according to the plan. </a:t>
            </a:r>
          </a:p>
          <a:p>
            <a:r>
              <a:rPr lang="en-US" altLang="zh-CN" dirty="0" smtClean="0"/>
              <a:t>Consumers do not have a say in what to produce, either. They buy what are available on the market and what “coupon” they have. </a:t>
            </a:r>
          </a:p>
          <a:p>
            <a:r>
              <a:rPr lang="en-US" altLang="zh-CN" dirty="0" smtClean="0"/>
              <a:t>Because the prices of the consumer goods are kept artificially low, ration is implemented for almost every goods, through “coupons” issued by the government. </a:t>
            </a:r>
            <a:endParaRPr lang="zh-CN" altLang="en-US" dirty="0"/>
          </a:p>
        </p:txBody>
      </p:sp>
    </p:spTree>
    <p:extLst>
      <p:ext uri="{BB962C8B-B14F-4D97-AF65-F5344CB8AC3E}">
        <p14:creationId xmlns:p14="http://schemas.microsoft.com/office/powerpoint/2010/main" val="109008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Ration Coupons</a:t>
            </a:r>
            <a:endParaRPr lang="zh-CN" altLang="en-US" dirty="0"/>
          </a:p>
        </p:txBody>
      </p:sp>
      <p:pic>
        <p:nvPicPr>
          <p:cNvPr id="1026" name="Picture 2" descr="https://wx2.sinaimg.cn/mw690/63eb5b8dgy1fovweifriqj20zk0qo46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04459" y="1728340"/>
            <a:ext cx="2542592" cy="190878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stretch>
            <a:fillRect/>
          </a:stretch>
        </p:blipFill>
        <p:spPr>
          <a:xfrm>
            <a:off x="997500" y="4743426"/>
            <a:ext cx="3490621" cy="1638318"/>
          </a:xfrm>
          <a:prstGeom prst="rect">
            <a:avLst/>
          </a:prstGeom>
        </p:spPr>
      </p:pic>
      <p:pic>
        <p:nvPicPr>
          <p:cNvPr id="1032" name="Picture 8" descr="肥皂票 的图像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741" y="1605572"/>
            <a:ext cx="2981130" cy="20337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肥皂票 的图像结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6990" y="3701538"/>
            <a:ext cx="2791797" cy="16359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肥皂票 的图像结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864" y="3708801"/>
            <a:ext cx="3352735" cy="2401778"/>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7"/>
          <a:stretch>
            <a:fillRect/>
          </a:stretch>
        </p:blipFill>
        <p:spPr>
          <a:xfrm>
            <a:off x="1008759" y="3319015"/>
            <a:ext cx="3468105" cy="1483260"/>
          </a:xfrm>
          <a:prstGeom prst="rect">
            <a:avLst/>
          </a:prstGeom>
        </p:spPr>
      </p:pic>
      <p:pic>
        <p:nvPicPr>
          <p:cNvPr id="11" name="内容占位符 10"/>
          <p:cNvPicPr>
            <a:picLocks noGrp="1" noChangeAspect="1"/>
          </p:cNvPicPr>
          <p:nvPr>
            <p:ph sz="half" idx="1"/>
          </p:nvPr>
        </p:nvPicPr>
        <p:blipFill>
          <a:blip r:embed="rId8"/>
          <a:stretch>
            <a:fillRect/>
          </a:stretch>
        </p:blipFill>
        <p:spPr>
          <a:xfrm>
            <a:off x="1008759" y="1728340"/>
            <a:ext cx="3695700" cy="1590675"/>
          </a:xfrm>
          <a:prstGeom prst="rect">
            <a:avLst/>
          </a:prstGeom>
        </p:spPr>
      </p:pic>
    </p:spTree>
    <p:extLst>
      <p:ext uri="{BB962C8B-B14F-4D97-AF65-F5344CB8AC3E}">
        <p14:creationId xmlns:p14="http://schemas.microsoft.com/office/powerpoint/2010/main" val="359128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The Birth of Grain Coupons</a:t>
            </a:r>
            <a:endParaRPr lang="zh-CN" altLang="en-US" dirty="0"/>
          </a:p>
        </p:txBody>
      </p:sp>
      <p:sp>
        <p:nvSpPr>
          <p:cNvPr id="6" name="内容占位符 5"/>
          <p:cNvSpPr>
            <a:spLocks noGrp="1"/>
          </p:cNvSpPr>
          <p:nvPr>
            <p:ph idx="1"/>
          </p:nvPr>
        </p:nvSpPr>
        <p:spPr/>
        <p:txBody>
          <a:bodyPr>
            <a:normAutofit lnSpcReduction="10000"/>
          </a:bodyPr>
          <a:lstStyle/>
          <a:p>
            <a:r>
              <a:rPr lang="en-US" altLang="zh-CN" dirty="0" smtClean="0"/>
              <a:t>Among all coupons, the grain coupon was the most important. </a:t>
            </a:r>
          </a:p>
          <a:p>
            <a:r>
              <a:rPr lang="en-US" altLang="zh-CN" dirty="0" smtClean="0"/>
              <a:t>Food rationing was not designed by the planer, but the product of necessity. </a:t>
            </a:r>
          </a:p>
          <a:p>
            <a:r>
              <a:rPr lang="en-US" altLang="zh-CN" dirty="0" smtClean="0"/>
              <a:t>From 1950 to 1953, urban population increased dramatically (due to the large-scale industrial investment), putting stress on the grain supply. </a:t>
            </a:r>
          </a:p>
          <a:p>
            <a:r>
              <a:rPr lang="en-US" altLang="zh-CN" dirty="0" smtClean="0"/>
              <a:t>To keep the grain price </a:t>
            </a:r>
            <a:r>
              <a:rPr lang="en-US" altLang="zh-CN" dirty="0" smtClean="0"/>
              <a:t>low for industrial workers, </a:t>
            </a:r>
            <a:r>
              <a:rPr lang="en-US" altLang="zh-CN" dirty="0" smtClean="0"/>
              <a:t>the central government established </a:t>
            </a:r>
            <a:r>
              <a:rPr lang="en-US" altLang="zh-CN" dirty="0"/>
              <a:t>the “</a:t>
            </a:r>
            <a:r>
              <a:rPr lang="en-US" altLang="zh-CN" dirty="0" smtClean="0"/>
              <a:t>uniform-procurement uniform-sale” system (</a:t>
            </a:r>
            <a:r>
              <a:rPr lang="zh-CN" altLang="en-US" dirty="0" smtClean="0"/>
              <a:t>粮食</a:t>
            </a:r>
            <a:r>
              <a:rPr lang="zh-CN" altLang="en-US" dirty="0"/>
              <a:t>统购统销制度</a:t>
            </a:r>
            <a:r>
              <a:rPr lang="en-US" altLang="zh-CN" dirty="0" smtClean="0"/>
              <a:t>) in 1953. </a:t>
            </a:r>
          </a:p>
          <a:p>
            <a:pPr lvl="1"/>
            <a:r>
              <a:rPr lang="en-US" altLang="zh-CN" dirty="0" smtClean="0"/>
              <a:t>Compulsory </a:t>
            </a:r>
            <a:r>
              <a:rPr lang="en-US" altLang="zh-CN" dirty="0"/>
              <a:t>procurement of </a:t>
            </a:r>
            <a:r>
              <a:rPr lang="en-US" altLang="zh-CN" dirty="0" smtClean="0"/>
              <a:t>grains </a:t>
            </a:r>
            <a:r>
              <a:rPr lang="en-US" altLang="zh-CN" dirty="0"/>
              <a:t>from </a:t>
            </a:r>
            <a:r>
              <a:rPr lang="en-US" altLang="zh-CN" dirty="0" smtClean="0"/>
              <a:t>farmers.</a:t>
            </a:r>
          </a:p>
          <a:p>
            <a:pPr lvl="1"/>
            <a:r>
              <a:rPr lang="en-US" altLang="zh-CN" dirty="0" smtClean="0"/>
              <a:t>Rationing of grains in the cities.</a:t>
            </a:r>
          </a:p>
        </p:txBody>
      </p:sp>
    </p:spTree>
    <p:extLst>
      <p:ext uri="{BB962C8B-B14F-4D97-AF65-F5344CB8AC3E}">
        <p14:creationId xmlns:p14="http://schemas.microsoft.com/office/powerpoint/2010/main" val="318561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Regional Grain Self-sufficiency</a:t>
            </a:r>
            <a:endParaRPr lang="zh-CN" altLang="en-US" dirty="0"/>
          </a:p>
        </p:txBody>
      </p:sp>
      <p:sp>
        <p:nvSpPr>
          <p:cNvPr id="3" name="内容占位符 2"/>
          <p:cNvSpPr>
            <a:spLocks noGrp="1"/>
          </p:cNvSpPr>
          <p:nvPr>
            <p:ph idx="1"/>
          </p:nvPr>
        </p:nvSpPr>
        <p:spPr/>
        <p:txBody>
          <a:bodyPr>
            <a:normAutofit fontScale="92500"/>
          </a:bodyPr>
          <a:lstStyle/>
          <a:p>
            <a:r>
              <a:rPr lang="en-US" altLang="zh-CN" dirty="0" smtClean="0"/>
              <a:t>Because the price of grain was kept artificially low, provinces with comparative advantages in farming are reluctant to “export” grain to other provinces. </a:t>
            </a:r>
          </a:p>
          <a:p>
            <a:r>
              <a:rPr lang="en-US" altLang="zh-CN" dirty="0" smtClean="0"/>
              <a:t>The equilibrium of this game was regional grain self-sufficiency. </a:t>
            </a:r>
          </a:p>
          <a:p>
            <a:pPr lvl="1"/>
            <a:r>
              <a:rPr lang="en-US" altLang="zh-CN" dirty="0" smtClean="0"/>
              <a:t>“The mayor is in charge of the vegetable basket, and the governor takes care of the rice sack.”</a:t>
            </a:r>
          </a:p>
          <a:p>
            <a:r>
              <a:rPr lang="en-US" altLang="zh-CN" dirty="0" smtClean="0"/>
              <a:t>This is but one example of fragmentation under economic planning. The cost is of course economic efficiency. </a:t>
            </a:r>
          </a:p>
          <a:p>
            <a:r>
              <a:rPr lang="en-US" altLang="zh-CN" dirty="0" smtClean="0"/>
              <a:t>Economic planning was supposed to take advantages of the scale of economy. But the price distortion and the institutional responses make the economy fragmented, unable to realize the scale of economy. </a:t>
            </a:r>
          </a:p>
          <a:p>
            <a:pPr marL="0" indent="0">
              <a:buNone/>
            </a:pPr>
            <a:endParaRPr lang="en-US" altLang="zh-CN" dirty="0" smtClean="0"/>
          </a:p>
        </p:txBody>
      </p:sp>
    </p:spTree>
    <p:extLst>
      <p:ext uri="{BB962C8B-B14F-4D97-AF65-F5344CB8AC3E}">
        <p14:creationId xmlns:p14="http://schemas.microsoft.com/office/powerpoint/2010/main" val="276245577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TotalTime>
  <Words>1370</Words>
  <Application>Microsoft Office PowerPoint</Application>
  <PresentationFormat>宽屏</PresentationFormat>
  <Paragraphs>124</Paragraphs>
  <Slides>25</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宋体</vt:lpstr>
      <vt:lpstr>Arial</vt:lpstr>
      <vt:lpstr>Calibri</vt:lpstr>
      <vt:lpstr>Calibri Light</vt:lpstr>
      <vt:lpstr>Office 主题</vt:lpstr>
      <vt:lpstr>The Planned Economy and Its Legacies</vt:lpstr>
      <vt:lpstr>Outline</vt:lpstr>
      <vt:lpstr>PowerPoint 演示文稿</vt:lpstr>
      <vt:lpstr>Why China Adopted Economic Planning</vt:lpstr>
      <vt:lpstr>The Curse of Heavy Industry</vt:lpstr>
      <vt:lpstr>How the Planned Economy Works</vt:lpstr>
      <vt:lpstr>Ration Coupons</vt:lpstr>
      <vt:lpstr>The Birth of Grain Coupons</vt:lpstr>
      <vt:lpstr>Regional Grain Self-sufficiency</vt:lpstr>
      <vt:lpstr>Characteristics of Chinese Planned Economy</vt:lpstr>
      <vt:lpstr>Big-push Industrialization</vt:lpstr>
      <vt:lpstr>Big-Push Industrialization</vt:lpstr>
      <vt:lpstr>PowerPoint 演示文稿</vt:lpstr>
      <vt:lpstr>Limited Urbanization</vt:lpstr>
      <vt:lpstr>Urban-Rural Dichotomy</vt:lpstr>
      <vt:lpstr>Compare with Industrialization in Hong Kong and Taiwan</vt:lpstr>
      <vt:lpstr>PowerPoint 演示文稿</vt:lpstr>
      <vt:lpstr>Assessing the Big-Push Industrialization</vt:lpstr>
      <vt:lpstr>The Great Leap Forward</vt:lpstr>
      <vt:lpstr>Great Famine (1959-1961)</vt:lpstr>
      <vt:lpstr>Causes of the Great Famine</vt:lpstr>
      <vt:lpstr>Policy Instability</vt:lpstr>
      <vt:lpstr>PowerPoint 演示文稿</vt:lpstr>
      <vt:lpstr>Cultural Revolution (1966-1976)</vt:lpstr>
      <vt:lpstr>Legacies of the First Three Decades of PRC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Command Economy of China (1949-1978)</dc:title>
  <dc:creator>Junhui Qian</dc:creator>
  <cp:lastModifiedBy>Windows 用户</cp:lastModifiedBy>
  <cp:revision>91</cp:revision>
  <dcterms:created xsi:type="dcterms:W3CDTF">2013-09-10T01:15:23Z</dcterms:created>
  <dcterms:modified xsi:type="dcterms:W3CDTF">2018-03-05T09:38:31Z</dcterms:modified>
</cp:coreProperties>
</file>