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3" r:id="rId5"/>
    <p:sldId id="289" r:id="rId6"/>
    <p:sldId id="282" r:id="rId7"/>
    <p:sldId id="291" r:id="rId8"/>
    <p:sldId id="287" r:id="rId9"/>
    <p:sldId id="292" r:id="rId10"/>
    <p:sldId id="262" r:id="rId11"/>
    <p:sldId id="288" r:id="rId12"/>
    <p:sldId id="286" r:id="rId13"/>
    <p:sldId id="293" r:id="rId14"/>
    <p:sldId id="263" r:id="rId15"/>
    <p:sldId id="268" r:id="rId16"/>
    <p:sldId id="270" r:id="rId17"/>
    <p:sldId id="294" r:id="rId18"/>
    <p:sldId id="271" r:id="rId19"/>
    <p:sldId id="290" r:id="rId20"/>
    <p:sldId id="281" r:id="rId21"/>
    <p:sldId id="296" r:id="rId22"/>
    <p:sldId id="295" r:id="rId23"/>
    <p:sldId id="280" r:id="rId24"/>
    <p:sldId id="272" r:id="rId25"/>
    <p:sldId id="279" r:id="rId26"/>
    <p:sldId id="273" r:id="rId27"/>
    <p:sldId id="274" r:id="rId28"/>
    <p:sldId id="277" r:id="rId29"/>
    <p:sldId id="27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2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15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8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1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36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9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4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6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4347-3992-4AF1-96ED-5FB807BBD8D4}" type="datetimeFigureOut">
              <a:rPr lang="zh-CN" altLang="en-US" smtClean="0"/>
              <a:t>2018/2/26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B2EB-2874-43AD-9D11-EC183EBA6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Geographic and Historical Settings of Chinese Economy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Junhui Qian</a:t>
            </a:r>
          </a:p>
          <a:p>
            <a:r>
              <a:rPr lang="en-US" altLang="zh-CN" dirty="0" smtClean="0"/>
              <a:t>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4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my.csdn.net/uploads/201209/19/1348019288_1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5" y="93683"/>
            <a:ext cx="9060089" cy="64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d/d6/MeanMonthlyP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5" y="0"/>
            <a:ext cx="11061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47" y="0"/>
            <a:ext cx="6913306" cy="6858000"/>
          </a:xfrm>
        </p:spPr>
      </p:pic>
    </p:spTree>
    <p:extLst>
      <p:ext uri="{BB962C8B-B14F-4D97-AF65-F5344CB8AC3E}">
        <p14:creationId xmlns:p14="http://schemas.microsoft.com/office/powerpoint/2010/main" val="35408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Rivers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Major rivers include</a:t>
            </a:r>
          </a:p>
          <a:p>
            <a:pPr lvl="1"/>
            <a:r>
              <a:rPr lang="en-US" altLang="zh-CN" dirty="0" smtClean="0"/>
              <a:t>Yangtze</a:t>
            </a:r>
          </a:p>
          <a:p>
            <a:pPr lvl="1"/>
            <a:r>
              <a:rPr lang="en-US" altLang="zh-CN" dirty="0" smtClean="0"/>
              <a:t>Yellow</a:t>
            </a:r>
          </a:p>
          <a:p>
            <a:pPr lvl="1"/>
            <a:r>
              <a:rPr lang="en-US" altLang="zh-CN" dirty="0" smtClean="0"/>
              <a:t>Xi</a:t>
            </a:r>
          </a:p>
          <a:p>
            <a:pPr lvl="1"/>
            <a:r>
              <a:rPr lang="en-US" altLang="zh-CN" dirty="0" err="1"/>
              <a:t>Huai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Amur</a:t>
            </a:r>
          </a:p>
          <a:p>
            <a:r>
              <a:rPr lang="en-US" altLang="zh-CN" dirty="0" smtClean="0"/>
              <a:t>The deltas of Yangtze and Xi are economically the most important.</a:t>
            </a:r>
          </a:p>
          <a:p>
            <a:r>
              <a:rPr lang="en-US" altLang="zh-CN" dirty="0" smtClean="0"/>
              <a:t>The Great Canal, from Beijing to Hangzhou</a:t>
            </a:r>
            <a:r>
              <a:rPr lang="en-US" altLang="zh-CN" dirty="0"/>
              <a:t>, is the longest as well as one of the oldest canal </a:t>
            </a:r>
            <a:r>
              <a:rPr lang="en-US" altLang="zh-CN" dirty="0" smtClean="0"/>
              <a:t>in </a:t>
            </a:r>
            <a:r>
              <a:rPr lang="en-US" altLang="zh-CN" dirty="0"/>
              <a:t>the </a:t>
            </a:r>
            <a:r>
              <a:rPr lang="en-US" altLang="zh-CN" dirty="0" smtClean="0"/>
              <a:t>world. It played an important role in the ancient economy of China.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93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ss0.bdstatic.com/-4o3dSag_xI4khGkpoWK1HF6hhy/baike/c0%3Dbaike92%2C5%2C5%2C92%2C30/sign=fa5758cbaa6eddc432eabca958b2dd98/472309f79052982286ad4fedd0ca7bcb0a46d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3624"/>
            <a:ext cx="6523717" cy="59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Chinese Economy Before 1949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6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Historical Division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Ancient history:</a:t>
            </a:r>
          </a:p>
          <a:p>
            <a:pPr lvl="1"/>
            <a:r>
              <a:rPr lang="en-US" altLang="zh-CN" dirty="0" smtClean="0"/>
              <a:t>Xia </a:t>
            </a:r>
            <a:r>
              <a:rPr lang="en-US" altLang="zh-CN" dirty="0"/>
              <a:t>dynasty c. 2070 – c. 1600 BC</a:t>
            </a:r>
          </a:p>
          <a:p>
            <a:pPr lvl="1"/>
            <a:r>
              <a:rPr lang="en-US" altLang="zh-CN" dirty="0"/>
              <a:t>Shang dynasty c. 1600 – c. 1046 BC</a:t>
            </a:r>
          </a:p>
          <a:p>
            <a:pPr lvl="1"/>
            <a:r>
              <a:rPr lang="en-US" altLang="zh-CN" dirty="0"/>
              <a:t>Zhou dynasty c. 1046 – 256 BC</a:t>
            </a:r>
          </a:p>
          <a:p>
            <a:pPr lvl="2"/>
            <a:r>
              <a:rPr lang="en-US" altLang="zh-CN" dirty="0"/>
              <a:t> Western Zhou</a:t>
            </a:r>
          </a:p>
          <a:p>
            <a:pPr lvl="2"/>
            <a:r>
              <a:rPr lang="en-US" altLang="zh-CN" dirty="0"/>
              <a:t> Eastern Zhou</a:t>
            </a:r>
          </a:p>
          <a:p>
            <a:pPr lvl="3"/>
            <a:r>
              <a:rPr lang="en-US" altLang="zh-CN" dirty="0"/>
              <a:t>   Spring and Autumn</a:t>
            </a:r>
          </a:p>
          <a:p>
            <a:pPr lvl="3"/>
            <a:r>
              <a:rPr lang="en-US" altLang="zh-CN" dirty="0"/>
              <a:t>   Warring States</a:t>
            </a:r>
          </a:p>
          <a:p>
            <a:r>
              <a:rPr lang="en-US" altLang="zh-CN" dirty="0" smtClean="0"/>
              <a:t>Dynasties (221 BC-1911)</a:t>
            </a:r>
          </a:p>
          <a:p>
            <a:r>
              <a:rPr lang="en-US" altLang="zh-CN" dirty="0" smtClean="0"/>
              <a:t>Republic </a:t>
            </a:r>
            <a:r>
              <a:rPr lang="en-US" altLang="zh-CN" dirty="0" smtClean="0"/>
              <a:t>of China (1911-1949, 1949- on Taiwan)</a:t>
            </a:r>
          </a:p>
          <a:p>
            <a:r>
              <a:rPr lang="en-US" altLang="zh-CN" dirty="0" smtClean="0"/>
              <a:t>People’s Republic of China (from 1949, on mainland)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89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Dynasties (221 BC-1911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1984"/>
            <a:ext cx="2406811" cy="5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Traditional Economy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Dominantly agricultural </a:t>
            </a:r>
          </a:p>
          <a:p>
            <a:pPr lvl="1"/>
            <a:r>
              <a:rPr lang="en-US" altLang="zh-CN" dirty="0"/>
              <a:t>Small-scale household economy</a:t>
            </a:r>
          </a:p>
          <a:p>
            <a:r>
              <a:rPr lang="en-US" altLang="zh-CN" dirty="0" smtClean="0"/>
              <a:t>Signs of commercialization emerged: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Sophisticated institutions (Money, large organizations, advanced commercial procedures, legal and customary institutions, banks)</a:t>
            </a:r>
          </a:p>
          <a:p>
            <a:pPr lvl="1"/>
            <a:r>
              <a:rPr lang="en-US" altLang="zh-CN" dirty="0" smtClean="0"/>
              <a:t>Rather competitive </a:t>
            </a:r>
            <a:r>
              <a:rPr lang="en-US" altLang="zh-CN" dirty="0" smtClean="0"/>
              <a:t>markets for products, land, and </a:t>
            </a:r>
            <a:r>
              <a:rPr lang="en-US" altLang="zh-CN" dirty="0" smtClean="0"/>
              <a:t>labor</a:t>
            </a:r>
            <a:r>
              <a:rPr lang="en-US" altLang="zh-CN" dirty="0" smtClean="0"/>
              <a:t>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05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752" y="0"/>
            <a:ext cx="620782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8220" y="5281127"/>
            <a:ext cx="354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《</a:t>
            </a:r>
            <a:r>
              <a:rPr lang="zh-CN" altLang="en-US" dirty="0"/>
              <a:t>便民图纂</a:t>
            </a:r>
            <a:r>
              <a:rPr lang="en-US" altLang="zh-CN" dirty="0" smtClean="0"/>
              <a:t>》, a Ming book on agriculture in </a:t>
            </a:r>
            <a:r>
              <a:rPr lang="en-US" altLang="zh-CN" dirty="0" err="1" smtClean="0"/>
              <a:t>Taihu</a:t>
            </a:r>
            <a:r>
              <a:rPr lang="en-US" altLang="zh-CN" dirty="0" smtClean="0"/>
              <a:t> area.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8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geographic setting</a:t>
            </a:r>
          </a:p>
          <a:p>
            <a:r>
              <a:rPr lang="en-US" altLang="zh-CN" dirty="0" smtClean="0"/>
              <a:t>A brief history of Chinese economy</a:t>
            </a:r>
          </a:p>
          <a:p>
            <a:pPr lvl="1"/>
            <a:r>
              <a:rPr lang="en-US" altLang="zh-CN" dirty="0" smtClean="0"/>
              <a:t>Before 1949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87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1665709"/>
            <a:ext cx="1676400" cy="2724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482" y="4516016"/>
            <a:ext cx="210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Paper money of Ming Dynasty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580" y="1338262"/>
            <a:ext cx="4762500" cy="3114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699" y="885144"/>
            <a:ext cx="2857500" cy="3781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08514" y="4683967"/>
            <a:ext cx="41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Traditional Bank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772400" y="4683967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Certificate of Tax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Small Government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round </a:t>
            </a:r>
            <a:r>
              <a:rPr lang="en-US" altLang="zh-CN" dirty="0"/>
              <a:t>1800, one government worker per 32,000 </a:t>
            </a:r>
            <a:r>
              <a:rPr lang="en-US" altLang="zh-CN" dirty="0" smtClean="0"/>
              <a:t>people. </a:t>
            </a:r>
          </a:p>
          <a:p>
            <a:r>
              <a:rPr lang="en-US" altLang="zh-CN" dirty="0" smtClean="0"/>
              <a:t>What the government does:</a:t>
            </a:r>
          </a:p>
          <a:p>
            <a:pPr lvl="1"/>
            <a:r>
              <a:rPr lang="en-US" altLang="zh-CN" dirty="0" smtClean="0"/>
              <a:t>Maintain a military</a:t>
            </a:r>
          </a:p>
          <a:p>
            <a:pPr lvl="1"/>
            <a:r>
              <a:rPr lang="en-US" altLang="zh-CN" dirty="0" smtClean="0"/>
              <a:t>Courier/postal/transport service</a:t>
            </a:r>
          </a:p>
          <a:p>
            <a:pPr lvl="1"/>
            <a:r>
              <a:rPr lang="en-US" altLang="zh-CN" dirty="0" smtClean="0"/>
              <a:t>Dams, canals, and public works</a:t>
            </a:r>
          </a:p>
          <a:p>
            <a:pPr lvl="1"/>
            <a:r>
              <a:rPr lang="en-US" altLang="zh-CN" dirty="0" smtClean="0"/>
              <a:t>Local security and law suits</a:t>
            </a:r>
          </a:p>
          <a:p>
            <a:pPr lvl="1"/>
            <a:r>
              <a:rPr lang="en-US" altLang="zh-CN" dirty="0" smtClean="0"/>
              <a:t>Disaster relief </a:t>
            </a:r>
          </a:p>
          <a:p>
            <a:endParaRPr lang="zh-CN" altLang="en-US" dirty="0"/>
          </a:p>
        </p:txBody>
      </p:sp>
      <p:pic>
        <p:nvPicPr>
          <p:cNvPr id="2050" name="Picture 2" descr="衙门 的图像结果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7234"/>
            <a:ext cx="5181600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7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Simplistic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After years (decades) of chaos, a new dynasty would bring peace and stability to China. </a:t>
            </a:r>
          </a:p>
          <a:p>
            <a:r>
              <a:rPr lang="en-US" altLang="zh-CN" dirty="0" smtClean="0"/>
              <a:t>Farmers start to live better. And as they have more children, population increases. </a:t>
            </a:r>
          </a:p>
          <a:p>
            <a:r>
              <a:rPr lang="en-US" altLang="zh-CN" dirty="0" smtClean="0"/>
              <a:t>The new dynasty would repair and construct dams and canals, so that more land would be available for more population. </a:t>
            </a:r>
          </a:p>
          <a:p>
            <a:r>
              <a:rPr lang="en-US" altLang="zh-CN" dirty="0" smtClean="0"/>
              <a:t>Arable land is limited, but population continues to expand, diminishing return to labor and hence standard of living. </a:t>
            </a:r>
          </a:p>
          <a:p>
            <a:r>
              <a:rPr lang="en-US" altLang="zh-CN" dirty="0" smtClean="0"/>
              <a:t>During the decline of the dynasty, farmers would face increasing burden of tax, as politically important groups manage to lower or even waive their share. </a:t>
            </a:r>
          </a:p>
          <a:p>
            <a:r>
              <a:rPr lang="en-US" altLang="zh-CN" dirty="0" smtClean="0"/>
              <a:t>With limited funding and widespread corruption, the public works (dams, canals,) </a:t>
            </a:r>
            <a:r>
              <a:rPr lang="en-US" altLang="zh-CN" dirty="0"/>
              <a:t>would </a:t>
            </a:r>
            <a:r>
              <a:rPr lang="en-US" altLang="zh-CN" dirty="0" smtClean="0"/>
              <a:t>be left dilapidated and bandits would appear. </a:t>
            </a:r>
          </a:p>
          <a:p>
            <a:r>
              <a:rPr lang="en-US" altLang="zh-CN" dirty="0" smtClean="0"/>
              <a:t>Eventually, there would be large-scale of farmers uprising or/and barbarian invasion, ending the rule of the dynasty.  </a:t>
            </a:r>
          </a:p>
          <a:p>
            <a:r>
              <a:rPr lang="en-US" altLang="zh-CN" dirty="0" smtClean="0"/>
              <a:t>The cycle repeats.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27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800100"/>
            <a:ext cx="6562725" cy="525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35" y="800100"/>
            <a:ext cx="19907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ultimate crisis </a:t>
            </a:r>
            <a:r>
              <a:rPr lang="en-US" altLang="zh-CN" dirty="0"/>
              <a:t>of the traditional </a:t>
            </a:r>
            <a:r>
              <a:rPr lang="en-US" altLang="zh-CN" dirty="0" smtClean="0"/>
              <a:t>economy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Population growth on the limited land and stagnant technology</a:t>
            </a:r>
          </a:p>
          <a:p>
            <a:pPr lvl="1"/>
            <a:r>
              <a:rPr lang="en-US" altLang="zh-CN" dirty="0"/>
              <a:t>“The Chinese peasant is like a man standing on tiptoe up to his </a:t>
            </a:r>
            <a:r>
              <a:rPr lang="en-US" altLang="zh-CN" dirty="0" smtClean="0"/>
              <a:t>nose in </a:t>
            </a:r>
            <a:r>
              <a:rPr lang="en-US" altLang="zh-CN" dirty="0"/>
              <a:t>water—the slightest ripple is enough to drown him.” </a:t>
            </a:r>
            <a:r>
              <a:rPr lang="en-US" altLang="zh-CN" dirty="0" smtClean="0"/>
              <a:t>(Tawney, 1930s)</a:t>
            </a:r>
          </a:p>
          <a:p>
            <a:r>
              <a:rPr lang="en-US" altLang="zh-CN" dirty="0" smtClean="0"/>
              <a:t>Failure of government</a:t>
            </a:r>
          </a:p>
          <a:p>
            <a:pPr lvl="1"/>
            <a:r>
              <a:rPr lang="en-US" altLang="zh-CN" dirty="0" smtClean="0"/>
              <a:t>Widespread corruption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Too </a:t>
            </a:r>
            <a:r>
              <a:rPr lang="en-US" altLang="zh-CN" dirty="0" smtClean="0"/>
              <a:t>small, especially compared with the population boom in 18 and 19 centuries. </a:t>
            </a:r>
            <a:endParaRPr lang="en-US" altLang="zh-CN" dirty="0" smtClean="0"/>
          </a:p>
          <a:p>
            <a:r>
              <a:rPr lang="en-US" altLang="zh-CN" dirty="0" smtClean="0"/>
              <a:t>Challenge from the west</a:t>
            </a:r>
          </a:p>
          <a:p>
            <a:pPr lvl="1"/>
            <a:r>
              <a:rPr lang="en-US" altLang="zh-CN" dirty="0" smtClean="0"/>
              <a:t>The opium import in 19 century caused a severe monetary deflation.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94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the Industrial Revolution Did Not Originate in China?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Needham’s puzzle: Why </a:t>
            </a:r>
            <a:r>
              <a:rPr lang="en-US" altLang="zh-CN" dirty="0"/>
              <a:t>was China's science and technology so far in advance of other civilizations historically, only to fall in modem times</a:t>
            </a:r>
            <a:r>
              <a:rPr lang="en-US" altLang="zh-CN" dirty="0" smtClean="0"/>
              <a:t>? </a:t>
            </a:r>
          </a:p>
          <a:p>
            <a:r>
              <a:rPr lang="en-US" altLang="zh-CN" dirty="0"/>
              <a:t>Lin (</a:t>
            </a:r>
            <a:r>
              <a:rPr lang="en-US" altLang="zh-CN" dirty="0" smtClean="0"/>
              <a:t>1995) points </a:t>
            </a:r>
            <a:r>
              <a:rPr lang="en-US" altLang="zh-CN" dirty="0" smtClean="0"/>
              <a:t>to the missing scientific revolution in China, which in turn may be due to the contents of civil service exams and the criteria of promotion.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6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1912-1937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Rapid  industrialization (8%-9% annual growth in factory production)</a:t>
            </a:r>
          </a:p>
          <a:p>
            <a:pPr lvl="1"/>
            <a:r>
              <a:rPr lang="en-US" altLang="zh-CN" dirty="0" smtClean="0"/>
              <a:t>Treaty ports (e.g., Shanghai)</a:t>
            </a:r>
          </a:p>
          <a:p>
            <a:pPr lvl="1"/>
            <a:r>
              <a:rPr lang="en-US" altLang="zh-CN" dirty="0" smtClean="0"/>
              <a:t>Manchuria </a:t>
            </a:r>
          </a:p>
          <a:p>
            <a:r>
              <a:rPr lang="en-US" altLang="zh-CN" dirty="0" smtClean="0"/>
              <a:t>There were two good intervals: </a:t>
            </a:r>
          </a:p>
          <a:p>
            <a:pPr lvl="1"/>
            <a:r>
              <a:rPr lang="en-US" altLang="zh-CN" dirty="0" smtClean="0"/>
              <a:t>1914-1918 (WWI)</a:t>
            </a:r>
          </a:p>
          <a:p>
            <a:pPr lvl="1"/>
            <a:r>
              <a:rPr lang="en-US" altLang="zh-CN" dirty="0" smtClean="0"/>
              <a:t>1927-1937 (“The Nanjing Decade”)</a:t>
            </a:r>
          </a:p>
          <a:p>
            <a:r>
              <a:rPr lang="en-US" altLang="zh-CN" dirty="0" smtClean="0"/>
              <a:t>Modern education expanded rapidly. </a:t>
            </a:r>
          </a:p>
          <a:p>
            <a:r>
              <a:rPr lang="en-US" altLang="zh-CN" dirty="0" smtClean="0"/>
              <a:t>Open to the world</a:t>
            </a:r>
          </a:p>
          <a:p>
            <a:pPr lvl="1"/>
            <a:r>
              <a:rPr lang="en-US" altLang="zh-CN" dirty="0" smtClean="0"/>
              <a:t>About 100,000 Chinese students went abroad (Japan, US, Europe)</a:t>
            </a:r>
          </a:p>
          <a:p>
            <a:pPr lvl="1"/>
            <a:r>
              <a:rPr lang="en-US" altLang="zh-CN" dirty="0" smtClean="0"/>
              <a:t>As of 1936, around 370,000 foreigners were resident in China</a:t>
            </a:r>
          </a:p>
          <a:p>
            <a:pPr lvl="1"/>
            <a:r>
              <a:rPr lang="en-US" altLang="zh-CN" dirty="0" smtClean="0"/>
              <a:t>Shanghai was the financial center of the far east.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2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1937-1949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War-time economy</a:t>
            </a:r>
          </a:p>
          <a:p>
            <a:r>
              <a:rPr lang="en-US" altLang="zh-CN" dirty="0" smtClean="0"/>
              <a:t>Increased State Intervention</a:t>
            </a:r>
          </a:p>
          <a:p>
            <a:pPr lvl="1"/>
            <a:r>
              <a:rPr lang="en-US" altLang="zh-CN" dirty="0" smtClean="0"/>
              <a:t>Before the war, there had been no significant public sector</a:t>
            </a:r>
          </a:p>
          <a:p>
            <a:pPr lvl="1"/>
            <a:r>
              <a:rPr lang="en-US" altLang="zh-CN" dirty="0" smtClean="0"/>
              <a:t>By the early 1940s, state-run firms accounted for 70% of all capital and 32% of all labor in unoccupied area. </a:t>
            </a:r>
          </a:p>
          <a:p>
            <a:r>
              <a:rPr lang="en-US" altLang="zh-CN" dirty="0" smtClean="0"/>
              <a:t>Hyperinflation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4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609725"/>
            <a:ext cx="758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Geographically, China is big and diverse.</a:t>
            </a:r>
          </a:p>
          <a:p>
            <a:r>
              <a:rPr lang="en-US" altLang="zh-CN" dirty="0" smtClean="0"/>
              <a:t>The traditional economy is household-based and agricultural. The modernization of Chinese economy had been bumpy, frequently interrupted by wars and revolutions. </a:t>
            </a:r>
          </a:p>
          <a:p>
            <a:r>
              <a:rPr lang="en-US" altLang="zh-CN" dirty="0" smtClean="0"/>
              <a:t>People’s Republic of China was </a:t>
            </a:r>
            <a:r>
              <a:rPr lang="en-US" altLang="zh-CN" dirty="0" smtClean="0"/>
              <a:t>been founded </a:t>
            </a:r>
            <a:r>
              <a:rPr lang="en-US" altLang="zh-CN" dirty="0" smtClean="0"/>
              <a:t>in desperate economic situation.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85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geography is important?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Agriculture depends on geography and precipitation.</a:t>
            </a:r>
          </a:p>
          <a:p>
            <a:pPr lvl="1"/>
            <a:r>
              <a:rPr lang="en-US" altLang="zh-CN" dirty="0" smtClean="0"/>
              <a:t>“Initial conditions” for recent development. </a:t>
            </a:r>
          </a:p>
          <a:p>
            <a:r>
              <a:rPr lang="en-US" altLang="zh-CN" dirty="0" smtClean="0"/>
              <a:t>The geography setting provides the natural boundary for the clustering of people and business. </a:t>
            </a:r>
          </a:p>
          <a:p>
            <a:r>
              <a:rPr lang="en-US" altLang="zh-CN" dirty="0" smtClean="0"/>
              <a:t>The location and distribution of rivers and coasts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71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ownload.bzdt.nasg.gov.cn:8080/map/16/4o28b0625501ad13015501ad2bfc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" y="-968829"/>
            <a:ext cx="11585827" cy="87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1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Provinces and Regions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China has 31 province-level administrative units, including 22 provinces, 4 municipalities under national supervision, and 5 autonomous regions of ethnic minorities. </a:t>
            </a:r>
          </a:p>
          <a:p>
            <a:r>
              <a:rPr lang="en-US" altLang="zh-CN" dirty="0" smtClean="0"/>
              <a:t>There are large and small ones, old and new ones, rich and poor ones. </a:t>
            </a:r>
            <a:endParaRPr lang="en-US" altLang="zh-CN" dirty="0" smtClean="0"/>
          </a:p>
          <a:p>
            <a:r>
              <a:rPr lang="en-US" altLang="zh-CN" dirty="0"/>
              <a:t>China has the longest combined land border in the </a:t>
            </a:r>
            <a:r>
              <a:rPr lang="en-US" altLang="zh-CN" dirty="0" smtClean="0"/>
              <a:t>world. </a:t>
            </a:r>
          </a:p>
          <a:p>
            <a:r>
              <a:rPr lang="en-US" altLang="zh-CN" dirty="0"/>
              <a:t>China's coastline along the Pacific </a:t>
            </a:r>
            <a:r>
              <a:rPr lang="en-US" altLang="zh-CN" dirty="0" smtClean="0"/>
              <a:t>is </a:t>
            </a:r>
            <a:r>
              <a:rPr lang="en-US" altLang="zh-CN" dirty="0"/>
              <a:t>bounded by the </a:t>
            </a:r>
            <a:r>
              <a:rPr lang="en-US" altLang="zh-CN" dirty="0" err="1"/>
              <a:t>Bohai</a:t>
            </a:r>
            <a:r>
              <a:rPr lang="en-US" altLang="zh-CN" dirty="0"/>
              <a:t>, Yellow, East China and South China seas.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749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wnload.bzdt.nasg.gov.cn:8080/map/8/4o28b0625501ad13015501ad2bfc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9" y="-446314"/>
            <a:ext cx="9850886" cy="73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5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Landscape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Mountain ranges and high plateaus sit in the west. </a:t>
            </a:r>
          </a:p>
          <a:p>
            <a:r>
              <a:rPr lang="en-US" altLang="zh-CN" dirty="0" smtClean="0"/>
              <a:t>Alluvial plains are in the east. </a:t>
            </a:r>
          </a:p>
          <a:p>
            <a:r>
              <a:rPr lang="en-US" altLang="zh-CN" dirty="0" smtClean="0"/>
              <a:t>Mongolian </a:t>
            </a:r>
            <a:r>
              <a:rPr lang="en-US" altLang="zh-CN" dirty="0"/>
              <a:t>plateau in the </a:t>
            </a:r>
            <a:r>
              <a:rPr lang="en-US" altLang="zh-CN" dirty="0" smtClean="0"/>
              <a:t>north features grasslands. </a:t>
            </a:r>
          </a:p>
          <a:p>
            <a:r>
              <a:rPr lang="en-US" altLang="zh-CN" dirty="0" smtClean="0"/>
              <a:t>In the south, there are predominately hills </a:t>
            </a:r>
            <a:r>
              <a:rPr lang="en-US" altLang="zh-CN" dirty="0"/>
              <a:t>and low mountain </a:t>
            </a:r>
            <a:r>
              <a:rPr lang="en-US" altLang="zh-CN" dirty="0" smtClean="0"/>
              <a:t>ranges.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02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38" y="0"/>
            <a:ext cx="8409924" cy="6858000"/>
          </a:xfrm>
        </p:spPr>
      </p:pic>
    </p:spTree>
    <p:extLst>
      <p:ext uri="{BB962C8B-B14F-4D97-AF65-F5344CB8AC3E}">
        <p14:creationId xmlns:p14="http://schemas.microsoft.com/office/powerpoint/2010/main" val="334752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Climates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are roughly five climate types in China</a:t>
            </a:r>
          </a:p>
          <a:p>
            <a:pPr lvl="1"/>
            <a:r>
              <a:rPr lang="en-US" altLang="zh-CN" dirty="0" smtClean="0"/>
              <a:t>Tropical </a:t>
            </a:r>
          </a:p>
          <a:p>
            <a:pPr lvl="1"/>
            <a:r>
              <a:rPr lang="en-US" altLang="zh-CN" dirty="0" smtClean="0"/>
              <a:t>Subtropical monsoon </a:t>
            </a:r>
          </a:p>
          <a:p>
            <a:pPr lvl="1"/>
            <a:r>
              <a:rPr lang="en-US" altLang="zh-CN" dirty="0" smtClean="0"/>
              <a:t>Temperate monsoon</a:t>
            </a:r>
          </a:p>
          <a:p>
            <a:pPr lvl="1"/>
            <a:r>
              <a:rPr lang="en-US" altLang="zh-CN" dirty="0" smtClean="0"/>
              <a:t>Temperate continental</a:t>
            </a:r>
          </a:p>
          <a:p>
            <a:pPr lvl="1"/>
            <a:r>
              <a:rPr lang="en-US" altLang="zh-CN" dirty="0" smtClean="0"/>
              <a:t>Mountainous</a:t>
            </a:r>
          </a:p>
          <a:p>
            <a:r>
              <a:rPr lang="en-US" altLang="zh-CN" dirty="0" smtClean="0"/>
              <a:t>Partly due to the high altitude of the Tibetan plateau, it is very dry in the northwest.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236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933</Words>
  <Application>Microsoft Office PowerPoint</Application>
  <PresentationFormat>宽屏</PresentationFormat>
  <Paragraphs>114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Office 主题</vt:lpstr>
      <vt:lpstr>Geographic and Historical Settings of Chinese Economy</vt:lpstr>
      <vt:lpstr>Content</vt:lpstr>
      <vt:lpstr>Why geography is important?</vt:lpstr>
      <vt:lpstr>PowerPoint 演示文稿</vt:lpstr>
      <vt:lpstr>Provinces and Regions</vt:lpstr>
      <vt:lpstr>PowerPoint 演示文稿</vt:lpstr>
      <vt:lpstr>Landscape</vt:lpstr>
      <vt:lpstr>PowerPoint 演示文稿</vt:lpstr>
      <vt:lpstr>Climates</vt:lpstr>
      <vt:lpstr>PowerPoint 演示文稿</vt:lpstr>
      <vt:lpstr>PowerPoint 演示文稿</vt:lpstr>
      <vt:lpstr>PowerPoint 演示文稿</vt:lpstr>
      <vt:lpstr>Rivers</vt:lpstr>
      <vt:lpstr>PowerPoint 演示文稿</vt:lpstr>
      <vt:lpstr>The Chinese Economy Before 1949</vt:lpstr>
      <vt:lpstr>Historical Division</vt:lpstr>
      <vt:lpstr>Dynasties (221 BC-1911)</vt:lpstr>
      <vt:lpstr>The Traditional Economy</vt:lpstr>
      <vt:lpstr>PowerPoint 演示文稿</vt:lpstr>
      <vt:lpstr>PowerPoint 演示文稿</vt:lpstr>
      <vt:lpstr>Small Government</vt:lpstr>
      <vt:lpstr>A Simplistic Model</vt:lpstr>
      <vt:lpstr>PowerPoint 演示文稿</vt:lpstr>
      <vt:lpstr>The ultimate crisis of the traditional economy </vt:lpstr>
      <vt:lpstr>Why the Industrial Revolution Did Not Originate in China?</vt:lpstr>
      <vt:lpstr>1912-1937</vt:lpstr>
      <vt:lpstr>1937-1949</vt:lpstr>
      <vt:lpstr>PowerPoint 演示文稿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Economy: Geographical Settings</dc:title>
  <dc:creator>Junhui Qian</dc:creator>
  <cp:lastModifiedBy>Windows 用户</cp:lastModifiedBy>
  <cp:revision>74</cp:revision>
  <dcterms:created xsi:type="dcterms:W3CDTF">2013-09-04T07:05:54Z</dcterms:created>
  <dcterms:modified xsi:type="dcterms:W3CDTF">2018-02-26T09:37:10Z</dcterms:modified>
</cp:coreProperties>
</file>